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8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9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1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3" r:id="rId1"/>
    <p:sldMasterId id="2147483724" r:id="rId2"/>
    <p:sldMasterId id="2147483725" r:id="rId3"/>
    <p:sldMasterId id="2147483726" r:id="rId4"/>
    <p:sldMasterId id="2147483727" r:id="rId5"/>
    <p:sldMasterId id="2147483728" r:id="rId6"/>
    <p:sldMasterId id="2147483729" r:id="rId7"/>
    <p:sldMasterId id="2147483730" r:id="rId8"/>
    <p:sldMasterId id="2147483731" r:id="rId9"/>
    <p:sldMasterId id="2147483757" r:id="rId10"/>
    <p:sldMasterId id="2147483769" r:id="rId11"/>
    <p:sldMasterId id="2147483777" r:id="rId12"/>
  </p:sldMasterIdLst>
  <p:notesMasterIdLst>
    <p:notesMasterId r:id="rId61"/>
  </p:notesMasterIdLst>
  <p:sldIdLst>
    <p:sldId id="366" r:id="rId13"/>
    <p:sldId id="256" r:id="rId14"/>
    <p:sldId id="359" r:id="rId15"/>
    <p:sldId id="363" r:id="rId16"/>
    <p:sldId id="364" r:id="rId17"/>
    <p:sldId id="365" r:id="rId18"/>
    <p:sldId id="360" r:id="rId19"/>
    <p:sldId id="362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406" r:id="rId35"/>
    <p:sldId id="271" r:id="rId36"/>
    <p:sldId id="272" r:id="rId37"/>
    <p:sldId id="273" r:id="rId38"/>
    <p:sldId id="274" r:id="rId39"/>
    <p:sldId id="275" r:id="rId40"/>
    <p:sldId id="276" r:id="rId41"/>
    <p:sldId id="277" r:id="rId42"/>
    <p:sldId id="278" r:id="rId43"/>
    <p:sldId id="279" r:id="rId44"/>
    <p:sldId id="280" r:id="rId45"/>
    <p:sldId id="281" r:id="rId46"/>
    <p:sldId id="282" r:id="rId47"/>
    <p:sldId id="283" r:id="rId48"/>
    <p:sldId id="407" r:id="rId49"/>
    <p:sldId id="284" r:id="rId50"/>
    <p:sldId id="285" r:id="rId51"/>
    <p:sldId id="286" r:id="rId52"/>
    <p:sldId id="287" r:id="rId53"/>
    <p:sldId id="288" r:id="rId54"/>
    <p:sldId id="289" r:id="rId55"/>
    <p:sldId id="290" r:id="rId56"/>
    <p:sldId id="291" r:id="rId57"/>
    <p:sldId id="292" r:id="rId58"/>
    <p:sldId id="293" r:id="rId59"/>
    <p:sldId id="294" r:id="rId6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61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1" name="Google Shape;4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9" name="Google Shape;47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14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9" name="Google Shape;48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15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8" name="Google Shape;49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16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7" name="Google Shape;50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8" name="Google Shape;50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18</a:t>
            </a:fld>
            <a:endParaRPr sz="1200" b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14" name="Google Shape;5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5" name="Google Shape;51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Figure 16.2c A capsule attaching a bacterium to a host cell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5" name="Google Shape;52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526" name="Google Shape;52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20</a:t>
            </a:fld>
            <a:endParaRPr sz="1200" b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32" name="Google Shape;53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3" name="Google Shape;53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Figure 16.2d Flagella and fimbriae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6" name="Google Shape;4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15825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4" name="Google Shape;54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545" name="Google Shape;545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21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1" name="Google Shape;55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22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1" name="Google Shape;55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23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429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0" name="Google Shape;56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561" name="Google Shape;56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24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7" name="Google Shape;56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25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6" name="Google Shape;57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7" name="Google Shape;577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26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3" name="Google Shape;58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27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0" name="Google Shape;59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28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29</a:t>
            </a:fld>
            <a:endParaRPr sz="1200" b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97" name="Google Shape;59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8" name="Google Shape;59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Figure 16.4-0 Sources of energy and carbon in prokaryotic modes of nutrition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Photoautotrophs - Cyanobacteria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Photoheterotrophs - Purple non-sulfur bacteria in aquatic sediment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Chemoautotrophs - Do not depend on sunlight but usually in sulfur compounds as sources of energy; thrive in conditions totally inhospitable to life: Near hydrothermal vents, soil, etc.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Chemoheterotrophs - Largest and most diverse group of Prokaryotes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7" name="Google Shape;61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8" name="Google Shape;618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30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6" name="Google Shape;4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61045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4" name="Google Shape;62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5" name="Google Shape;625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31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1" name="Google Shape;63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32" name="Google Shape;632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32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9" name="Google Shape;63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33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0" name="Google Shape;65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1" name="Google Shape;651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34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8" name="Google Shape;65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Staphylococcus aureus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, an exotoxin producer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59" name="Google Shape;659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35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6" name="Google Shape;666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67" name="Google Shape;667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36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>
          <a:extLst>
            <a:ext uri="{FF2B5EF4-FFF2-40B4-BE49-F238E27FC236}">
              <a16:creationId xmlns:a16="http://schemas.microsoft.com/office/drawing/2014/main" id="{9A1BD84D-1B95-F603-1DB3-5326A0749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28:notes">
            <a:extLst>
              <a:ext uri="{FF2B5EF4-FFF2-40B4-BE49-F238E27FC236}">
                <a16:creationId xmlns:a16="http://schemas.microsoft.com/office/drawing/2014/main" id="{71FB8ACF-1E2D-0B6D-79D0-5F6632920B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6" name="Google Shape;666;p28:notes">
            <a:extLst>
              <a:ext uri="{FF2B5EF4-FFF2-40B4-BE49-F238E27FC236}">
                <a16:creationId xmlns:a16="http://schemas.microsoft.com/office/drawing/2014/main" id="{E9D66602-FC4A-C076-C714-876876F379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67" name="Google Shape;667;p28:notes">
            <a:extLst>
              <a:ext uri="{FF2B5EF4-FFF2-40B4-BE49-F238E27FC236}">
                <a16:creationId xmlns:a16="http://schemas.microsoft.com/office/drawing/2014/main" id="{B06A4722-40ED-ADD7-2271-934773AAC88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37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7667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4" name="Google Shape;67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75" name="Google Shape;675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38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39</a:t>
            </a:fld>
            <a:endParaRPr sz="1200" b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81" name="Google Shape;68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2" name="Google Shape;68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Figure 16.10b Injecting Botox, which contains a minute amount of botulinum, to smooth wrinkles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6" name="Google Shape;4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61856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7" name="Google Shape;697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41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5" name="Google Shape;705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42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5" name="Google Shape;745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47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3" name="Google Shape;753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48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6" name="Google Shape;4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3640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7463" y="457200"/>
            <a:ext cx="4398962" cy="3298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#frame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instructional video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</a:t>
            </a:r>
            <a:r>
              <a:rPr lang="en-US" sz="1100" b="1" dirty="0"/>
              <a:t>iming ≈ 0.5 minutes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Living organisms need energy to accomplish the wide variety of tasks they attempt each day.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You</a:t>
            </a:r>
            <a:r>
              <a:rPr lang="en-US" baseline="0" dirty="0"/>
              <a:t> will begin learning about how energy is captured from the Sun and stored in organic molecules.</a:t>
            </a:r>
            <a:endParaRPr lang="en-US" dirty="0"/>
          </a:p>
          <a:p>
            <a:pPr marL="388931" lvl="1" indent="-171450">
              <a:buFont typeface="Arial" pitchFamily="34" charset="0"/>
              <a:buChar char="•"/>
            </a:pPr>
            <a:r>
              <a:rPr lang="en-US" dirty="0"/>
              <a:t>[read</a:t>
            </a:r>
            <a:r>
              <a:rPr lang="en-US" baseline="0" dirty="0"/>
              <a:t> objectives]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F324B6-63DA-4FA6-B8C4-616B282EBE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0158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1" name="Google Shape;4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8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568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1" name="Google Shape;45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2" name="Google Shape;45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10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 descr="lens_anim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10400" y="4724400"/>
            <a:ext cx="21336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43200" y="1752600"/>
            <a:ext cx="6172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2743200" y="3581400"/>
            <a:ext cx="61722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mic Sans MS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ic Sans MS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Char char="»"/>
              <a:defRPr sz="2000"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ic Sans MS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omic Sans MS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omic Sans MS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omic Sans MS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omic Sans MS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omic Sans MS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omic Sans MS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omic Sans MS"/>
              <a:buNone/>
              <a:defRPr sz="900"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82192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Content with Caption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1160" algn="l">
              <a:spcBef>
                <a:spcPts val="640"/>
              </a:spcBef>
              <a:spcAft>
                <a:spcPts val="0"/>
              </a:spcAft>
              <a:buSzPts val="2560"/>
              <a:buChar char="⮚"/>
              <a:defRPr sz="3200"/>
            </a:lvl1pPr>
            <a:lvl2pPr marL="914400" lvl="1" indent="-317500" algn="l">
              <a:spcBef>
                <a:spcPts val="560"/>
              </a:spcBef>
              <a:spcAft>
                <a:spcPts val="0"/>
              </a:spcAft>
              <a:buSzPts val="1400"/>
              <a:buChar char="●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marL="1828800" lvl="3" indent="-292100" algn="l">
              <a:spcBef>
                <a:spcPts val="400"/>
              </a:spcBef>
              <a:spcAft>
                <a:spcPts val="0"/>
              </a:spcAft>
              <a:buSzPts val="1000"/>
              <a:buChar char="●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9pPr>
          </a:lstStyle>
          <a:p>
            <a:endParaRPr/>
          </a:p>
        </p:txBody>
      </p:sp>
      <p:sp>
        <p:nvSpPr>
          <p:cNvPr id="190" name="Google Shape;190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6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91" name="Google Shape;191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966571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 with Caption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97" name="Google Shape;197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6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98" name="Google Shape;198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76157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Title and Vertical 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⮚"/>
              <a:defRPr/>
            </a:lvl1pPr>
            <a:lvl2pPr marL="914400" lvl="1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82630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 Title and Tex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"/>
          <p:cNvSpPr txBox="1">
            <a:spLocks noGrp="1"/>
          </p:cNvSpPr>
          <p:nvPr>
            <p:ph type="title"/>
          </p:nvPr>
        </p:nvSpPr>
        <p:spPr>
          <a:xfrm rot="5400000">
            <a:off x="4733925" y="2173288"/>
            <a:ext cx="584835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2"/>
          <p:cNvSpPr txBox="1">
            <a:spLocks noGrp="1"/>
          </p:cNvSpPr>
          <p:nvPr>
            <p:ph type="body" idx="1"/>
          </p:nvPr>
        </p:nvSpPr>
        <p:spPr>
          <a:xfrm rot="5400000">
            <a:off x="542925" y="192088"/>
            <a:ext cx="584835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⮚"/>
              <a:defRPr/>
            </a:lvl1pPr>
            <a:lvl2pPr marL="914400" lvl="1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1709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ic Sans MS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omic Sans MS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omic Sans MS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omic Sans MS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omic Sans MS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omic Sans MS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omic Sans MS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omic Sans MS"/>
              <a:buNone/>
              <a:defRPr sz="900"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1828800" y="609600"/>
            <a:ext cx="6629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 rot="5400000">
            <a:off x="3086100" y="723900"/>
            <a:ext cx="4114800" cy="6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 rot="5400000">
            <a:off x="4886325" y="2524125"/>
            <a:ext cx="5486400" cy="165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 rot="5400000">
            <a:off x="1495425" y="942975"/>
            <a:ext cx="5486400" cy="481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over Content" type="txOverObj">
  <p:cSld name="TEXT_OVER_OBJEC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1828800" y="609600"/>
            <a:ext cx="6629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1828800" y="1981200"/>
            <a:ext cx="66294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2"/>
          </p:nvPr>
        </p:nvSpPr>
        <p:spPr>
          <a:xfrm>
            <a:off x="1828800" y="4114800"/>
            <a:ext cx="66294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Clip Art and Text" type="clipArtAndTx">
  <p:cSld name="CLIPART_AND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1828800" y="609600"/>
            <a:ext cx="6629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6"/>
          <p:cNvSpPr>
            <a:spLocks noGrp="1"/>
          </p:cNvSpPr>
          <p:nvPr>
            <p:ph type="clipArt" idx="2"/>
          </p:nvPr>
        </p:nvSpPr>
        <p:spPr>
          <a:xfrm>
            <a:off x="1828800" y="1981200"/>
            <a:ext cx="32385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5219700" y="1981200"/>
            <a:ext cx="32385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2 Content over Text" type="twoObjOverTx">
  <p:cSld name="TWO_OBJECTS_OVER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1828800" y="609600"/>
            <a:ext cx="6629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1"/>
          </p:nvPr>
        </p:nvSpPr>
        <p:spPr>
          <a:xfrm>
            <a:off x="1828800" y="1981200"/>
            <a:ext cx="32385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2"/>
          </p:nvPr>
        </p:nvSpPr>
        <p:spPr>
          <a:xfrm>
            <a:off x="5219700" y="1981200"/>
            <a:ext cx="32385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body" idx="3"/>
          </p:nvPr>
        </p:nvSpPr>
        <p:spPr>
          <a:xfrm>
            <a:off x="1828800" y="4114800"/>
            <a:ext cx="66294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Text, and Content" type="txAndObj">
  <p:cSld name="TEXT_AND_OBJEC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1828800" y="609600"/>
            <a:ext cx="6629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1828800" y="1981200"/>
            <a:ext cx="32385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2"/>
          </p:nvPr>
        </p:nvSpPr>
        <p:spPr>
          <a:xfrm>
            <a:off x="5219700" y="1981200"/>
            <a:ext cx="32385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>
            <a:spLocks noGrp="1"/>
          </p:cNvSpPr>
          <p:nvPr>
            <p:ph type="ctrTitle"/>
          </p:nvPr>
        </p:nvSpPr>
        <p:spPr>
          <a:xfrm>
            <a:off x="251520" y="2130425"/>
            <a:ext cx="432048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subTitle" idx="1"/>
          </p:nvPr>
        </p:nvSpPr>
        <p:spPr>
          <a:xfrm>
            <a:off x="251520" y="3886200"/>
            <a:ext cx="43204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1828800" y="609600"/>
            <a:ext cx="6629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1828800" y="1981200"/>
            <a:ext cx="6629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0" name="Google Shape;150;p2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62" name="Google Shape;162;p2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>
                <a:solidFill>
                  <a:srgbClr val="1F89B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2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32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77" name="Google Shape;177;p32"/>
          <p:cNvCxnSpPr/>
          <p:nvPr/>
        </p:nvCxnSpPr>
        <p:spPr>
          <a:xfrm>
            <a:off x="-8470" y="25399"/>
            <a:ext cx="9144000" cy="0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8" name="Google Shape;178;p32"/>
          <p:cNvCxnSpPr/>
          <p:nvPr/>
        </p:nvCxnSpPr>
        <p:spPr>
          <a:xfrm>
            <a:off x="-8470" y="55665"/>
            <a:ext cx="9144000" cy="0"/>
          </a:xfrm>
          <a:prstGeom prst="straightConnector1">
            <a:avLst/>
          </a:prstGeom>
          <a:noFill/>
          <a:ln w="25400" cap="flat" cmpd="sng">
            <a:solidFill>
              <a:srgbClr val="F2C55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Text and Clip Art" type="txAndClipArt">
  <p:cSld name="TEXT_AND_CLIPAR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1828800" y="609600"/>
            <a:ext cx="6629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1828800" y="1981200"/>
            <a:ext cx="32385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>
            <a:spLocks noGrp="1"/>
          </p:cNvSpPr>
          <p:nvPr>
            <p:ph type="clipArt" idx="2"/>
          </p:nvPr>
        </p:nvSpPr>
        <p:spPr>
          <a:xfrm>
            <a:off x="5219700" y="1981200"/>
            <a:ext cx="32385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7223" y="12204"/>
            <a:ext cx="7868312" cy="443379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3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Google Shape;182;p33"/>
          <p:cNvSpPr txBox="1"/>
          <p:nvPr/>
        </p:nvSpPr>
        <p:spPr>
          <a:xfrm>
            <a:off x="67733" y="5354189"/>
            <a:ext cx="78293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PowerPoint Lectures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Campbell Biology: Concepts &amp; Connections, </a:t>
            </a:r>
            <a:r>
              <a:rPr lang="en-US" sz="18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Eighth Edition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REECE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TAYLOR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SIMON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DICKEY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HOGAN</a:t>
            </a:r>
            <a:endParaRPr sz="1400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3"/>
          <p:cNvSpPr txBox="1"/>
          <p:nvPr/>
        </p:nvSpPr>
        <p:spPr>
          <a:xfrm>
            <a:off x="67733" y="3878298"/>
            <a:ext cx="33661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Chapter 16 </a:t>
            </a:r>
            <a:endParaRPr sz="4800" b="1">
              <a:solidFill>
                <a:srgbClr val="F2C5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3"/>
          <p:cNvSpPr txBox="1"/>
          <p:nvPr/>
        </p:nvSpPr>
        <p:spPr>
          <a:xfrm>
            <a:off x="6392312" y="6434998"/>
            <a:ext cx="265008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Lecture by Edward J. Zalisko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3"/>
          <p:cNvSpPr txBox="1"/>
          <p:nvPr/>
        </p:nvSpPr>
        <p:spPr>
          <a:xfrm>
            <a:off x="67733" y="4606307"/>
            <a:ext cx="752685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Microbial Life: </a:t>
            </a:r>
            <a:r>
              <a:rPr lang="en-US" sz="3000" b="1" i="1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Prokaryotes and Protists</a:t>
            </a:r>
            <a:endParaRPr sz="3000" b="1" i="1">
              <a:solidFill>
                <a:srgbClr val="F2C55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Slide">
  <p:cSld name="Section Title Slide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4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34"/>
          <p:cNvSpPr txBox="1"/>
          <p:nvPr/>
        </p:nvSpPr>
        <p:spPr>
          <a:xfrm>
            <a:off x="2302071" y="3105835"/>
            <a:ext cx="453986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cap="small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Enter Section Title</a:t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5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3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3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4" name="Google Shape;194;p35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Google Shape;195;p3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9" name="Google Shape;199;p3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3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1" name="Google Shape;201;p3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3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3" name="Google Shape;203;p36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4" name="Google Shape;204;p3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7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11" name="Google Shape;211;p3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14" name="Google Shape;214;p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17" name="Google Shape;217;p4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20" name="Google Shape;220;p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–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–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21" name="Google Shape;221;p4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–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–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24" name="Google Shape;224;p4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sz="24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sz="18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25" name="Google Shape;225;p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–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26" name="Google Shape;226;p4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sz="24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sz="18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27" name="Google Shape;227;p4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–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4 Content" type="fourObj">
  <p:cSld name="FOUR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1828800" y="609600"/>
            <a:ext cx="6629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1828800" y="1981200"/>
            <a:ext cx="32385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5219700" y="1981200"/>
            <a:ext cx="32385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3"/>
          </p:nvPr>
        </p:nvSpPr>
        <p:spPr>
          <a:xfrm>
            <a:off x="1828800" y="4114800"/>
            <a:ext cx="32385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4"/>
          </p:nvPr>
        </p:nvSpPr>
        <p:spPr>
          <a:xfrm>
            <a:off x="5219700" y="4114800"/>
            <a:ext cx="32385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33" name="Google Shape;233;p4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34" name="Google Shape;234;p4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  <a:defRPr sz="1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37" name="Google Shape;237;p4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38" name="Google Shape;238;p4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  <a:defRPr sz="1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41" name="Google Shape;241;p4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9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44" name="Google Shape;244;p4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1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>
                <a:solidFill>
                  <a:srgbClr val="1F89B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51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" name="Google Shape;252;p51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53" name="Google Shape;253;p51"/>
          <p:cNvCxnSpPr/>
          <p:nvPr/>
        </p:nvCxnSpPr>
        <p:spPr>
          <a:xfrm>
            <a:off x="-8470" y="25399"/>
            <a:ext cx="9144000" cy="0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4" name="Google Shape;254;p51"/>
          <p:cNvCxnSpPr/>
          <p:nvPr/>
        </p:nvCxnSpPr>
        <p:spPr>
          <a:xfrm>
            <a:off x="-8470" y="55665"/>
            <a:ext cx="9144000" cy="0"/>
          </a:xfrm>
          <a:prstGeom prst="straightConnector1">
            <a:avLst/>
          </a:prstGeom>
          <a:noFill/>
          <a:ln w="25400" cap="flat" cmpd="sng">
            <a:solidFill>
              <a:srgbClr val="F2C55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7223" y="12204"/>
            <a:ext cx="7868312" cy="4433794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52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8" name="Google Shape;258;p52"/>
          <p:cNvSpPr txBox="1"/>
          <p:nvPr/>
        </p:nvSpPr>
        <p:spPr>
          <a:xfrm>
            <a:off x="67733" y="5354189"/>
            <a:ext cx="78293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PowerPoint Lectures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Campbell Biology: Concepts &amp; Connections, </a:t>
            </a:r>
            <a:r>
              <a:rPr lang="en-US" sz="18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Eighth Edition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REECE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TAYLOR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SIMON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DICKEY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HOGAN</a:t>
            </a:r>
            <a:endParaRPr sz="1400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52"/>
          <p:cNvSpPr txBox="1"/>
          <p:nvPr/>
        </p:nvSpPr>
        <p:spPr>
          <a:xfrm>
            <a:off x="67733" y="3878298"/>
            <a:ext cx="33661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Chapter 16 </a:t>
            </a:r>
            <a:endParaRPr sz="4800" b="1">
              <a:solidFill>
                <a:srgbClr val="F2C5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52"/>
          <p:cNvSpPr txBox="1"/>
          <p:nvPr/>
        </p:nvSpPr>
        <p:spPr>
          <a:xfrm>
            <a:off x="6392312" y="6434998"/>
            <a:ext cx="265008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Lecture by Edward J. Zalisko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52"/>
          <p:cNvSpPr txBox="1"/>
          <p:nvPr/>
        </p:nvSpPr>
        <p:spPr>
          <a:xfrm>
            <a:off x="67733" y="4606307"/>
            <a:ext cx="752685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Microbial Life: </a:t>
            </a:r>
            <a:r>
              <a:rPr lang="en-US" sz="3000" b="1" i="1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Prokaryotes and Protists</a:t>
            </a:r>
            <a:endParaRPr sz="3000" b="1" i="1">
              <a:solidFill>
                <a:srgbClr val="F2C55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Slide">
  <p:cSld name="Section Title Slide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3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4" name="Google Shape;264;p53"/>
          <p:cNvSpPr txBox="1"/>
          <p:nvPr/>
        </p:nvSpPr>
        <p:spPr>
          <a:xfrm>
            <a:off x="2302071" y="3105835"/>
            <a:ext cx="453986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cap="small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Enter Section Title</a:t>
            </a:r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4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5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8" name="Google Shape;268;p54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5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0" name="Google Shape;270;p54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1" name="Google Shape;271;p5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mic Sans MS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ic Sans MS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ic Sans MS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ic Sans MS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ic Sans MS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ic Sans MS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ic Sans MS"/>
              <a:buNone/>
              <a:defRPr sz="14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5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55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5" name="Google Shape;275;p55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6" name="Google Shape;276;p55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7" name="Google Shape;277;p5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p5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9" name="Google Shape;279;p55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0" name="Google Shape;280;p5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6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8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>
                <a:solidFill>
                  <a:srgbClr val="1F89B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58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0" name="Google Shape;290;p58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91" name="Google Shape;291;p58"/>
          <p:cNvCxnSpPr/>
          <p:nvPr/>
        </p:nvCxnSpPr>
        <p:spPr>
          <a:xfrm>
            <a:off x="-8470" y="25399"/>
            <a:ext cx="9144000" cy="0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2" name="Google Shape;292;p58"/>
          <p:cNvCxnSpPr/>
          <p:nvPr/>
        </p:nvCxnSpPr>
        <p:spPr>
          <a:xfrm>
            <a:off x="-8470" y="55665"/>
            <a:ext cx="9144000" cy="0"/>
          </a:xfrm>
          <a:prstGeom prst="straightConnector1">
            <a:avLst/>
          </a:prstGeom>
          <a:noFill/>
          <a:ln w="25400" cap="flat" cmpd="sng">
            <a:solidFill>
              <a:srgbClr val="F2C55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7223" y="12204"/>
            <a:ext cx="7868312" cy="4433794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59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6" name="Google Shape;296;p59"/>
          <p:cNvSpPr txBox="1"/>
          <p:nvPr/>
        </p:nvSpPr>
        <p:spPr>
          <a:xfrm>
            <a:off x="67733" y="5354189"/>
            <a:ext cx="78293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PowerPoint Lectures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Campbell Biology: Concepts &amp; Connections, </a:t>
            </a:r>
            <a:r>
              <a:rPr lang="en-US" sz="18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Eighth Edition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REECE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TAYLOR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SIMON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DICKEY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HOGAN</a:t>
            </a:r>
            <a:endParaRPr sz="1400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59"/>
          <p:cNvSpPr txBox="1"/>
          <p:nvPr/>
        </p:nvSpPr>
        <p:spPr>
          <a:xfrm>
            <a:off x="67733" y="3878298"/>
            <a:ext cx="33661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Chapter 16 </a:t>
            </a:r>
            <a:endParaRPr sz="4800" b="1">
              <a:solidFill>
                <a:srgbClr val="F2C5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59"/>
          <p:cNvSpPr txBox="1"/>
          <p:nvPr/>
        </p:nvSpPr>
        <p:spPr>
          <a:xfrm>
            <a:off x="6392312" y="6434998"/>
            <a:ext cx="265008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Lecture by Edward J. Zalisko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59"/>
          <p:cNvSpPr txBox="1"/>
          <p:nvPr/>
        </p:nvSpPr>
        <p:spPr>
          <a:xfrm>
            <a:off x="67733" y="4606307"/>
            <a:ext cx="752685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Microbial Life: </a:t>
            </a:r>
            <a:r>
              <a:rPr lang="en-US" sz="3000" b="1" i="1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Prokaryotes and Protists</a:t>
            </a:r>
            <a:endParaRPr sz="3000" b="1" i="1">
              <a:solidFill>
                <a:srgbClr val="F2C55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Slide">
  <p:cSld name="Section Title Slide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60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2" name="Google Shape;302;p60"/>
          <p:cNvSpPr txBox="1"/>
          <p:nvPr/>
        </p:nvSpPr>
        <p:spPr>
          <a:xfrm>
            <a:off x="2302071" y="3105835"/>
            <a:ext cx="453986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cap="small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Enter Section Title</a:t>
            </a:r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61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6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6" name="Google Shape;306;p61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6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8" name="Google Shape;308;p61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9" name="Google Shape;309;p6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62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62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3" name="Google Shape;313;p62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4" name="Google Shape;314;p62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5" name="Google Shape;315;p62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6" name="Google Shape;316;p6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7" name="Google Shape;317;p62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8" name="Google Shape;318;p6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63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5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>
                <a:solidFill>
                  <a:srgbClr val="1F89B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65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8" name="Google Shape;328;p65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329" name="Google Shape;329;p65"/>
          <p:cNvCxnSpPr/>
          <p:nvPr/>
        </p:nvCxnSpPr>
        <p:spPr>
          <a:xfrm>
            <a:off x="-8470" y="25399"/>
            <a:ext cx="9144000" cy="0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0" name="Google Shape;330;p65"/>
          <p:cNvCxnSpPr/>
          <p:nvPr/>
        </p:nvCxnSpPr>
        <p:spPr>
          <a:xfrm>
            <a:off x="-8470" y="55665"/>
            <a:ext cx="9144000" cy="0"/>
          </a:xfrm>
          <a:prstGeom prst="straightConnector1">
            <a:avLst/>
          </a:prstGeom>
          <a:noFill/>
          <a:ln w="25400" cap="flat" cmpd="sng">
            <a:solidFill>
              <a:srgbClr val="F2C55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7223" y="12204"/>
            <a:ext cx="7868312" cy="4433794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66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4" name="Google Shape;334;p66"/>
          <p:cNvSpPr txBox="1"/>
          <p:nvPr/>
        </p:nvSpPr>
        <p:spPr>
          <a:xfrm>
            <a:off x="67733" y="5354189"/>
            <a:ext cx="78293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PowerPoint Lectures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Campbell Biology: Concepts &amp; Connections, </a:t>
            </a:r>
            <a:r>
              <a:rPr lang="en-US" sz="18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Eighth Edition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REECE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TAYLOR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SIMON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DICKEY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HOGAN</a:t>
            </a:r>
            <a:endParaRPr sz="1400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66"/>
          <p:cNvSpPr txBox="1"/>
          <p:nvPr/>
        </p:nvSpPr>
        <p:spPr>
          <a:xfrm>
            <a:off x="67733" y="3878298"/>
            <a:ext cx="33661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Chapter 16 </a:t>
            </a:r>
            <a:endParaRPr sz="4800" b="1">
              <a:solidFill>
                <a:srgbClr val="F2C5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66"/>
          <p:cNvSpPr txBox="1"/>
          <p:nvPr/>
        </p:nvSpPr>
        <p:spPr>
          <a:xfrm>
            <a:off x="6392312" y="6434998"/>
            <a:ext cx="265008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Lecture by Edward J. Zalisko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66"/>
          <p:cNvSpPr txBox="1"/>
          <p:nvPr/>
        </p:nvSpPr>
        <p:spPr>
          <a:xfrm>
            <a:off x="67733" y="4606307"/>
            <a:ext cx="752685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Microbial Life: </a:t>
            </a:r>
            <a:r>
              <a:rPr lang="en-US" sz="3000" b="1" i="1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Prokaryotes and Protists</a:t>
            </a:r>
            <a:endParaRPr sz="3000" b="1" i="1">
              <a:solidFill>
                <a:srgbClr val="F2C55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1828800" y="609600"/>
            <a:ext cx="6629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1828800" y="1981200"/>
            <a:ext cx="32385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ic Sans MS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mic Sans MS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mic Sans MS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mic Sans MS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mic Sans MS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mic Sans MS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mic Sans MS"/>
              <a:buChar char="»"/>
              <a:defRPr sz="18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2"/>
          </p:nvPr>
        </p:nvSpPr>
        <p:spPr>
          <a:xfrm>
            <a:off x="5219700" y="1981200"/>
            <a:ext cx="32385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ic Sans MS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mic Sans MS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mic Sans MS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mic Sans MS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mic Sans MS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mic Sans MS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mic Sans MS"/>
              <a:buChar char="»"/>
              <a:defRPr sz="18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Slide">
  <p:cSld name="Section Title Slide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67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0" name="Google Shape;340;p67"/>
          <p:cNvSpPr txBox="1"/>
          <p:nvPr/>
        </p:nvSpPr>
        <p:spPr>
          <a:xfrm>
            <a:off x="2302071" y="3105835"/>
            <a:ext cx="453986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cap="small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Enter Section Title</a:t>
            </a:r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68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6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4" name="Google Shape;344;p6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5" name="Google Shape;345;p6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6" name="Google Shape;346;p68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7" name="Google Shape;347;p6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69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6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1" name="Google Shape;351;p6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2" name="Google Shape;352;p6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3" name="Google Shape;353;p6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4" name="Google Shape;354;p6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5" name="Google Shape;355;p69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6" name="Google Shape;356;p6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70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2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>
                <a:solidFill>
                  <a:srgbClr val="1F89B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72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6" name="Google Shape;366;p72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367" name="Google Shape;367;p72"/>
          <p:cNvCxnSpPr/>
          <p:nvPr/>
        </p:nvCxnSpPr>
        <p:spPr>
          <a:xfrm>
            <a:off x="-8470" y="25399"/>
            <a:ext cx="9144000" cy="0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8" name="Google Shape;368;p72"/>
          <p:cNvCxnSpPr/>
          <p:nvPr/>
        </p:nvCxnSpPr>
        <p:spPr>
          <a:xfrm>
            <a:off x="-8470" y="55665"/>
            <a:ext cx="9144000" cy="0"/>
          </a:xfrm>
          <a:prstGeom prst="straightConnector1">
            <a:avLst/>
          </a:prstGeom>
          <a:noFill/>
          <a:ln w="25400" cap="flat" cmpd="sng">
            <a:solidFill>
              <a:srgbClr val="F2C55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7223" y="12204"/>
            <a:ext cx="7868312" cy="4433794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73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2" name="Google Shape;372;p73"/>
          <p:cNvSpPr txBox="1"/>
          <p:nvPr/>
        </p:nvSpPr>
        <p:spPr>
          <a:xfrm>
            <a:off x="67733" y="5354189"/>
            <a:ext cx="78293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PowerPoint Lectures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Campbell Biology: Concepts &amp; Connections, </a:t>
            </a:r>
            <a:r>
              <a:rPr lang="en-US" sz="18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Eighth Edition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REECE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TAYLOR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SIMON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DICKEY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HOGAN</a:t>
            </a:r>
            <a:endParaRPr sz="1400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73"/>
          <p:cNvSpPr txBox="1"/>
          <p:nvPr/>
        </p:nvSpPr>
        <p:spPr>
          <a:xfrm>
            <a:off x="67733" y="3878298"/>
            <a:ext cx="33661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Chapter 16 </a:t>
            </a:r>
            <a:endParaRPr sz="4800" b="1">
              <a:solidFill>
                <a:srgbClr val="F2C5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73"/>
          <p:cNvSpPr txBox="1"/>
          <p:nvPr/>
        </p:nvSpPr>
        <p:spPr>
          <a:xfrm>
            <a:off x="6392312" y="6434998"/>
            <a:ext cx="265008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Lecture by Edward J. Zalisko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73"/>
          <p:cNvSpPr txBox="1"/>
          <p:nvPr/>
        </p:nvSpPr>
        <p:spPr>
          <a:xfrm>
            <a:off x="67733" y="4606307"/>
            <a:ext cx="752685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Microbial Life: </a:t>
            </a:r>
            <a:r>
              <a:rPr lang="en-US" sz="3000" b="1" i="1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Prokaryotes and Protists</a:t>
            </a:r>
            <a:endParaRPr sz="3000" b="1" i="1">
              <a:solidFill>
                <a:srgbClr val="F2C55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Slide">
  <p:cSld name="Section Title Slide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74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8" name="Google Shape;378;p74"/>
          <p:cNvSpPr txBox="1"/>
          <p:nvPr/>
        </p:nvSpPr>
        <p:spPr>
          <a:xfrm>
            <a:off x="2302071" y="3105835"/>
            <a:ext cx="453986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cap="small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Enter Section Title</a:t>
            </a:r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75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7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2" name="Google Shape;382;p7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3" name="Google Shape;383;p7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4" name="Google Shape;384;p75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5" name="Google Shape;385;p7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7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7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9" name="Google Shape;389;p7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0" name="Google Shape;390;p7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1" name="Google Shape;391;p7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2" name="Google Shape;392;p7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3" name="Google Shape;393;p76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4" name="Google Shape;394;p7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77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mic Sans MS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mic Sans MS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Char char="»"/>
              <a:defRPr sz="1600"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mic Sans MS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mic Sans MS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Char char="»"/>
              <a:defRPr sz="1600"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79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>
                <a:solidFill>
                  <a:srgbClr val="1F89B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79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04" name="Google Shape;404;p79"/>
          <p:cNvCxnSpPr/>
          <p:nvPr/>
        </p:nvCxnSpPr>
        <p:spPr>
          <a:xfrm>
            <a:off x="-8470" y="25399"/>
            <a:ext cx="9144000" cy="0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5" name="Google Shape;405;p79"/>
          <p:cNvCxnSpPr/>
          <p:nvPr/>
        </p:nvCxnSpPr>
        <p:spPr>
          <a:xfrm>
            <a:off x="-8470" y="55665"/>
            <a:ext cx="9144000" cy="0"/>
          </a:xfrm>
          <a:prstGeom prst="straightConnector1">
            <a:avLst/>
          </a:prstGeom>
          <a:noFill/>
          <a:ln w="25400" cap="flat" cmpd="sng">
            <a:solidFill>
              <a:srgbClr val="F2C55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7223" y="12204"/>
            <a:ext cx="7868312" cy="4433794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80"/>
          <p:cNvSpPr txBox="1"/>
          <p:nvPr/>
        </p:nvSpPr>
        <p:spPr>
          <a:xfrm>
            <a:off x="67733" y="5354189"/>
            <a:ext cx="78293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PowerPoint Lectures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Campbell Biology: Concepts &amp; Connections, </a:t>
            </a:r>
            <a:r>
              <a:rPr lang="en-US" sz="18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Eighth Edition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REECE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TAYLOR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SIMON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DICKEY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HOGAN</a:t>
            </a:r>
            <a:endParaRPr sz="1400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80"/>
          <p:cNvSpPr txBox="1"/>
          <p:nvPr/>
        </p:nvSpPr>
        <p:spPr>
          <a:xfrm>
            <a:off x="67733" y="3878298"/>
            <a:ext cx="33661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Chapter 10 </a:t>
            </a:r>
            <a:endParaRPr sz="4800" b="1">
              <a:solidFill>
                <a:srgbClr val="F2C5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80"/>
          <p:cNvSpPr txBox="1"/>
          <p:nvPr/>
        </p:nvSpPr>
        <p:spPr>
          <a:xfrm>
            <a:off x="6392312" y="6434998"/>
            <a:ext cx="265008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Lecture by Edward J. Zalisko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80"/>
          <p:cNvSpPr txBox="1"/>
          <p:nvPr/>
        </p:nvSpPr>
        <p:spPr>
          <a:xfrm>
            <a:off x="67733" y="4606307"/>
            <a:ext cx="572103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Molecular Biology of the Gene</a:t>
            </a:r>
            <a:endParaRPr sz="3000" b="1">
              <a:solidFill>
                <a:srgbClr val="F2C55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Slide">
  <p:cSld name="Section Title Slide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81"/>
          <p:cNvSpPr txBox="1">
            <a:spLocks noGrp="1"/>
          </p:cNvSpPr>
          <p:nvPr>
            <p:ph type="body" idx="1"/>
          </p:nvPr>
        </p:nvSpPr>
        <p:spPr>
          <a:xfrm>
            <a:off x="425450" y="3065463"/>
            <a:ext cx="830262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 sz="3600" b="1" cap="small">
                <a:solidFill>
                  <a:srgbClr val="F2C55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82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8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7" name="Google Shape;417;p82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8" name="Google Shape;418;p8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9" name="Google Shape;419;p8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83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83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3" name="Google Shape;423;p83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4" name="Google Shape;424;p83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5" name="Google Shape;425;p83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6" name="Google Shape;426;p8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7" name="Google Shape;427;p8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96288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59492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61222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252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1828800" y="609600"/>
            <a:ext cx="6629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00466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40278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36699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58413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6986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54510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Title and Conte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892969" y="526852"/>
            <a:ext cx="7358063" cy="1160859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35700" tIns="35700" rIns="35700" bIns="3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1"/>
          </p:nvPr>
        </p:nvSpPr>
        <p:spPr>
          <a:xfrm>
            <a:off x="892969" y="2098477"/>
            <a:ext cx="3500438" cy="4018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>
            <a:lvl1pPr marL="457200" lvl="0" indent="-342900" algn="l">
              <a:spcBef>
                <a:spcPts val="19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19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19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9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19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19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19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19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19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92317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" y="1371601"/>
            <a:ext cx="9143996" cy="548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4592" tIns="91440" rIns="164592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1418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Columns text or full-blee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1" y="1377153"/>
            <a:ext cx="4250323" cy="5480848"/>
          </a:xfrm>
        </p:spPr>
        <p:txBody>
          <a:bodyPr rIns="0"/>
          <a:lstStyle>
            <a:lvl1pPr>
              <a:defRPr sz="2064"/>
            </a:lvl1pPr>
            <a:lvl2pPr>
              <a:lnSpc>
                <a:spcPct val="100000"/>
              </a:lnSpc>
              <a:spcBef>
                <a:spcPts val="938"/>
              </a:spcBef>
              <a:defRPr sz="2064"/>
            </a:lvl2pPr>
            <a:lvl3pPr>
              <a:lnSpc>
                <a:spcPct val="100000"/>
              </a:lnSpc>
              <a:spcBef>
                <a:spcPts val="981"/>
              </a:spcBef>
              <a:defRPr sz="2064"/>
            </a:lvl3pPr>
            <a:lvl4pPr>
              <a:defRPr sz="2251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86894" y="1377155"/>
            <a:ext cx="4557106" cy="54808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8337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" y="1377153"/>
            <a:ext cx="4250319" cy="5480848"/>
          </a:xfrm>
        </p:spPr>
        <p:txBody>
          <a:bodyPr rIns="0"/>
          <a:lstStyle>
            <a:lvl1pPr>
              <a:defRPr sz="2064"/>
            </a:lvl1pPr>
            <a:lvl2pPr>
              <a:lnSpc>
                <a:spcPct val="100000"/>
              </a:lnSpc>
              <a:spcBef>
                <a:spcPts val="938"/>
              </a:spcBef>
              <a:defRPr sz="2064"/>
            </a:lvl2pPr>
            <a:lvl3pPr>
              <a:lnSpc>
                <a:spcPct val="100000"/>
              </a:lnSpc>
              <a:spcBef>
                <a:spcPts val="981"/>
              </a:spcBef>
              <a:defRPr sz="2064"/>
            </a:lvl3pPr>
            <a:lvl4pPr>
              <a:defRPr sz="2251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896655" y="1658935"/>
            <a:ext cx="3937581" cy="4841875"/>
          </a:xfrm>
          <a:solidFill>
            <a:srgbClr val="FF0000"/>
          </a:solidFill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575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rm + Definition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21680" y="2235231"/>
            <a:ext cx="3928643" cy="4265583"/>
          </a:xfrm>
        </p:spPr>
        <p:txBody>
          <a:bodyPr lIns="0" rIns="0"/>
          <a:lstStyle>
            <a:lvl1pPr>
              <a:defRPr sz="2064"/>
            </a:lvl1pPr>
            <a:lvl2pPr>
              <a:defRPr sz="2064"/>
            </a:lvl2pPr>
            <a:lvl3pPr>
              <a:defRPr sz="2064"/>
            </a:lvl3pPr>
            <a:lvl4pPr>
              <a:defRPr sz="1876"/>
            </a:lvl4pPr>
            <a:lvl5pPr>
              <a:defRPr sz="187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6"/>
          </p:nvPr>
        </p:nvSpPr>
        <p:spPr>
          <a:xfrm>
            <a:off x="4896658" y="2235231"/>
            <a:ext cx="3937579" cy="4265583"/>
          </a:xfrm>
        </p:spPr>
        <p:txBody>
          <a:bodyPr lIns="0" rIns="0"/>
          <a:lstStyle>
            <a:lvl1pPr>
              <a:defRPr sz="2064"/>
            </a:lvl1pPr>
            <a:lvl2pPr>
              <a:defRPr sz="2064"/>
            </a:lvl2pPr>
            <a:lvl3pPr>
              <a:defRPr sz="2064"/>
            </a:lvl3pPr>
            <a:lvl4pPr>
              <a:defRPr sz="1876"/>
            </a:lvl4pPr>
            <a:lvl5pPr>
              <a:defRPr sz="187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1679" y="1371594"/>
            <a:ext cx="8512558" cy="863638"/>
          </a:xfrm>
        </p:spPr>
        <p:txBody>
          <a:bodyPr lIns="0" rIns="0"/>
          <a:lstStyle>
            <a:lvl1pPr>
              <a:defRPr sz="1876"/>
            </a:lvl1pPr>
            <a:lvl2pPr>
              <a:defRPr sz="1501"/>
            </a:lvl2pPr>
            <a:lvl3pPr>
              <a:defRPr sz="1501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45674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up objects, 2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321680" y="2235229"/>
            <a:ext cx="3928643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3"/>
          </p:nvPr>
        </p:nvSpPr>
        <p:spPr>
          <a:xfrm>
            <a:off x="4896659" y="2235230"/>
            <a:ext cx="3937577" cy="3017865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80" y="5286221"/>
            <a:ext cx="3928643" cy="1214593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96660" y="5286221"/>
            <a:ext cx="3937575" cy="1214593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1680" y="1371594"/>
            <a:ext cx="8512556" cy="863638"/>
          </a:xfrm>
        </p:spPr>
        <p:txBody>
          <a:bodyPr lIns="0" rIns="0"/>
          <a:lstStyle>
            <a:lvl1pPr>
              <a:defRPr sz="1876"/>
            </a:lvl1pPr>
            <a:lvl2pPr>
              <a:defRPr sz="1501"/>
            </a:lvl2pPr>
            <a:lvl3pPr>
              <a:defRPr sz="1501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76603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up objects, 3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304802" y="2230156"/>
            <a:ext cx="2424114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2"/>
          </p:nvPr>
        </p:nvSpPr>
        <p:spPr>
          <a:xfrm>
            <a:off x="6415216" y="2230156"/>
            <a:ext cx="2419020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3"/>
          </p:nvPr>
        </p:nvSpPr>
        <p:spPr>
          <a:xfrm>
            <a:off x="3360010" y="2230158"/>
            <a:ext cx="2424114" cy="3017865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78" y="5253238"/>
            <a:ext cx="2407237" cy="1228725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360010" y="5253238"/>
            <a:ext cx="2424114" cy="1228725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415219" y="5265438"/>
            <a:ext cx="2419018" cy="1228725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21679" y="1371594"/>
            <a:ext cx="8512558" cy="863638"/>
          </a:xfrm>
        </p:spPr>
        <p:txBody>
          <a:bodyPr lIns="0" rIns="0"/>
          <a:lstStyle>
            <a:lvl1pPr>
              <a:defRPr sz="1876"/>
            </a:lvl1pPr>
            <a:lvl2pPr>
              <a:defRPr sz="1501"/>
            </a:lvl2pPr>
            <a:lvl3pPr>
              <a:defRPr sz="1501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654384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up objects, 4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1"/>
          </p:nvPr>
        </p:nvSpPr>
        <p:spPr>
          <a:xfrm>
            <a:off x="321678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2"/>
          </p:nvPr>
        </p:nvSpPr>
        <p:spPr>
          <a:xfrm>
            <a:off x="4740465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3"/>
          </p:nvPr>
        </p:nvSpPr>
        <p:spPr>
          <a:xfrm>
            <a:off x="2531071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1" y="52236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876"/>
            </a:lvl1pPr>
            <a:lvl2pPr>
              <a:defRPr sz="1689"/>
            </a:lvl2pPr>
            <a:lvl3pPr>
              <a:defRPr sz="1689"/>
            </a:lvl3pPr>
            <a:lvl4pPr>
              <a:defRPr sz="1689"/>
            </a:lvl4pPr>
            <a:lvl5pPr>
              <a:defRPr sz="168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518887" y="52236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876"/>
            </a:lvl1pPr>
            <a:lvl2pPr>
              <a:defRPr sz="1689"/>
            </a:lvl2pPr>
            <a:lvl3pPr>
              <a:defRPr sz="1689"/>
            </a:lvl3pPr>
            <a:lvl4pPr>
              <a:defRPr sz="1689"/>
            </a:lvl4pPr>
            <a:lvl5pPr>
              <a:defRPr sz="168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732973" y="52358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876"/>
            </a:lvl1pPr>
            <a:lvl2pPr>
              <a:defRPr sz="1689"/>
            </a:lvl2pPr>
            <a:lvl3pPr>
              <a:defRPr sz="1689"/>
            </a:lvl3pPr>
            <a:lvl4pPr>
              <a:defRPr sz="1689"/>
            </a:lvl4pPr>
            <a:lvl5pPr>
              <a:defRPr sz="168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sz="quarter" idx="17"/>
          </p:nvPr>
        </p:nvSpPr>
        <p:spPr>
          <a:xfrm>
            <a:off x="6949856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947057" y="5219663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876"/>
            </a:lvl1pPr>
            <a:lvl2pPr>
              <a:defRPr sz="1689"/>
            </a:lvl2pPr>
            <a:lvl3pPr>
              <a:defRPr sz="1689"/>
            </a:lvl3pPr>
            <a:lvl4pPr>
              <a:defRPr sz="1689"/>
            </a:lvl4pPr>
            <a:lvl5pPr>
              <a:defRPr sz="168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321676" y="1371594"/>
            <a:ext cx="8512560" cy="863638"/>
          </a:xfrm>
        </p:spPr>
        <p:txBody>
          <a:bodyPr lIns="0" rIns="0"/>
          <a:lstStyle>
            <a:lvl1pPr>
              <a:defRPr sz="1876"/>
            </a:lvl1pPr>
            <a:lvl2pPr>
              <a:defRPr sz="1501"/>
            </a:lvl2pPr>
            <a:lvl3pPr>
              <a:defRPr sz="1501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75698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2"/>
          <p:cNvGrpSpPr/>
          <p:nvPr/>
        </p:nvGrpSpPr>
        <p:grpSpPr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82" name="Google Shape;82;p2"/>
            <p:cNvSpPr/>
            <p:nvPr/>
          </p:nvSpPr>
          <p:spPr>
            <a:xfrm>
              <a:off x="2" y="2688"/>
              <a:ext cx="5758" cy="1632"/>
            </a:xfrm>
            <a:custGeom>
              <a:avLst/>
              <a:gdLst/>
              <a:ahLst/>
              <a:cxnLst/>
              <a:rect l="l" t="t" r="r" b="b"/>
              <a:pathLst>
                <a:path w="5740" h="4316" extrusionOk="0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3" name="Google Shape;83;p2"/>
            <p:cNvGrpSpPr/>
            <p:nvPr/>
          </p:nvGrpSpPr>
          <p:grpSpPr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84" name="Google Shape;84;p2"/>
              <p:cNvSpPr/>
              <p:nvPr/>
            </p:nvSpPr>
            <p:spPr>
              <a:xfrm>
                <a:off x="3686" y="3810"/>
                <a:ext cx="532" cy="327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726" y="3840"/>
                <a:ext cx="452" cy="275"/>
              </a:xfrm>
              <a:prstGeom prst="ellipse">
                <a:avLst/>
              </a:prstGeom>
              <a:gradFill>
                <a:gsLst>
                  <a:gs pos="0">
                    <a:srgbClr val="0082DA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782" y="3872"/>
                <a:ext cx="344" cy="207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822" y="3896"/>
                <a:ext cx="262" cy="159"/>
              </a:xfrm>
              <a:prstGeom prst="ellipse">
                <a:avLst/>
              </a:prstGeom>
              <a:gradFill>
                <a:gsLst>
                  <a:gs pos="0">
                    <a:srgbClr val="0086E0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856" y="3922"/>
                <a:ext cx="192" cy="107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575" y="3715"/>
                <a:ext cx="383" cy="16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161" extrusionOk="0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3695" y="4170"/>
                <a:ext cx="444" cy="66"/>
              </a:xfrm>
              <a:custGeom>
                <a:avLst/>
                <a:gdLst/>
                <a:ahLst/>
                <a:cxnLst/>
                <a:rect l="l" t="t" r="r" b="b"/>
                <a:pathLst>
                  <a:path w="443" h="66" extrusionOk="0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>
                <a:gsLst>
                  <a:gs pos="0">
                    <a:srgbClr val="007ED3"/>
                  </a:gs>
                  <a:gs pos="100000">
                    <a:schemeClr val="accent2"/>
                  </a:gs>
                </a:gsLst>
                <a:lin ang="189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3527" y="3906"/>
                <a:ext cx="89" cy="216"/>
              </a:xfrm>
              <a:custGeom>
                <a:avLst/>
                <a:gdLst/>
                <a:ahLst/>
                <a:cxnLst/>
                <a:rect l="l" t="t" r="r" b="b"/>
                <a:pathLst>
                  <a:path w="89" h="216" extrusionOk="0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3569" y="3745"/>
                <a:ext cx="750" cy="461"/>
              </a:xfrm>
              <a:custGeom>
                <a:avLst/>
                <a:gdLst/>
                <a:ahLst/>
                <a:cxnLst/>
                <a:rect l="l" t="t" r="r" b="b"/>
                <a:pathLst>
                  <a:path w="747" h="461" extrusionOk="0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4037" y="3721"/>
                <a:ext cx="96" cy="30"/>
              </a:xfrm>
              <a:custGeom>
                <a:avLst/>
                <a:gdLst/>
                <a:ahLst/>
                <a:cxnLst/>
                <a:rect l="l" t="t" r="r" b="b"/>
                <a:pathLst>
                  <a:path w="96" h="30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910" y="3948"/>
                <a:ext cx="84" cy="53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5" name="Google Shape;95;p2"/>
            <p:cNvGrpSpPr/>
            <p:nvPr/>
          </p:nvGrpSpPr>
          <p:grpSpPr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96" name="Google Shape;96;p2"/>
              <p:cNvSpPr/>
              <p:nvPr/>
            </p:nvSpPr>
            <p:spPr>
              <a:xfrm>
                <a:off x="2268" y="3934"/>
                <a:ext cx="638" cy="377"/>
              </a:xfrm>
              <a:prstGeom prst="ellipse">
                <a:avLst/>
              </a:prstGeom>
              <a:gradFill>
                <a:gsLst>
                  <a:gs pos="0">
                    <a:srgbClr val="0080D6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2314" y="3958"/>
                <a:ext cx="543" cy="332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2341" y="3979"/>
                <a:ext cx="501" cy="299"/>
              </a:xfrm>
              <a:prstGeom prst="ellipse">
                <a:avLst/>
              </a:prstGeom>
              <a:gradFill>
                <a:gsLst>
                  <a:gs pos="0">
                    <a:srgbClr val="0082DA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68" y="3997"/>
                <a:ext cx="444" cy="258"/>
              </a:xfrm>
              <a:prstGeom prst="ellipse">
                <a:avLst/>
              </a:prstGeom>
              <a:gradFill>
                <a:gsLst>
                  <a:gs pos="0">
                    <a:srgbClr val="0080D6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385" y="4005"/>
                <a:ext cx="413" cy="240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2437" y="4026"/>
                <a:ext cx="306" cy="192"/>
              </a:xfrm>
              <a:prstGeom prst="ellipse">
                <a:avLst/>
              </a:prstGeom>
              <a:gradFill>
                <a:gsLst>
                  <a:gs pos="0">
                    <a:srgbClr val="0080D6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476" y="4056"/>
                <a:ext cx="227" cy="135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2542" y="4097"/>
                <a:ext cx="90" cy="60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2585" y="3822"/>
                <a:ext cx="449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86" extrusionOk="0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>
                <a:gsLst>
                  <a:gs pos="0">
                    <a:srgbClr val="0082DA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2142" y="3852"/>
                <a:ext cx="892" cy="462"/>
              </a:xfrm>
              <a:custGeom>
                <a:avLst/>
                <a:gdLst/>
                <a:ahLst/>
                <a:cxnLst/>
                <a:rect l="l" t="t" r="r" b="b"/>
                <a:pathLst>
                  <a:path w="890" h="462" extrusionOk="0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7ED3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2082" y="3828"/>
                <a:ext cx="407" cy="486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86" extrusionOk="0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2987" y="4044"/>
                <a:ext cx="108" cy="252"/>
              </a:xfrm>
              <a:custGeom>
                <a:avLst/>
                <a:gdLst/>
                <a:ahLst/>
                <a:cxnLst/>
                <a:rect l="l" t="t" r="r" b="b"/>
                <a:pathLst>
                  <a:path w="107" h="252" extrusionOk="0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7CD0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2068" y="3685"/>
                <a:ext cx="83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50" extrusionOk="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1867" y="3853"/>
                <a:ext cx="171" cy="461"/>
              </a:xfrm>
              <a:custGeom>
                <a:avLst/>
                <a:gdLst/>
                <a:ahLst/>
                <a:cxnLst/>
                <a:rect l="l" t="t" r="r" b="b"/>
                <a:pathLst>
                  <a:path w="171" h="461" extrusionOk="0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2951" y="3751"/>
                <a:ext cx="360" cy="563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63" extrusionOk="0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2318" y="3631"/>
                <a:ext cx="1078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425" extrusionOk="0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3304" y="4080"/>
                <a:ext cx="98" cy="234"/>
              </a:xfrm>
              <a:custGeom>
                <a:avLst/>
                <a:gdLst/>
                <a:ahLst/>
                <a:cxnLst/>
                <a:rect l="l" t="t" r="r" b="b"/>
                <a:pathLst>
                  <a:path w="98" h="234" extrusionOk="0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1776" y="3673"/>
                <a:ext cx="481" cy="641"/>
              </a:xfrm>
              <a:custGeom>
                <a:avLst/>
                <a:gdLst/>
                <a:ahLst/>
                <a:cxnLst/>
                <a:rect l="l" t="t" r="r" b="b"/>
                <a:pathLst>
                  <a:path w="481" h="641" extrusionOk="0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4" name="Google Shape;114;p2"/>
            <p:cNvGrpSpPr/>
            <p:nvPr/>
          </p:nvGrpSpPr>
          <p:grpSpPr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15" name="Google Shape;115;p2"/>
              <p:cNvSpPr/>
              <p:nvPr/>
            </p:nvSpPr>
            <p:spPr>
              <a:xfrm>
                <a:off x="4200" y="3402"/>
                <a:ext cx="1201" cy="731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731" extrusionOk="0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4128" y="3366"/>
                <a:ext cx="544" cy="737"/>
              </a:xfrm>
              <a:custGeom>
                <a:avLst/>
                <a:gdLst/>
                <a:ahLst/>
                <a:cxnLst/>
                <a:rect l="l" t="t" r="r" b="b"/>
                <a:pathLst>
                  <a:path w="544" h="737" extrusionOk="0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4792" y="3360"/>
                <a:ext cx="609" cy="252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2" extrusionOk="0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>
                <a:gsLst>
                  <a:gs pos="0">
                    <a:srgbClr val="4692E6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5246" y="4007"/>
                <a:ext cx="72" cy="54"/>
              </a:xfrm>
              <a:custGeom>
                <a:avLst/>
                <a:gdLst/>
                <a:ahLst/>
                <a:cxnLst/>
                <a:rect l="l" t="t" r="r" b="b"/>
                <a:pathLst>
                  <a:path w="72" h="54" extrusionOk="0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4505" y="4073"/>
                <a:ext cx="705" cy="108"/>
              </a:xfrm>
              <a:custGeom>
                <a:avLst/>
                <a:gdLst/>
                <a:ahLst/>
                <a:cxnLst/>
                <a:rect l="l" t="t" r="r" b="b"/>
                <a:pathLst>
                  <a:path w="705" h="108" extrusionOk="0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5336" y="3654"/>
                <a:ext cx="143" cy="341"/>
              </a:xfrm>
              <a:custGeom>
                <a:avLst/>
                <a:gdLst/>
                <a:ahLst/>
                <a:cxnLst/>
                <a:rect l="l" t="t" r="r" b="b"/>
                <a:pathLst>
                  <a:path w="143" h="341" extrusionOk="0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5061" y="3624"/>
                <a:ext cx="83" cy="90"/>
              </a:xfrm>
              <a:custGeom>
                <a:avLst/>
                <a:gdLst/>
                <a:ahLst/>
                <a:cxnLst/>
                <a:rect l="l" t="t" r="r" b="b"/>
                <a:pathLst>
                  <a:path w="83" h="90" extrusionOk="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4445" y="3552"/>
                <a:ext cx="717" cy="431"/>
              </a:xfrm>
              <a:custGeom>
                <a:avLst/>
                <a:gdLst/>
                <a:ahLst/>
                <a:cxnLst/>
                <a:rect l="l" t="t" r="r" b="b"/>
                <a:pathLst>
                  <a:path w="717" h="431" extrusionOk="0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4349" y="3510"/>
                <a:ext cx="909" cy="533"/>
              </a:xfrm>
              <a:custGeom>
                <a:avLst/>
                <a:gdLst/>
                <a:ahLst/>
                <a:cxnLst/>
                <a:rect l="l" t="t" r="r" b="b"/>
                <a:pathLst>
                  <a:path w="909" h="533" extrusionOk="0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4564" y="3492"/>
                <a:ext cx="365" cy="66"/>
              </a:xfrm>
              <a:custGeom>
                <a:avLst/>
                <a:gdLst/>
                <a:ahLst/>
                <a:cxnLst/>
                <a:rect l="l" t="t" r="r" b="b"/>
                <a:pathLst>
                  <a:path w="365" h="66" extrusionOk="0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4463" y="3558"/>
                <a:ext cx="66" cy="48"/>
              </a:xfrm>
              <a:custGeom>
                <a:avLst/>
                <a:gdLst/>
                <a:ahLst/>
                <a:cxnLst/>
                <a:rect l="l" t="t" r="r" b="b"/>
                <a:pathLst>
                  <a:path w="66" h="48" extrusionOk="0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4546" y="3608"/>
                <a:ext cx="518" cy="319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4578" y="3630"/>
                <a:ext cx="446" cy="271"/>
              </a:xfrm>
              <a:prstGeom prst="ellipse">
                <a:avLst/>
              </a:pr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4610" y="3650"/>
                <a:ext cx="386" cy="233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4654" y="3678"/>
                <a:ext cx="298" cy="177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4690" y="3698"/>
                <a:ext cx="222" cy="139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4738" y="3728"/>
                <a:ext cx="126" cy="81"/>
              </a:xfrm>
              <a:prstGeom prst="ellipse">
                <a:avLst/>
              </a:prstGeom>
              <a:gradFill>
                <a:gsLst>
                  <a:gs pos="0">
                    <a:srgbClr val="0086E0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2" name="Google Shape;132;p2"/>
            <p:cNvGrpSpPr/>
            <p:nvPr/>
          </p:nvGrpSpPr>
          <p:grpSpPr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33" name="Google Shape;133;p2"/>
              <p:cNvSpPr/>
              <p:nvPr/>
            </p:nvSpPr>
            <p:spPr>
              <a:xfrm>
                <a:off x="5280" y="3186"/>
                <a:ext cx="383" cy="9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96" extrusionOk="0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5315" y="3024"/>
                <a:ext cx="258" cy="54"/>
              </a:xfrm>
              <a:custGeom>
                <a:avLst/>
                <a:gdLst/>
                <a:ahLst/>
                <a:cxnLst/>
                <a:rect l="l" t="t" r="r" b="b"/>
                <a:pathLst>
                  <a:path w="258" h="54" extrusionOk="0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5645" y="3066"/>
                <a:ext cx="60" cy="156"/>
              </a:xfrm>
              <a:custGeom>
                <a:avLst/>
                <a:gdLst/>
                <a:ahLst/>
                <a:cxnLst/>
                <a:rect l="l" t="t" r="r" b="b"/>
                <a:pathLst>
                  <a:path w="60" h="156" extrusionOk="0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5375" y="3246"/>
                <a:ext cx="192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8" extrusionOk="0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5304" y="3042"/>
                <a:ext cx="161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86" extrusionOk="0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5489" y="3042"/>
                <a:ext cx="186" cy="210"/>
              </a:xfrm>
              <a:custGeom>
                <a:avLst/>
                <a:gdLst/>
                <a:ahLst/>
                <a:cxnLst/>
                <a:rect l="l" t="t" r="r" b="b"/>
                <a:pathLst>
                  <a:path w="185" h="210" extrusionOk="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5345" y="3058"/>
                <a:ext cx="299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86" extrusionOk="0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0" name="Google Shape;140;p2"/>
              <p:cNvGrpSpPr/>
              <p:nvPr/>
            </p:nvGrpSpPr>
            <p:grpSpPr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41" name="Google Shape;141;p2"/>
                <p:cNvSpPr/>
                <p:nvPr/>
              </p:nvSpPr>
              <p:spPr>
                <a:xfrm>
                  <a:off x="5381" y="3085"/>
                  <a:ext cx="227" cy="132"/>
                </a:xfrm>
                <a:prstGeom prst="ellipse">
                  <a:avLst/>
                </a:prstGeom>
                <a:gradFill>
                  <a:gsLst>
                    <a:gs pos="0">
                      <a:schemeClr val="dk2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" name="Google Shape;142;p2"/>
                <p:cNvSpPr/>
                <p:nvPr/>
              </p:nvSpPr>
              <p:spPr>
                <a:xfrm>
                  <a:off x="5403" y="3099"/>
                  <a:ext cx="182" cy="102"/>
                </a:xfrm>
                <a:prstGeom prst="ellipse">
                  <a:avLst/>
                </a:prstGeom>
                <a:gradFill>
                  <a:gsLst>
                    <a:gs pos="0">
                      <a:schemeClr val="accent2"/>
                    </a:gs>
                    <a:gs pos="100000">
                      <a:schemeClr val="dk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" name="Google Shape;143;p2"/>
                <p:cNvSpPr/>
                <p:nvPr/>
              </p:nvSpPr>
              <p:spPr>
                <a:xfrm>
                  <a:off x="5431" y="3109"/>
                  <a:ext cx="125" cy="82"/>
                </a:xfrm>
                <a:prstGeom prst="ellipse">
                  <a:avLst/>
                </a:prstGeom>
                <a:gradFill>
                  <a:gsLst>
                    <a:gs pos="0">
                      <a:schemeClr val="dk2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" name="Google Shape;144;p2"/>
                <p:cNvSpPr/>
                <p:nvPr/>
              </p:nvSpPr>
              <p:spPr>
                <a:xfrm>
                  <a:off x="5458" y="3125"/>
                  <a:ext cx="73" cy="47"/>
                </a:xfrm>
                <a:prstGeom prst="ellipse">
                  <a:avLst/>
                </a:prstGeom>
                <a:gradFill>
                  <a:gsLst>
                    <a:gs pos="0">
                      <a:schemeClr val="accent2"/>
                    </a:gs>
                    <a:gs pos="100000">
                      <a:schemeClr val="dk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45" name="Google Shape;145;p2"/>
          <p:cNvSpPr txBox="1">
            <a:spLocks noGrp="1"/>
          </p:cNvSpPr>
          <p:nvPr>
            <p:ph type="ctrTitle"/>
          </p:nvPr>
        </p:nvSpPr>
        <p:spPr>
          <a:xfrm>
            <a:off x="685800" y="1692275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256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636520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Title and Conten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⮚"/>
              <a:defRPr/>
            </a:lvl1pPr>
            <a:lvl2pPr marL="914400" lvl="1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421598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90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7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65438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 Conten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560"/>
              </a:spcBef>
              <a:spcAft>
                <a:spcPts val="0"/>
              </a:spcAft>
              <a:buSzPts val="2240"/>
              <a:buChar char="⮚"/>
              <a:defRPr sz="2800"/>
            </a:lvl1pPr>
            <a:lvl2pPr marL="914400" lvl="1" indent="-304800" algn="l">
              <a:spcBef>
                <a:spcPts val="480"/>
              </a:spcBef>
              <a:spcAft>
                <a:spcPts val="0"/>
              </a:spcAft>
              <a:buSzPts val="1200"/>
              <a:buChar char="●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9pPr>
          </a:lstStyle>
          <a:p>
            <a:endParaRPr/>
          </a:p>
        </p:txBody>
      </p:sp>
      <p:sp>
        <p:nvSpPr>
          <p:cNvPr id="165" name="Google Shape;165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560"/>
              </a:spcBef>
              <a:spcAft>
                <a:spcPts val="0"/>
              </a:spcAft>
              <a:buSzPts val="2240"/>
              <a:buChar char="⮚"/>
              <a:defRPr sz="2800"/>
            </a:lvl1pPr>
            <a:lvl2pPr marL="914400" lvl="1" indent="-304800" algn="l">
              <a:spcBef>
                <a:spcPts val="480"/>
              </a:spcBef>
              <a:spcAft>
                <a:spcPts val="0"/>
              </a:spcAft>
              <a:buSzPts val="1200"/>
              <a:buChar char="●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115980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Comparison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72" name="Google Shape;172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⮚"/>
              <a:defRPr sz="2400"/>
            </a:lvl1pPr>
            <a:lvl2pPr marL="914400" lvl="1" indent="-292100" algn="l">
              <a:spcBef>
                <a:spcPts val="400"/>
              </a:spcBef>
              <a:spcAft>
                <a:spcPts val="0"/>
              </a:spcAft>
              <a:buSzPts val="1000"/>
              <a:buChar char="●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279400" algn="l">
              <a:spcBef>
                <a:spcPts val="320"/>
              </a:spcBef>
              <a:spcAft>
                <a:spcPts val="0"/>
              </a:spcAft>
              <a:buSzPts val="800"/>
              <a:buChar char="●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9pPr>
          </a:lstStyle>
          <a:p>
            <a:endParaRPr/>
          </a:p>
        </p:txBody>
      </p:sp>
      <p:sp>
        <p:nvSpPr>
          <p:cNvPr id="173" name="Google Shape;173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⮚"/>
              <a:defRPr sz="2400"/>
            </a:lvl1pPr>
            <a:lvl2pPr marL="914400" lvl="1" indent="-292100" algn="l">
              <a:spcBef>
                <a:spcPts val="400"/>
              </a:spcBef>
              <a:spcAft>
                <a:spcPts val="0"/>
              </a:spcAft>
              <a:buSzPts val="1000"/>
              <a:buChar char="●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279400" algn="l">
              <a:spcBef>
                <a:spcPts val="320"/>
              </a:spcBef>
              <a:spcAft>
                <a:spcPts val="0"/>
              </a:spcAft>
              <a:buSzPts val="800"/>
              <a:buChar char="●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9pPr>
          </a:lstStyle>
          <a:p>
            <a:endParaRPr/>
          </a:p>
        </p:txBody>
      </p:sp>
      <p:sp>
        <p:nvSpPr>
          <p:cNvPr id="175" name="Google Shape;175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4598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38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0.xml"/><Relationship Id="rId9" Type="http://schemas.openxmlformats.org/officeDocument/2006/relationships/image" Target="../media/image1.jp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48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54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60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66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72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828800" y="609600"/>
            <a:ext cx="6629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828800" y="1981200"/>
            <a:ext cx="6629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Char char="•"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Char char="–"/>
              <a:defRPr sz="20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mic Sans MS"/>
              <a:buChar char="•"/>
              <a:defRPr sz="1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Char char="–"/>
              <a:defRPr sz="16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Char char="»"/>
              <a:defRPr sz="16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Char char="»"/>
              <a:defRPr sz="16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Char char="»"/>
              <a:defRPr sz="16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Char char="»"/>
              <a:defRPr sz="16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Char char="»"/>
              <a:defRPr sz="16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spd="med"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1698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" y="0"/>
            <a:ext cx="9143996" cy="137716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square" lIns="155448" tIns="64008" rIns="155448" bIns="64008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" y="1377271"/>
            <a:ext cx="9143996" cy="54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4592" tIns="91440" rIns="164592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7703120" y="0"/>
            <a:ext cx="1441118" cy="13771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1715597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  <a:buSzTx/>
              <a:buFont typeface="Wingdings" pitchFamily="2" charset="2"/>
              <a:buNone/>
              <a:tabLst/>
            </a:pPr>
            <a:endParaRPr kumimoji="0" lang="en-US" sz="1501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9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</p:sldLayoutIdLst>
  <p:hf sldNum="0" hdr="0" dt="0"/>
  <p:txStyles>
    <p:titleStyle>
      <a:lvl1pPr marL="1021615" indent="-1021615" algn="l" rtl="0" eaLnBrk="1" fontAlgn="base" hangingPunct="1">
        <a:lnSpc>
          <a:spcPct val="95000"/>
        </a:lnSpc>
        <a:spcBef>
          <a:spcPts val="0"/>
        </a:spcBef>
        <a:spcAft>
          <a:spcPct val="0"/>
        </a:spcAft>
        <a:tabLst/>
        <a:defRPr sz="2627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5pPr>
      <a:lvl6pPr marL="408038"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6pPr>
      <a:lvl7pPr marL="816078"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7pPr>
      <a:lvl8pPr marL="1224119"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8pPr>
      <a:lvl9pPr marL="1632159"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13000"/>
        </a:lnSpc>
        <a:spcBef>
          <a:spcPts val="1876"/>
        </a:spcBef>
        <a:spcAft>
          <a:spcPts val="0"/>
        </a:spcAft>
        <a:buClr>
          <a:srgbClr val="2877C4"/>
        </a:buClr>
        <a:buFont typeface="Arial Unicode MS" pitchFamily="34" charset="-128"/>
        <a:defRPr sz="2064">
          <a:solidFill>
            <a:srgbClr val="000000"/>
          </a:solidFill>
          <a:latin typeface="+mn-lt"/>
          <a:ea typeface="+mn-ea"/>
          <a:cs typeface="+mn-cs"/>
        </a:defRPr>
      </a:lvl1pPr>
      <a:lvl2pPr marL="205436" indent="-204020" algn="l" rtl="0" eaLnBrk="1" fontAlgn="base" hangingPunct="1">
        <a:lnSpc>
          <a:spcPct val="113000"/>
        </a:lnSpc>
        <a:spcBef>
          <a:spcPts val="938"/>
        </a:spcBef>
        <a:spcAft>
          <a:spcPts val="0"/>
        </a:spcAft>
        <a:buClr>
          <a:schemeClr val="accent1"/>
        </a:buClr>
        <a:buFont typeface="Wingdings" pitchFamily="2" charset="2"/>
        <a:buChar char="§"/>
        <a:defRPr sz="2064">
          <a:solidFill>
            <a:srgbClr val="000000"/>
          </a:solidFill>
          <a:latin typeface="+mn-lt"/>
        </a:defRPr>
      </a:lvl2pPr>
      <a:lvl3pPr marL="612058" indent="-202601" algn="l" rtl="0" eaLnBrk="1" fontAlgn="base" hangingPunct="1">
        <a:lnSpc>
          <a:spcPct val="113000"/>
        </a:lnSpc>
        <a:spcBef>
          <a:spcPts val="563"/>
        </a:spcBef>
        <a:spcAft>
          <a:spcPts val="0"/>
        </a:spcAft>
        <a:buClr>
          <a:schemeClr val="accent3"/>
        </a:buClr>
        <a:buChar char="•"/>
        <a:defRPr sz="2064">
          <a:solidFill>
            <a:srgbClr val="000000"/>
          </a:solidFill>
          <a:latin typeface="+mn-lt"/>
        </a:defRPr>
      </a:lvl3pPr>
      <a:lvl4pPr marL="1333213" indent="-209686" algn="l" rtl="0" eaLnBrk="1" fontAlgn="base" hangingPunct="1">
        <a:lnSpc>
          <a:spcPct val="115000"/>
        </a:lnSpc>
        <a:spcBef>
          <a:spcPts val="0"/>
        </a:spcBef>
        <a:spcAft>
          <a:spcPts val="0"/>
        </a:spcAft>
        <a:buClr>
          <a:schemeClr val="accent4"/>
        </a:buClr>
        <a:buFont typeface="Arial" pitchFamily="34" charset="0"/>
        <a:buChar char="•"/>
        <a:defRPr sz="2439">
          <a:solidFill>
            <a:srgbClr val="000000"/>
          </a:solidFill>
          <a:latin typeface="+mn-lt"/>
        </a:defRPr>
      </a:lvl4pPr>
      <a:lvl5pPr marL="1834760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5pPr>
      <a:lvl6pPr marL="2242800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6pPr>
      <a:lvl7pPr marL="2650838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7pPr>
      <a:lvl8pPr marL="3058878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8pPr>
      <a:lvl9pPr marL="3466916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1pPr>
      <a:lvl2pPr marL="408038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2pPr>
      <a:lvl3pPr marL="816078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3pPr>
      <a:lvl4pPr marL="1224119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4pPr>
      <a:lvl5pPr marL="1632159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5pPr>
      <a:lvl6pPr marL="2040197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6pPr>
      <a:lvl7pPr marL="2448236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7pPr>
      <a:lvl8pPr marL="2856274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8pPr>
      <a:lvl9pPr marL="3264314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6627813" y="6429375"/>
            <a:ext cx="285750" cy="209550"/>
          </a:xfrm>
          <a:custGeom>
            <a:avLst/>
            <a:gdLst/>
            <a:ahLst/>
            <a:cxnLst/>
            <a:rect l="l" t="t" r="r" b="b"/>
            <a:pathLst>
              <a:path w="179" h="132" extrusionOk="0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rgbClr val="0080D6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1"/>
          <p:cNvGrpSpPr/>
          <p:nvPr/>
        </p:nvGrpSpPr>
        <p:grpSpPr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2" name="Google Shape;12;p1"/>
            <p:cNvSpPr/>
            <p:nvPr/>
          </p:nvSpPr>
          <p:spPr>
            <a:xfrm>
              <a:off x="2" y="2688"/>
              <a:ext cx="5758" cy="1632"/>
            </a:xfrm>
            <a:custGeom>
              <a:avLst/>
              <a:gdLst/>
              <a:ahLst/>
              <a:cxnLst/>
              <a:rect l="l" t="t" r="r" b="b"/>
              <a:pathLst>
                <a:path w="5740" h="4316" extrusionOk="0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" name="Google Shape;13;p1"/>
            <p:cNvGrpSpPr/>
            <p:nvPr/>
          </p:nvGrpSpPr>
          <p:grpSpPr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4" name="Google Shape;14;p1"/>
              <p:cNvSpPr/>
              <p:nvPr/>
            </p:nvSpPr>
            <p:spPr>
              <a:xfrm>
                <a:off x="3686" y="3810"/>
                <a:ext cx="532" cy="327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3726" y="3840"/>
                <a:ext cx="452" cy="275"/>
              </a:xfrm>
              <a:prstGeom prst="ellipse">
                <a:avLst/>
              </a:prstGeom>
              <a:gradFill>
                <a:gsLst>
                  <a:gs pos="0">
                    <a:srgbClr val="0082DA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3782" y="3872"/>
                <a:ext cx="344" cy="207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1"/>
              <p:cNvSpPr/>
              <p:nvPr/>
            </p:nvSpPr>
            <p:spPr>
              <a:xfrm>
                <a:off x="3822" y="3896"/>
                <a:ext cx="262" cy="159"/>
              </a:xfrm>
              <a:prstGeom prst="ellipse">
                <a:avLst/>
              </a:prstGeom>
              <a:gradFill>
                <a:gsLst>
                  <a:gs pos="0">
                    <a:srgbClr val="0086E0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1"/>
              <p:cNvSpPr/>
              <p:nvPr/>
            </p:nvSpPr>
            <p:spPr>
              <a:xfrm>
                <a:off x="3856" y="3922"/>
                <a:ext cx="192" cy="107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1"/>
              <p:cNvSpPr/>
              <p:nvPr/>
            </p:nvSpPr>
            <p:spPr>
              <a:xfrm>
                <a:off x="3575" y="3715"/>
                <a:ext cx="383" cy="16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161" extrusionOk="0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1"/>
              <p:cNvSpPr/>
              <p:nvPr/>
            </p:nvSpPr>
            <p:spPr>
              <a:xfrm>
                <a:off x="3695" y="4170"/>
                <a:ext cx="444" cy="66"/>
              </a:xfrm>
              <a:custGeom>
                <a:avLst/>
                <a:gdLst/>
                <a:ahLst/>
                <a:cxnLst/>
                <a:rect l="l" t="t" r="r" b="b"/>
                <a:pathLst>
                  <a:path w="443" h="66" extrusionOk="0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>
                <a:gsLst>
                  <a:gs pos="0">
                    <a:srgbClr val="007ED3"/>
                  </a:gs>
                  <a:gs pos="100000">
                    <a:schemeClr val="accent2"/>
                  </a:gs>
                </a:gsLst>
                <a:lin ang="189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1"/>
              <p:cNvSpPr/>
              <p:nvPr/>
            </p:nvSpPr>
            <p:spPr>
              <a:xfrm>
                <a:off x="3527" y="3906"/>
                <a:ext cx="89" cy="216"/>
              </a:xfrm>
              <a:custGeom>
                <a:avLst/>
                <a:gdLst/>
                <a:ahLst/>
                <a:cxnLst/>
                <a:rect l="l" t="t" r="r" b="b"/>
                <a:pathLst>
                  <a:path w="89" h="216" extrusionOk="0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1"/>
              <p:cNvSpPr/>
              <p:nvPr/>
            </p:nvSpPr>
            <p:spPr>
              <a:xfrm>
                <a:off x="3569" y="3745"/>
                <a:ext cx="750" cy="461"/>
              </a:xfrm>
              <a:custGeom>
                <a:avLst/>
                <a:gdLst/>
                <a:ahLst/>
                <a:cxnLst/>
                <a:rect l="l" t="t" r="r" b="b"/>
                <a:pathLst>
                  <a:path w="747" h="461" extrusionOk="0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1"/>
              <p:cNvSpPr/>
              <p:nvPr/>
            </p:nvSpPr>
            <p:spPr>
              <a:xfrm>
                <a:off x="4037" y="3721"/>
                <a:ext cx="96" cy="30"/>
              </a:xfrm>
              <a:custGeom>
                <a:avLst/>
                <a:gdLst/>
                <a:ahLst/>
                <a:cxnLst/>
                <a:rect l="l" t="t" r="r" b="b"/>
                <a:pathLst>
                  <a:path w="96" h="30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1"/>
              <p:cNvSpPr/>
              <p:nvPr/>
            </p:nvSpPr>
            <p:spPr>
              <a:xfrm>
                <a:off x="3910" y="3948"/>
                <a:ext cx="84" cy="53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" name="Google Shape;25;p1"/>
            <p:cNvGrpSpPr/>
            <p:nvPr/>
          </p:nvGrpSpPr>
          <p:grpSpPr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6" name="Google Shape;26;p1"/>
              <p:cNvSpPr/>
              <p:nvPr/>
            </p:nvSpPr>
            <p:spPr>
              <a:xfrm>
                <a:off x="2268" y="3934"/>
                <a:ext cx="638" cy="377"/>
              </a:xfrm>
              <a:prstGeom prst="ellipse">
                <a:avLst/>
              </a:prstGeom>
              <a:gradFill>
                <a:gsLst>
                  <a:gs pos="0">
                    <a:srgbClr val="0080D6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1"/>
              <p:cNvSpPr/>
              <p:nvPr/>
            </p:nvSpPr>
            <p:spPr>
              <a:xfrm>
                <a:off x="2314" y="3958"/>
                <a:ext cx="543" cy="332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1"/>
              <p:cNvSpPr/>
              <p:nvPr/>
            </p:nvSpPr>
            <p:spPr>
              <a:xfrm>
                <a:off x="2341" y="3979"/>
                <a:ext cx="501" cy="299"/>
              </a:xfrm>
              <a:prstGeom prst="ellipse">
                <a:avLst/>
              </a:prstGeom>
              <a:gradFill>
                <a:gsLst>
                  <a:gs pos="0">
                    <a:srgbClr val="0082DA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1"/>
              <p:cNvSpPr/>
              <p:nvPr/>
            </p:nvSpPr>
            <p:spPr>
              <a:xfrm>
                <a:off x="2368" y="3997"/>
                <a:ext cx="444" cy="258"/>
              </a:xfrm>
              <a:prstGeom prst="ellipse">
                <a:avLst/>
              </a:prstGeom>
              <a:gradFill>
                <a:gsLst>
                  <a:gs pos="0">
                    <a:srgbClr val="0080D6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1"/>
              <p:cNvSpPr/>
              <p:nvPr/>
            </p:nvSpPr>
            <p:spPr>
              <a:xfrm>
                <a:off x="2385" y="4005"/>
                <a:ext cx="413" cy="240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"/>
              <p:cNvSpPr/>
              <p:nvPr/>
            </p:nvSpPr>
            <p:spPr>
              <a:xfrm>
                <a:off x="2437" y="4026"/>
                <a:ext cx="306" cy="192"/>
              </a:xfrm>
              <a:prstGeom prst="ellipse">
                <a:avLst/>
              </a:prstGeom>
              <a:gradFill>
                <a:gsLst>
                  <a:gs pos="0">
                    <a:srgbClr val="0080D6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1"/>
              <p:cNvSpPr/>
              <p:nvPr/>
            </p:nvSpPr>
            <p:spPr>
              <a:xfrm>
                <a:off x="2476" y="4056"/>
                <a:ext cx="227" cy="135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1"/>
              <p:cNvSpPr/>
              <p:nvPr/>
            </p:nvSpPr>
            <p:spPr>
              <a:xfrm>
                <a:off x="2542" y="4097"/>
                <a:ext cx="90" cy="60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1"/>
              <p:cNvSpPr/>
              <p:nvPr/>
            </p:nvSpPr>
            <p:spPr>
              <a:xfrm>
                <a:off x="2585" y="3822"/>
                <a:ext cx="449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86" extrusionOk="0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>
                <a:gsLst>
                  <a:gs pos="0">
                    <a:srgbClr val="0082DA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1"/>
              <p:cNvSpPr/>
              <p:nvPr/>
            </p:nvSpPr>
            <p:spPr>
              <a:xfrm>
                <a:off x="2142" y="3852"/>
                <a:ext cx="892" cy="462"/>
              </a:xfrm>
              <a:custGeom>
                <a:avLst/>
                <a:gdLst/>
                <a:ahLst/>
                <a:cxnLst/>
                <a:rect l="l" t="t" r="r" b="b"/>
                <a:pathLst>
                  <a:path w="890" h="462" extrusionOk="0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7ED3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1"/>
              <p:cNvSpPr/>
              <p:nvPr/>
            </p:nvSpPr>
            <p:spPr>
              <a:xfrm>
                <a:off x="2082" y="3828"/>
                <a:ext cx="407" cy="486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86" extrusionOk="0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1"/>
              <p:cNvSpPr/>
              <p:nvPr/>
            </p:nvSpPr>
            <p:spPr>
              <a:xfrm>
                <a:off x="2987" y="4044"/>
                <a:ext cx="108" cy="252"/>
              </a:xfrm>
              <a:custGeom>
                <a:avLst/>
                <a:gdLst/>
                <a:ahLst/>
                <a:cxnLst/>
                <a:rect l="l" t="t" r="r" b="b"/>
                <a:pathLst>
                  <a:path w="107" h="252" extrusionOk="0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7CD0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1"/>
              <p:cNvSpPr/>
              <p:nvPr/>
            </p:nvSpPr>
            <p:spPr>
              <a:xfrm>
                <a:off x="2068" y="3685"/>
                <a:ext cx="83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50" extrusionOk="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1"/>
              <p:cNvSpPr/>
              <p:nvPr/>
            </p:nvSpPr>
            <p:spPr>
              <a:xfrm>
                <a:off x="1867" y="3853"/>
                <a:ext cx="171" cy="461"/>
              </a:xfrm>
              <a:custGeom>
                <a:avLst/>
                <a:gdLst/>
                <a:ahLst/>
                <a:cxnLst/>
                <a:rect l="l" t="t" r="r" b="b"/>
                <a:pathLst>
                  <a:path w="171" h="461" extrusionOk="0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1"/>
              <p:cNvSpPr/>
              <p:nvPr/>
            </p:nvSpPr>
            <p:spPr>
              <a:xfrm>
                <a:off x="2951" y="3751"/>
                <a:ext cx="360" cy="563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63" extrusionOk="0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1"/>
              <p:cNvSpPr/>
              <p:nvPr/>
            </p:nvSpPr>
            <p:spPr>
              <a:xfrm>
                <a:off x="2318" y="3631"/>
                <a:ext cx="1078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425" extrusionOk="0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1"/>
              <p:cNvSpPr/>
              <p:nvPr/>
            </p:nvSpPr>
            <p:spPr>
              <a:xfrm>
                <a:off x="3304" y="4080"/>
                <a:ext cx="98" cy="234"/>
              </a:xfrm>
              <a:custGeom>
                <a:avLst/>
                <a:gdLst/>
                <a:ahLst/>
                <a:cxnLst/>
                <a:rect l="l" t="t" r="r" b="b"/>
                <a:pathLst>
                  <a:path w="98" h="234" extrusionOk="0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1"/>
              <p:cNvSpPr/>
              <p:nvPr/>
            </p:nvSpPr>
            <p:spPr>
              <a:xfrm>
                <a:off x="1776" y="3673"/>
                <a:ext cx="481" cy="641"/>
              </a:xfrm>
              <a:custGeom>
                <a:avLst/>
                <a:gdLst/>
                <a:ahLst/>
                <a:cxnLst/>
                <a:rect l="l" t="t" r="r" b="b"/>
                <a:pathLst>
                  <a:path w="481" h="641" extrusionOk="0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" name="Google Shape;44;p1"/>
            <p:cNvGrpSpPr/>
            <p:nvPr/>
          </p:nvGrpSpPr>
          <p:grpSpPr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5" name="Google Shape;45;p1"/>
              <p:cNvSpPr/>
              <p:nvPr/>
            </p:nvSpPr>
            <p:spPr>
              <a:xfrm>
                <a:off x="4200" y="3402"/>
                <a:ext cx="1201" cy="731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731" extrusionOk="0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1"/>
              <p:cNvSpPr/>
              <p:nvPr/>
            </p:nvSpPr>
            <p:spPr>
              <a:xfrm>
                <a:off x="4128" y="3366"/>
                <a:ext cx="544" cy="737"/>
              </a:xfrm>
              <a:custGeom>
                <a:avLst/>
                <a:gdLst/>
                <a:ahLst/>
                <a:cxnLst/>
                <a:rect l="l" t="t" r="r" b="b"/>
                <a:pathLst>
                  <a:path w="544" h="737" extrusionOk="0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1"/>
              <p:cNvSpPr/>
              <p:nvPr/>
            </p:nvSpPr>
            <p:spPr>
              <a:xfrm>
                <a:off x="4792" y="3360"/>
                <a:ext cx="609" cy="252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2" extrusionOk="0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>
                <a:gsLst>
                  <a:gs pos="0">
                    <a:srgbClr val="4692E6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1"/>
              <p:cNvSpPr/>
              <p:nvPr/>
            </p:nvSpPr>
            <p:spPr>
              <a:xfrm>
                <a:off x="5246" y="4007"/>
                <a:ext cx="72" cy="54"/>
              </a:xfrm>
              <a:custGeom>
                <a:avLst/>
                <a:gdLst/>
                <a:ahLst/>
                <a:cxnLst/>
                <a:rect l="l" t="t" r="r" b="b"/>
                <a:pathLst>
                  <a:path w="72" h="54" extrusionOk="0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1"/>
              <p:cNvSpPr/>
              <p:nvPr/>
            </p:nvSpPr>
            <p:spPr>
              <a:xfrm>
                <a:off x="4505" y="4073"/>
                <a:ext cx="705" cy="108"/>
              </a:xfrm>
              <a:custGeom>
                <a:avLst/>
                <a:gdLst/>
                <a:ahLst/>
                <a:cxnLst/>
                <a:rect l="l" t="t" r="r" b="b"/>
                <a:pathLst>
                  <a:path w="705" h="108" extrusionOk="0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1"/>
              <p:cNvSpPr/>
              <p:nvPr/>
            </p:nvSpPr>
            <p:spPr>
              <a:xfrm>
                <a:off x="5336" y="3654"/>
                <a:ext cx="143" cy="341"/>
              </a:xfrm>
              <a:custGeom>
                <a:avLst/>
                <a:gdLst/>
                <a:ahLst/>
                <a:cxnLst/>
                <a:rect l="l" t="t" r="r" b="b"/>
                <a:pathLst>
                  <a:path w="143" h="341" extrusionOk="0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1"/>
              <p:cNvSpPr/>
              <p:nvPr/>
            </p:nvSpPr>
            <p:spPr>
              <a:xfrm>
                <a:off x="5061" y="3624"/>
                <a:ext cx="83" cy="90"/>
              </a:xfrm>
              <a:custGeom>
                <a:avLst/>
                <a:gdLst/>
                <a:ahLst/>
                <a:cxnLst/>
                <a:rect l="l" t="t" r="r" b="b"/>
                <a:pathLst>
                  <a:path w="83" h="90" extrusionOk="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1"/>
              <p:cNvSpPr/>
              <p:nvPr/>
            </p:nvSpPr>
            <p:spPr>
              <a:xfrm>
                <a:off x="4445" y="3552"/>
                <a:ext cx="717" cy="431"/>
              </a:xfrm>
              <a:custGeom>
                <a:avLst/>
                <a:gdLst/>
                <a:ahLst/>
                <a:cxnLst/>
                <a:rect l="l" t="t" r="r" b="b"/>
                <a:pathLst>
                  <a:path w="717" h="431" extrusionOk="0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1"/>
              <p:cNvSpPr/>
              <p:nvPr/>
            </p:nvSpPr>
            <p:spPr>
              <a:xfrm>
                <a:off x="4349" y="3510"/>
                <a:ext cx="909" cy="533"/>
              </a:xfrm>
              <a:custGeom>
                <a:avLst/>
                <a:gdLst/>
                <a:ahLst/>
                <a:cxnLst/>
                <a:rect l="l" t="t" r="r" b="b"/>
                <a:pathLst>
                  <a:path w="909" h="533" extrusionOk="0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1"/>
              <p:cNvSpPr/>
              <p:nvPr/>
            </p:nvSpPr>
            <p:spPr>
              <a:xfrm>
                <a:off x="4564" y="3492"/>
                <a:ext cx="365" cy="66"/>
              </a:xfrm>
              <a:custGeom>
                <a:avLst/>
                <a:gdLst/>
                <a:ahLst/>
                <a:cxnLst/>
                <a:rect l="l" t="t" r="r" b="b"/>
                <a:pathLst>
                  <a:path w="365" h="66" extrusionOk="0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1"/>
              <p:cNvSpPr/>
              <p:nvPr/>
            </p:nvSpPr>
            <p:spPr>
              <a:xfrm>
                <a:off x="4463" y="3558"/>
                <a:ext cx="66" cy="48"/>
              </a:xfrm>
              <a:custGeom>
                <a:avLst/>
                <a:gdLst/>
                <a:ahLst/>
                <a:cxnLst/>
                <a:rect l="l" t="t" r="r" b="b"/>
                <a:pathLst>
                  <a:path w="66" h="48" extrusionOk="0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1"/>
              <p:cNvSpPr/>
              <p:nvPr/>
            </p:nvSpPr>
            <p:spPr>
              <a:xfrm>
                <a:off x="4546" y="3608"/>
                <a:ext cx="518" cy="319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1"/>
              <p:cNvSpPr/>
              <p:nvPr/>
            </p:nvSpPr>
            <p:spPr>
              <a:xfrm>
                <a:off x="4578" y="3630"/>
                <a:ext cx="446" cy="271"/>
              </a:xfrm>
              <a:prstGeom prst="ellipse">
                <a:avLst/>
              </a:pr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1"/>
              <p:cNvSpPr/>
              <p:nvPr/>
            </p:nvSpPr>
            <p:spPr>
              <a:xfrm>
                <a:off x="4610" y="3650"/>
                <a:ext cx="386" cy="233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1"/>
              <p:cNvSpPr/>
              <p:nvPr/>
            </p:nvSpPr>
            <p:spPr>
              <a:xfrm>
                <a:off x="4654" y="3678"/>
                <a:ext cx="298" cy="177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1"/>
              <p:cNvSpPr/>
              <p:nvPr/>
            </p:nvSpPr>
            <p:spPr>
              <a:xfrm>
                <a:off x="4690" y="3698"/>
                <a:ext cx="222" cy="139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1"/>
              <p:cNvSpPr/>
              <p:nvPr/>
            </p:nvSpPr>
            <p:spPr>
              <a:xfrm>
                <a:off x="4738" y="3728"/>
                <a:ext cx="126" cy="81"/>
              </a:xfrm>
              <a:prstGeom prst="ellipse">
                <a:avLst/>
              </a:prstGeom>
              <a:gradFill>
                <a:gsLst>
                  <a:gs pos="0">
                    <a:srgbClr val="0086E0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" name="Google Shape;62;p1"/>
            <p:cNvGrpSpPr/>
            <p:nvPr/>
          </p:nvGrpSpPr>
          <p:grpSpPr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63" name="Google Shape;63;p1"/>
              <p:cNvSpPr/>
              <p:nvPr/>
            </p:nvSpPr>
            <p:spPr>
              <a:xfrm>
                <a:off x="5280" y="3186"/>
                <a:ext cx="383" cy="9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96" extrusionOk="0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1"/>
              <p:cNvSpPr/>
              <p:nvPr/>
            </p:nvSpPr>
            <p:spPr>
              <a:xfrm>
                <a:off x="5315" y="3024"/>
                <a:ext cx="258" cy="54"/>
              </a:xfrm>
              <a:custGeom>
                <a:avLst/>
                <a:gdLst/>
                <a:ahLst/>
                <a:cxnLst/>
                <a:rect l="l" t="t" r="r" b="b"/>
                <a:pathLst>
                  <a:path w="258" h="54" extrusionOk="0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1"/>
              <p:cNvSpPr/>
              <p:nvPr/>
            </p:nvSpPr>
            <p:spPr>
              <a:xfrm>
                <a:off x="5645" y="3066"/>
                <a:ext cx="60" cy="156"/>
              </a:xfrm>
              <a:custGeom>
                <a:avLst/>
                <a:gdLst/>
                <a:ahLst/>
                <a:cxnLst/>
                <a:rect l="l" t="t" r="r" b="b"/>
                <a:pathLst>
                  <a:path w="60" h="156" extrusionOk="0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1"/>
              <p:cNvSpPr/>
              <p:nvPr/>
            </p:nvSpPr>
            <p:spPr>
              <a:xfrm>
                <a:off x="5375" y="3246"/>
                <a:ext cx="192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8" extrusionOk="0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1"/>
              <p:cNvSpPr/>
              <p:nvPr/>
            </p:nvSpPr>
            <p:spPr>
              <a:xfrm>
                <a:off x="5304" y="3042"/>
                <a:ext cx="161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86" extrusionOk="0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1"/>
              <p:cNvSpPr/>
              <p:nvPr/>
            </p:nvSpPr>
            <p:spPr>
              <a:xfrm>
                <a:off x="5489" y="3042"/>
                <a:ext cx="186" cy="210"/>
              </a:xfrm>
              <a:custGeom>
                <a:avLst/>
                <a:gdLst/>
                <a:ahLst/>
                <a:cxnLst/>
                <a:rect l="l" t="t" r="r" b="b"/>
                <a:pathLst>
                  <a:path w="185" h="210" extrusionOk="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1"/>
              <p:cNvSpPr/>
              <p:nvPr/>
            </p:nvSpPr>
            <p:spPr>
              <a:xfrm>
                <a:off x="5345" y="3058"/>
                <a:ext cx="299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86" extrusionOk="0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0" name="Google Shape;70;p1"/>
              <p:cNvGrpSpPr/>
              <p:nvPr/>
            </p:nvGrpSpPr>
            <p:grpSpPr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71" name="Google Shape;71;p1"/>
                <p:cNvSpPr/>
                <p:nvPr/>
              </p:nvSpPr>
              <p:spPr>
                <a:xfrm>
                  <a:off x="5381" y="3085"/>
                  <a:ext cx="227" cy="132"/>
                </a:xfrm>
                <a:prstGeom prst="ellipse">
                  <a:avLst/>
                </a:prstGeom>
                <a:gradFill>
                  <a:gsLst>
                    <a:gs pos="0">
                      <a:schemeClr val="dk2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" name="Google Shape;72;p1"/>
                <p:cNvSpPr/>
                <p:nvPr/>
              </p:nvSpPr>
              <p:spPr>
                <a:xfrm>
                  <a:off x="5403" y="3099"/>
                  <a:ext cx="182" cy="102"/>
                </a:xfrm>
                <a:prstGeom prst="ellipse">
                  <a:avLst/>
                </a:prstGeom>
                <a:gradFill>
                  <a:gsLst>
                    <a:gs pos="0">
                      <a:schemeClr val="accent2"/>
                    </a:gs>
                    <a:gs pos="100000">
                      <a:schemeClr val="dk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" name="Google Shape;73;p1"/>
                <p:cNvSpPr/>
                <p:nvPr/>
              </p:nvSpPr>
              <p:spPr>
                <a:xfrm>
                  <a:off x="5431" y="3109"/>
                  <a:ext cx="125" cy="82"/>
                </a:xfrm>
                <a:prstGeom prst="ellipse">
                  <a:avLst/>
                </a:prstGeom>
                <a:gradFill>
                  <a:gsLst>
                    <a:gs pos="0">
                      <a:schemeClr val="dk2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" name="Google Shape;74;p1"/>
                <p:cNvSpPr/>
                <p:nvPr/>
              </p:nvSpPr>
              <p:spPr>
                <a:xfrm>
                  <a:off x="5458" y="3125"/>
                  <a:ext cx="73" cy="47"/>
                </a:xfrm>
                <a:prstGeom prst="ellipse">
                  <a:avLst/>
                </a:prstGeom>
                <a:gradFill>
                  <a:gsLst>
                    <a:gs pos="0">
                      <a:schemeClr val="accent2"/>
                    </a:gs>
                    <a:gs pos="100000">
                      <a:schemeClr val="dk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75" name="Google Shape;75;p1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⮚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●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92280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1F8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1" name="Google Shape;171;p31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89B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Google Shape;172;p31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2015 Pearson Education, Inc.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8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2015 Pearson Education, Inc.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0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1F8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7" name="Google Shape;247;p50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89B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8" name="Google Shape;248;p50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2015 Pearson Education, Inc.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7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1F8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5" name="Google Shape;285;p57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89B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6" name="Google Shape;286;p57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2015 Pearson Education, Inc.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64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1F8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3" name="Google Shape;323;p64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89B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4" name="Google Shape;324;p64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2015 Pearson Education, Inc.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1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1F8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1" name="Google Shape;361;p71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89B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2" name="Google Shape;362;p71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2015 Pearson Education, Inc.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78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1F8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9" name="Google Shape;399;p78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89B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0" name="Google Shape;400;p78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2015 Pearson Education, Inc.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3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6.jp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mup.com/c3j6qEu7X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1C182-9CFA-4B72-B8AE-06718059B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066800"/>
            <a:ext cx="8153400" cy="2133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Go to the “</a:t>
            </a:r>
            <a:r>
              <a:rPr lang="en-US" sz="6600" dirty="0">
                <a:solidFill>
                  <a:srgbClr val="FFFF00"/>
                </a:solidFill>
              </a:rPr>
              <a:t>Slide Show</a:t>
            </a:r>
            <a:r>
              <a:rPr lang="en-US" dirty="0"/>
              <a:t>” shade above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8EC328-3F6F-4996-B8DE-D0D38272BE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4038600"/>
            <a:ext cx="7854696" cy="942536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Click on “</a:t>
            </a:r>
            <a:r>
              <a:rPr lang="en-US" sz="4000" dirty="0">
                <a:solidFill>
                  <a:srgbClr val="FFFF00"/>
                </a:solidFill>
              </a:rPr>
              <a:t>Play from Beginning</a:t>
            </a:r>
            <a:r>
              <a:rPr lang="en-US" sz="4000" dirty="0"/>
              <a:t>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811DDF-2533-423B-ACE7-B3BAE0171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Arial"/>
                <a:sym typeface="Arial"/>
              </a:rPr>
              <a:t>Intro to Biology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90FB28-E54C-4DFE-BDB2-791E4E654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FF3F55-3204-4873-A2A1-710987DC27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8138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8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50583"/>
          <a:stretch/>
        </p:blipFill>
        <p:spPr>
          <a:xfrm>
            <a:off x="0" y="0"/>
            <a:ext cx="9144000" cy="3248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454;p87">
            <a:extLst>
              <a:ext uri="{FF2B5EF4-FFF2-40B4-BE49-F238E27FC236}">
                <a16:creationId xmlns:a16="http://schemas.microsoft.com/office/drawing/2014/main" id="{0D2653B1-A9A3-9452-1A10-9A5E3FA1AA1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t="47169" b="43464"/>
          <a:stretch/>
        </p:blipFill>
        <p:spPr>
          <a:xfrm>
            <a:off x="2235200" y="3248378"/>
            <a:ext cx="6096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54;p87">
            <a:extLst>
              <a:ext uri="{FF2B5EF4-FFF2-40B4-BE49-F238E27FC236}">
                <a16:creationId xmlns:a16="http://schemas.microsoft.com/office/drawing/2014/main" id="{C5E1CF72-CD91-C9D5-AAF3-92591FE7979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t="56120"/>
          <a:stretch/>
        </p:blipFill>
        <p:spPr>
          <a:xfrm>
            <a:off x="33866" y="3883378"/>
            <a:ext cx="9064978" cy="28278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0655F2-1604-4435-40B9-F24F0CA21A70}"/>
              </a:ext>
            </a:extLst>
          </p:cNvPr>
          <p:cNvSpPr txBox="1"/>
          <p:nvPr/>
        </p:nvSpPr>
        <p:spPr>
          <a:xfrm>
            <a:off x="79022" y="146756"/>
            <a:ext cx="668302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Where are Bacteria found?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88"/>
          <p:cNvSpPr txBox="1"/>
          <p:nvPr/>
        </p:nvSpPr>
        <p:spPr>
          <a:xfrm>
            <a:off x="228600" y="152400"/>
            <a:ext cx="8686800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Bacteria</a:t>
            </a:r>
            <a:r>
              <a:rPr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exist in three basic shapes:</a:t>
            </a:r>
            <a:endParaRPr/>
          </a:p>
        </p:txBody>
      </p:sp>
      <p:pic>
        <p:nvPicPr>
          <p:cNvPr id="461" name="Google Shape;461;p88" descr="images-1.jpeg"/>
          <p:cNvPicPr preferRelativeResize="0"/>
          <p:nvPr/>
        </p:nvPicPr>
        <p:blipFill rotWithShape="1">
          <a:blip r:embed="rId3">
            <a:alphaModFix/>
          </a:blip>
          <a:srcRect r="68033"/>
          <a:stretch/>
        </p:blipFill>
        <p:spPr>
          <a:xfrm>
            <a:off x="3592513" y="1371600"/>
            <a:ext cx="1803578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88"/>
          <p:cNvSpPr txBox="1"/>
          <p:nvPr/>
        </p:nvSpPr>
        <p:spPr>
          <a:xfrm>
            <a:off x="0" y="1295807"/>
            <a:ext cx="3612621" cy="4647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9113" marR="0" lvl="0" indent="-519113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700"/>
              <a:buFont typeface="Arial"/>
              <a:buAutoNum type="arabicPeriod"/>
            </a:pPr>
            <a:r>
              <a:rPr lang="en-US" sz="37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Cocci</a:t>
            </a:r>
            <a:r>
              <a:rPr lang="en-US" sz="37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spherical</a:t>
            </a:r>
            <a:endParaRPr dirty="0"/>
          </a:p>
          <a:p>
            <a:pPr marL="519113" marR="0" lvl="0" indent="-519113" algn="l" rtl="0">
              <a:spcBef>
                <a:spcPts val="0"/>
              </a:spcBef>
              <a:spcAft>
                <a:spcPts val="0"/>
              </a:spcAft>
              <a:buNone/>
            </a:pPr>
            <a:endParaRPr sz="37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9113" marR="0" lvl="0" indent="-51911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2.	Bacilli      </a:t>
            </a:r>
            <a:r>
              <a:rPr lang="en-US" sz="37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rod-shaped</a:t>
            </a:r>
            <a:endParaRPr dirty="0"/>
          </a:p>
          <a:p>
            <a:pPr marL="519113" marR="0" lvl="0" indent="-519113" algn="l" rtl="0">
              <a:spcBef>
                <a:spcPts val="0"/>
              </a:spcBef>
              <a:spcAft>
                <a:spcPts val="0"/>
              </a:spcAft>
              <a:buNone/>
            </a:pPr>
            <a:endParaRPr sz="37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9113" marR="0" lvl="0" indent="-519113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700"/>
              <a:buFont typeface="Arial"/>
              <a:buAutoNum type="arabicPeriod" startAt="3"/>
            </a:pPr>
            <a:r>
              <a:rPr lang="en-US" sz="37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Spirilla</a:t>
            </a:r>
            <a:r>
              <a:rPr lang="en-US" sz="37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spiral shaped</a:t>
            </a:r>
            <a:endParaRPr sz="37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461;p88" descr="images-1.jpeg">
            <a:extLst>
              <a:ext uri="{FF2B5EF4-FFF2-40B4-BE49-F238E27FC236}">
                <a16:creationId xmlns:a16="http://schemas.microsoft.com/office/drawing/2014/main" id="{A50326C6-8BF5-206E-332C-00F3E9D5EC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3665" r="30917"/>
          <a:stretch/>
        </p:blipFill>
        <p:spPr>
          <a:xfrm>
            <a:off x="5479258" y="1371600"/>
            <a:ext cx="1998308" cy="44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61;p88" descr="images-1.jpeg">
            <a:extLst>
              <a:ext uri="{FF2B5EF4-FFF2-40B4-BE49-F238E27FC236}">
                <a16:creationId xmlns:a16="http://schemas.microsoft.com/office/drawing/2014/main" id="{F0797300-8EDC-1C80-8C50-D21E8CF7BF3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8583"/>
          <a:stretch/>
        </p:blipFill>
        <p:spPr>
          <a:xfrm>
            <a:off x="7371470" y="1371600"/>
            <a:ext cx="1772530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89"/>
          <p:cNvSpPr txBox="1">
            <a:spLocks noGrp="1"/>
          </p:cNvSpPr>
          <p:nvPr>
            <p:ph type="title"/>
          </p:nvPr>
        </p:nvSpPr>
        <p:spPr>
          <a:xfrm>
            <a:off x="2209800" y="228600"/>
            <a:ext cx="6629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External Features contribute to the success of Prokaryotes </a:t>
            </a:r>
            <a:endParaRPr sz="4000" dirty="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68" name="Google Shape;468;p89"/>
          <p:cNvSpPr txBox="1">
            <a:spLocks noGrp="1"/>
          </p:cNvSpPr>
          <p:nvPr>
            <p:ph type="body" idx="1"/>
          </p:nvPr>
        </p:nvSpPr>
        <p:spPr>
          <a:xfrm>
            <a:off x="2209800" y="1447800"/>
            <a:ext cx="6934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Comic Sans MS"/>
              <a:buChar char="•"/>
            </a:pPr>
            <a:r>
              <a:rPr lang="en-US" sz="2600" dirty="0"/>
              <a:t>Most prokaryotes have a </a:t>
            </a:r>
            <a:r>
              <a:rPr lang="en-US" sz="2600" b="1" dirty="0">
                <a:solidFill>
                  <a:srgbClr val="92D050"/>
                </a:solidFill>
              </a:rPr>
              <a:t>CELL WALL</a:t>
            </a:r>
            <a:r>
              <a:rPr lang="en-US" sz="2600" dirty="0"/>
              <a:t>. </a:t>
            </a:r>
            <a:endParaRPr dirty="0"/>
          </a:p>
          <a:p>
            <a:pPr marL="0" lvl="0" indent="0" algn="l" rtl="0">
              <a:spcBef>
                <a:spcPts val="2400"/>
              </a:spcBef>
              <a:spcAft>
                <a:spcPts val="0"/>
              </a:spcAft>
              <a:buClr>
                <a:srgbClr val="FFFF00"/>
              </a:buClr>
              <a:buSzPts val="2600"/>
              <a:buNone/>
            </a:pPr>
            <a:r>
              <a:rPr lang="en-US" sz="2600" b="1" dirty="0">
                <a:solidFill>
                  <a:srgbClr val="FF66FF"/>
                </a:solidFill>
              </a:rPr>
              <a:t>CELL WALLS</a:t>
            </a:r>
            <a:endParaRPr dirty="0">
              <a:solidFill>
                <a:srgbClr val="FF66FF"/>
              </a:solidFill>
            </a:endParaRPr>
          </a:p>
          <a:p>
            <a:pPr marL="685800" lvl="1" indent="-228600" algn="l" rtl="0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Char char="•"/>
            </a:pPr>
            <a:r>
              <a:rPr lang="en-US" sz="2600" dirty="0"/>
              <a:t>provide physical protection</a:t>
            </a:r>
            <a:endParaRPr sz="2600" dirty="0"/>
          </a:p>
          <a:p>
            <a:pPr marL="685800" lvl="1" indent="-228600" algn="l" rtl="0"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Char char="•"/>
            </a:pPr>
            <a:r>
              <a:rPr lang="en-US" sz="2600" dirty="0"/>
              <a:t>prevent the cell from bursting in a hypotonic environment.</a:t>
            </a:r>
            <a:endParaRPr sz="2600" dirty="0"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Comic Sans MS"/>
              <a:buChar char="•"/>
            </a:pPr>
            <a:r>
              <a:rPr lang="en-US" sz="2600" dirty="0"/>
              <a:t>Main way of classifying bacteria is </a:t>
            </a:r>
            <a:r>
              <a:rPr lang="en-US" sz="2600" b="1" dirty="0">
                <a:solidFill>
                  <a:srgbClr val="FF0000"/>
                </a:solidFill>
              </a:rPr>
              <a:t>GRAM STAIN</a:t>
            </a:r>
            <a:r>
              <a:rPr lang="en-US" sz="2600" dirty="0"/>
              <a:t>, which is based on the </a:t>
            </a:r>
            <a:r>
              <a:rPr lang="en-US" sz="2600" dirty="0">
                <a:solidFill>
                  <a:srgbClr val="FFFF00"/>
                </a:solidFill>
              </a:rPr>
              <a:t>characteristics of bacterial cell walls.</a:t>
            </a:r>
            <a:endParaRPr sz="2600" dirty="0">
              <a:solidFill>
                <a:srgbClr val="FFFF00"/>
              </a:solidFill>
            </a:endParaRPr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Comic Sans MS"/>
              <a:buChar char="•"/>
            </a:pPr>
            <a:r>
              <a:rPr lang="en-US" sz="2600" dirty="0"/>
              <a:t>Divides bacteria in two main groups:    </a:t>
            </a:r>
            <a:r>
              <a:rPr lang="en-US" sz="2600" b="1" dirty="0">
                <a:solidFill>
                  <a:srgbClr val="FF0000"/>
                </a:solidFill>
              </a:rPr>
              <a:t>Gram Positive </a:t>
            </a:r>
            <a:r>
              <a:rPr lang="en-US" sz="2600" dirty="0"/>
              <a:t>and </a:t>
            </a:r>
            <a:r>
              <a:rPr lang="en-US" sz="2600" b="1" dirty="0">
                <a:solidFill>
                  <a:srgbClr val="FF0000"/>
                </a:solidFill>
              </a:rPr>
              <a:t>Gram Negative.</a:t>
            </a:r>
            <a:endParaRPr dirty="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None/>
            </a:pPr>
            <a:endParaRPr dirty="0"/>
          </a:p>
        </p:txBody>
      </p:sp>
      <p:sp>
        <p:nvSpPr>
          <p:cNvPr id="469" name="Google Shape;469;p8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12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90"/>
          <p:cNvSpPr txBox="1">
            <a:spLocks noGrp="1"/>
          </p:cNvSpPr>
          <p:nvPr>
            <p:ph type="title"/>
          </p:nvPr>
        </p:nvSpPr>
        <p:spPr>
          <a:xfrm>
            <a:off x="2209800" y="228600"/>
            <a:ext cx="6629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External Features contribute to the success of Prokaryotes </a:t>
            </a:r>
            <a:endParaRPr sz="4000" dirty="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75" name="Google Shape;475;p90"/>
          <p:cNvSpPr txBox="1">
            <a:spLocks noGrp="1"/>
          </p:cNvSpPr>
          <p:nvPr>
            <p:ph type="body" idx="1"/>
          </p:nvPr>
        </p:nvSpPr>
        <p:spPr>
          <a:xfrm>
            <a:off x="2362200" y="1899355"/>
            <a:ext cx="6629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lang="en-US" dirty="0"/>
              <a:t>When stained with </a:t>
            </a:r>
            <a:r>
              <a:rPr lang="en-US" b="1" dirty="0">
                <a:solidFill>
                  <a:schemeClr val="tx1"/>
                </a:solidFill>
              </a:rPr>
              <a:t>GRAM STAIN</a:t>
            </a:r>
            <a:r>
              <a:rPr lang="en-US" dirty="0"/>
              <a:t>, cell walls of bacteria are either:</a:t>
            </a:r>
            <a:endParaRPr dirty="0"/>
          </a:p>
          <a:p>
            <a:pPr marL="685800" lvl="1" indent="-228600" algn="l" rtl="0">
              <a:spcBef>
                <a:spcPts val="240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rgbClr val="92D050"/>
                </a:solidFill>
              </a:rPr>
              <a:t>GRAM-POSITIVE</a:t>
            </a:r>
            <a:r>
              <a:rPr lang="en-US" sz="2400" dirty="0"/>
              <a:t>, with simpler cell walls containing </a:t>
            </a:r>
            <a:r>
              <a:rPr lang="en-US" sz="2400" b="1" dirty="0">
                <a:solidFill>
                  <a:srgbClr val="FFFF00"/>
                </a:solidFill>
              </a:rPr>
              <a:t>Peptidoglycan.</a:t>
            </a:r>
            <a:endParaRPr sz="2400" dirty="0"/>
          </a:p>
          <a:p>
            <a:pPr marL="685800" lvl="1" indent="-228600" algn="l" rtl="0">
              <a:spcBef>
                <a:spcPts val="240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rgbClr val="FF66FF"/>
                </a:solidFill>
              </a:rPr>
              <a:t>GRAM-NEGATIVE</a:t>
            </a:r>
            <a:r>
              <a:rPr lang="en-US" sz="2400" dirty="0"/>
              <a:t>, with less peptidoglycan. These bacteria are more complex and more likely to cause disease.</a:t>
            </a:r>
            <a:endParaRPr dirty="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None/>
            </a:pPr>
            <a:endParaRPr dirty="0"/>
          </a:p>
        </p:txBody>
      </p:sp>
      <p:sp>
        <p:nvSpPr>
          <p:cNvPr id="476" name="Google Shape;476;p9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13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9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14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83" name="Google Shape;483;p91"/>
          <p:cNvSpPr txBox="1">
            <a:spLocks noGrp="1"/>
          </p:cNvSpPr>
          <p:nvPr>
            <p:ph type="title"/>
          </p:nvPr>
        </p:nvSpPr>
        <p:spPr>
          <a:xfrm>
            <a:off x="945311" y="136585"/>
            <a:ext cx="6629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C000"/>
                </a:solidFill>
              </a:rPr>
              <a:t>Gram Positive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484" name="Google Shape;484;p91"/>
          <p:cNvSpPr txBox="1">
            <a:spLocks noGrp="1"/>
          </p:cNvSpPr>
          <p:nvPr>
            <p:ph type="body" idx="1"/>
          </p:nvPr>
        </p:nvSpPr>
        <p:spPr>
          <a:xfrm>
            <a:off x="293689" y="1587260"/>
            <a:ext cx="8695036" cy="2070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Comic Sans MS"/>
              <a:buChar char="•"/>
            </a:pPr>
            <a:r>
              <a:rPr lang="en-US" sz="3200" b="1" dirty="0">
                <a:solidFill>
                  <a:srgbClr val="FFFF00"/>
                </a:solidFill>
              </a:rPr>
              <a:t>Have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thick</a:t>
            </a:r>
            <a:r>
              <a:rPr lang="en-US" sz="3200" b="1" dirty="0">
                <a:solidFill>
                  <a:srgbClr val="FFFF00"/>
                </a:solidFill>
              </a:rPr>
              <a:t> outer layer of </a:t>
            </a:r>
            <a:r>
              <a:rPr lang="en-US" sz="3200" b="1" dirty="0">
                <a:solidFill>
                  <a:srgbClr val="FF0000"/>
                </a:solidFill>
              </a:rPr>
              <a:t>peptidoglycan</a:t>
            </a:r>
            <a:endParaRPr dirty="0"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omic Sans MS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Single</a:t>
            </a:r>
            <a:r>
              <a:rPr lang="en-US" sz="3200" b="1" dirty="0">
                <a:solidFill>
                  <a:srgbClr val="FFFF00"/>
                </a:solidFill>
              </a:rPr>
              <a:t> lipid bilayer.</a:t>
            </a:r>
            <a:endParaRPr dirty="0"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Comic Sans MS"/>
              <a:buChar char="•"/>
            </a:pPr>
            <a:r>
              <a:rPr lang="en-US" sz="3200" b="1" dirty="0">
                <a:solidFill>
                  <a:srgbClr val="FFFF00"/>
                </a:solidFill>
              </a:rPr>
              <a:t>Stain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>
                <a:solidFill>
                  <a:srgbClr val="7030A0"/>
                </a:solidFill>
              </a:rPr>
              <a:t>purple</a:t>
            </a:r>
            <a:endParaRPr sz="2800" b="1" dirty="0">
              <a:solidFill>
                <a:srgbClr val="7030A0"/>
              </a:solidFill>
            </a:endParaRPr>
          </a:p>
        </p:txBody>
      </p:sp>
      <p:pic>
        <p:nvPicPr>
          <p:cNvPr id="485" name="Google Shape;485;p91" descr="Biology_21.6.1.jpg"/>
          <p:cNvPicPr preferRelativeResize="0"/>
          <p:nvPr/>
        </p:nvPicPr>
        <p:blipFill rotWithShape="1">
          <a:blip r:embed="rId3">
            <a:alphaModFix/>
          </a:blip>
          <a:srcRect r="65882" b="57377"/>
          <a:stretch/>
        </p:blipFill>
        <p:spPr>
          <a:xfrm>
            <a:off x="293689" y="3823855"/>
            <a:ext cx="3019528" cy="288174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5EE6A0C-4A5F-30E3-4F1F-6C5FCA9A6969}"/>
              </a:ext>
            </a:extLst>
          </p:cNvPr>
          <p:cNvGrpSpPr/>
          <p:nvPr/>
        </p:nvGrpSpPr>
        <p:grpSpPr>
          <a:xfrm>
            <a:off x="3481909" y="3823855"/>
            <a:ext cx="4638012" cy="2881745"/>
            <a:chOff x="3481909" y="3823855"/>
            <a:chExt cx="4638012" cy="288174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F719E95-3E87-3EAE-A41D-12EE087C47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6162" b="21704"/>
            <a:stretch/>
          </p:blipFill>
          <p:spPr>
            <a:xfrm>
              <a:off x="3481909" y="3823855"/>
              <a:ext cx="4638012" cy="2881745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4DCE84-B69B-D145-321D-6DFBF61A0BCA}"/>
                </a:ext>
              </a:extLst>
            </p:cNvPr>
            <p:cNvSpPr/>
            <p:nvPr/>
          </p:nvSpPr>
          <p:spPr>
            <a:xfrm>
              <a:off x="6341423" y="4785755"/>
              <a:ext cx="1778498" cy="7006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9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15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93" name="Google Shape;493;p92"/>
          <p:cNvSpPr txBox="1">
            <a:spLocks noGrp="1"/>
          </p:cNvSpPr>
          <p:nvPr>
            <p:ph type="title"/>
          </p:nvPr>
        </p:nvSpPr>
        <p:spPr>
          <a:xfrm>
            <a:off x="705929" y="152400"/>
            <a:ext cx="6629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66FF"/>
                </a:solidFill>
              </a:rPr>
              <a:t>Gram Negative</a:t>
            </a:r>
            <a:endParaRPr dirty="0">
              <a:solidFill>
                <a:srgbClr val="FF66FF"/>
              </a:solidFill>
            </a:endParaRPr>
          </a:p>
        </p:txBody>
      </p:sp>
      <p:sp>
        <p:nvSpPr>
          <p:cNvPr id="494" name="Google Shape;494;p92"/>
          <p:cNvSpPr txBox="1">
            <a:spLocks noGrp="1"/>
          </p:cNvSpPr>
          <p:nvPr>
            <p:ph type="body" idx="1"/>
          </p:nvPr>
        </p:nvSpPr>
        <p:spPr>
          <a:xfrm>
            <a:off x="181154" y="1543794"/>
            <a:ext cx="8781691" cy="228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omic Sans MS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Thin </a:t>
            </a:r>
            <a:r>
              <a:rPr lang="en-US" sz="3200" b="1" dirty="0">
                <a:solidFill>
                  <a:srgbClr val="FFFF00"/>
                </a:solidFill>
              </a:rPr>
              <a:t>layer of peptidoglycan</a:t>
            </a:r>
            <a:r>
              <a:rPr lang="en-US" sz="3200" b="1" dirty="0">
                <a:solidFill>
                  <a:srgbClr val="FF3300"/>
                </a:solidFill>
              </a:rPr>
              <a:t> in cell wall </a:t>
            </a:r>
            <a:r>
              <a:rPr lang="en-US" sz="3200" b="1" dirty="0">
                <a:solidFill>
                  <a:srgbClr val="FF0000"/>
                </a:solidFill>
              </a:rPr>
              <a:t>sandwiched between two</a:t>
            </a:r>
            <a:r>
              <a:rPr lang="en-US" sz="3200" b="1" dirty="0">
                <a:solidFill>
                  <a:srgbClr val="FFFF00"/>
                </a:solidFill>
              </a:rPr>
              <a:t> lipid bi-layer membranes</a:t>
            </a:r>
            <a:r>
              <a:rPr lang="en-US" sz="3200" b="1" dirty="0">
                <a:solidFill>
                  <a:srgbClr val="FF3300"/>
                </a:solidFill>
              </a:rPr>
              <a:t>.</a:t>
            </a:r>
            <a:endParaRPr sz="3200" b="1" dirty="0">
              <a:solidFill>
                <a:srgbClr val="FFFF00"/>
              </a:solidFill>
            </a:endParaRPr>
          </a:p>
          <a:p>
            <a:pPr marL="342900" lvl="0" indent="-342900" algn="l" rtl="0">
              <a:spcBef>
                <a:spcPts val="240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Comic Sans MS"/>
              <a:buChar char="•"/>
            </a:pPr>
            <a:r>
              <a:rPr lang="en-US" sz="3200" b="1" dirty="0">
                <a:solidFill>
                  <a:srgbClr val="FFFF00"/>
                </a:solidFill>
              </a:rPr>
              <a:t>Stain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pink or reddish</a:t>
            </a:r>
            <a:endParaRPr dirty="0"/>
          </a:p>
        </p:txBody>
      </p:sp>
      <p:pic>
        <p:nvPicPr>
          <p:cNvPr id="495" name="Google Shape;495;p92" descr="Biology_21.6.1.jpg"/>
          <p:cNvPicPr preferRelativeResize="0"/>
          <p:nvPr/>
        </p:nvPicPr>
        <p:blipFill rotWithShape="1">
          <a:blip r:embed="rId3">
            <a:alphaModFix/>
          </a:blip>
          <a:srcRect t="44736" r="67060"/>
          <a:stretch/>
        </p:blipFill>
        <p:spPr>
          <a:xfrm>
            <a:off x="95004" y="3823856"/>
            <a:ext cx="2980706" cy="2881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D6AB88-C867-7FF3-2441-8DB5DD3FA7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692" b="20879"/>
          <a:stretch/>
        </p:blipFill>
        <p:spPr>
          <a:xfrm>
            <a:off x="3158316" y="3823855"/>
            <a:ext cx="5121393" cy="2881743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4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9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16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502" name="Google Shape;502;p93"/>
          <p:cNvSpPr txBox="1">
            <a:spLocks noGrp="1"/>
          </p:cNvSpPr>
          <p:nvPr>
            <p:ph type="title"/>
          </p:nvPr>
        </p:nvSpPr>
        <p:spPr>
          <a:xfrm>
            <a:off x="1242454" y="21646"/>
            <a:ext cx="6629400" cy="72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F00"/>
                </a:solidFill>
              </a:rPr>
              <a:t>Gram Stain</a:t>
            </a:r>
            <a:endParaRPr dirty="0"/>
          </a:p>
        </p:txBody>
      </p:sp>
      <p:sp>
        <p:nvSpPr>
          <p:cNvPr id="503" name="Google Shape;503;p93"/>
          <p:cNvSpPr txBox="1">
            <a:spLocks noGrp="1"/>
          </p:cNvSpPr>
          <p:nvPr>
            <p:ph type="body" idx="1"/>
          </p:nvPr>
        </p:nvSpPr>
        <p:spPr>
          <a:xfrm>
            <a:off x="2438400" y="990600"/>
            <a:ext cx="6477000" cy="56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Char char="•"/>
            </a:pPr>
            <a:br>
              <a:rPr lang="en-US" sz="1200"/>
            </a:br>
            <a:br>
              <a:rPr lang="en-US" sz="1200"/>
            </a:br>
            <a:endParaRPr sz="1200"/>
          </a:p>
        </p:txBody>
      </p:sp>
      <p:pic>
        <p:nvPicPr>
          <p:cNvPr id="504" name="Google Shape;504;p93" descr="gramstainpicture.jpg"/>
          <p:cNvPicPr preferRelativeResize="0"/>
          <p:nvPr/>
        </p:nvPicPr>
        <p:blipFill rotWithShape="1">
          <a:blip r:embed="rId3">
            <a:alphaModFix/>
          </a:blip>
          <a:srcRect r="50330"/>
          <a:stretch/>
        </p:blipFill>
        <p:spPr>
          <a:xfrm>
            <a:off x="4703060" y="783646"/>
            <a:ext cx="2907971" cy="2846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A5002A-FAD2-D00A-3BE9-0D56CB1A5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034" y="3821381"/>
            <a:ext cx="6137997" cy="3014973"/>
          </a:xfrm>
          <a:prstGeom prst="rect">
            <a:avLst/>
          </a:prstGeom>
        </p:spPr>
      </p:pic>
      <p:pic>
        <p:nvPicPr>
          <p:cNvPr id="8" name="Google Shape;504;p93" descr="gramstainpicture.jpg">
            <a:extLst>
              <a:ext uri="{FF2B5EF4-FFF2-40B4-BE49-F238E27FC236}">
                <a16:creationId xmlns:a16="http://schemas.microsoft.com/office/drawing/2014/main" id="{8B6F05B9-7A67-AE63-12AC-A9A47529566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0330"/>
          <a:stretch/>
        </p:blipFill>
        <p:spPr>
          <a:xfrm>
            <a:off x="1473034" y="765959"/>
            <a:ext cx="2907970" cy="2846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94"/>
          <p:cNvSpPr txBox="1">
            <a:spLocks noGrp="1"/>
          </p:cNvSpPr>
          <p:nvPr>
            <p:ph type="body" idx="1"/>
          </p:nvPr>
        </p:nvSpPr>
        <p:spPr>
          <a:xfrm>
            <a:off x="2286000" y="617517"/>
            <a:ext cx="6629400" cy="568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ic Sans MS"/>
              <a:buChar char="•"/>
            </a:pPr>
            <a:r>
              <a:rPr lang="en-US" sz="2800" dirty="0"/>
              <a:t>The </a:t>
            </a:r>
            <a:r>
              <a:rPr lang="en-US" sz="2800" b="1" dirty="0">
                <a:solidFill>
                  <a:srgbClr val="FFFF00"/>
                </a:solidFill>
              </a:rPr>
              <a:t>Cell Wall </a:t>
            </a:r>
            <a:r>
              <a:rPr lang="en-US" sz="2800" dirty="0"/>
              <a:t>of many prokaryotes is covered by a </a:t>
            </a:r>
            <a:r>
              <a:rPr lang="en-US" sz="2800" b="1" u="sng" dirty="0">
                <a:solidFill>
                  <a:srgbClr val="92D050"/>
                </a:solidFill>
              </a:rPr>
              <a:t>CAPSULE</a:t>
            </a:r>
            <a:r>
              <a:rPr lang="en-US" sz="2800" dirty="0"/>
              <a:t>, a sticky layer of </a:t>
            </a:r>
            <a:r>
              <a:rPr lang="en-US" sz="2800" dirty="0">
                <a:solidFill>
                  <a:srgbClr val="FFFF00"/>
                </a:solidFill>
              </a:rPr>
              <a:t>sugars</a:t>
            </a:r>
            <a:r>
              <a:rPr lang="en-US" sz="2800" dirty="0"/>
              <a:t> or </a:t>
            </a:r>
            <a:r>
              <a:rPr lang="en-US" sz="2800" dirty="0">
                <a:solidFill>
                  <a:srgbClr val="FFFF00"/>
                </a:solidFill>
              </a:rPr>
              <a:t>proteins.</a:t>
            </a:r>
            <a:endParaRPr dirty="0"/>
          </a:p>
          <a:p>
            <a:pPr marL="342900" lvl="0" indent="-342900" algn="l" rtl="0">
              <a:spcBef>
                <a:spcPts val="3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ic Sans MS"/>
              <a:buChar char="•"/>
            </a:pPr>
            <a:endParaRPr lang="en-US" sz="2800" dirty="0"/>
          </a:p>
          <a:p>
            <a:pPr marL="342900" lvl="0" indent="-342900" algn="l" rtl="0">
              <a:spcBef>
                <a:spcPts val="3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ic Sans MS"/>
              <a:buChar char="•"/>
            </a:pPr>
            <a:r>
              <a:rPr lang="en-US" sz="2800" dirty="0"/>
              <a:t>The </a:t>
            </a:r>
            <a:r>
              <a:rPr lang="en-US" sz="2800" b="1" u="sng" dirty="0">
                <a:solidFill>
                  <a:srgbClr val="92D050"/>
                </a:solidFill>
              </a:rPr>
              <a:t>CAPSULE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  <a:endParaRPr dirty="0"/>
          </a:p>
          <a:p>
            <a:pPr marL="742950" lvl="1" indent="-285750" algn="l" rtl="0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ic Sans MS"/>
              <a:buChar char="–"/>
            </a:pPr>
            <a:r>
              <a:rPr lang="en-US" sz="2800" dirty="0"/>
              <a:t>enables prokaryotes to adhere to their substrate. </a:t>
            </a:r>
            <a:endParaRPr dirty="0"/>
          </a:p>
          <a:p>
            <a:pPr marL="742950" lvl="1" indent="-285750" algn="l" rtl="0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ic Sans MS"/>
              <a:buChar char="–"/>
            </a:pPr>
            <a:r>
              <a:rPr lang="en-US" sz="2800" dirty="0"/>
              <a:t>shields pathogenic prokaryotes from attacks by their host’s immune system.</a:t>
            </a:r>
            <a:endParaRPr sz="2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Google Shape;517;p95" descr="16_02cBacteriumCapsule-U.jpg"/>
          <p:cNvPicPr preferRelativeResize="0"/>
          <p:nvPr/>
        </p:nvPicPr>
        <p:blipFill rotWithShape="1">
          <a:blip r:embed="rId3">
            <a:alphaModFix/>
          </a:blip>
          <a:srcRect b="4592"/>
          <a:stretch/>
        </p:blipFill>
        <p:spPr>
          <a:xfrm>
            <a:off x="1453896" y="1225296"/>
            <a:ext cx="6236208" cy="4205009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95"/>
          <p:cNvSpPr txBox="1"/>
          <p:nvPr/>
        </p:nvSpPr>
        <p:spPr>
          <a:xfrm>
            <a:off x="1496444" y="1655165"/>
            <a:ext cx="11227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Capsule</a:t>
            </a:r>
            <a:endParaRPr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9" name="Google Shape;519;p95"/>
          <p:cNvCxnSpPr/>
          <p:nvPr/>
        </p:nvCxnSpPr>
        <p:spPr>
          <a:xfrm>
            <a:off x="6856296" y="2500901"/>
            <a:ext cx="248427" cy="720055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0" name="Google Shape;520;p95"/>
          <p:cNvCxnSpPr/>
          <p:nvPr/>
        </p:nvCxnSpPr>
        <p:spPr>
          <a:xfrm rot="10800000">
            <a:off x="1978976" y="1947742"/>
            <a:ext cx="234836" cy="618773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1" name="Google Shape;521;p95"/>
          <p:cNvSpPr txBox="1"/>
          <p:nvPr/>
        </p:nvSpPr>
        <p:spPr>
          <a:xfrm>
            <a:off x="6300216" y="2181531"/>
            <a:ext cx="138988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Tonsil cell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95"/>
          <p:cNvSpPr txBox="1"/>
          <p:nvPr/>
        </p:nvSpPr>
        <p:spPr>
          <a:xfrm>
            <a:off x="5271773" y="5165472"/>
            <a:ext cx="112891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Bacterium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" grpId="0"/>
      <p:bldP spid="521" grpId="0"/>
      <p:bldP spid="5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96"/>
          <p:cNvSpPr txBox="1">
            <a:spLocks noGrp="1"/>
          </p:cNvSpPr>
          <p:nvPr>
            <p:ph type="body" idx="1"/>
          </p:nvPr>
        </p:nvSpPr>
        <p:spPr>
          <a:xfrm>
            <a:off x="2263647" y="490846"/>
            <a:ext cx="6629400" cy="6088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ic Sans MS"/>
              <a:buChar char="•"/>
            </a:pPr>
            <a:r>
              <a:rPr lang="en-US" sz="2800" dirty="0"/>
              <a:t>Some prokaryotes have external structures that extend </a:t>
            </a:r>
            <a:r>
              <a:rPr lang="en-US" sz="2800" dirty="0">
                <a:solidFill>
                  <a:srgbClr val="FFFF00"/>
                </a:solidFill>
              </a:rPr>
              <a:t>beyond the cell wall</a:t>
            </a:r>
            <a:r>
              <a:rPr lang="en-US" sz="2800" dirty="0"/>
              <a:t>:</a:t>
            </a:r>
            <a:endParaRPr dirty="0"/>
          </a:p>
          <a:p>
            <a:pPr marL="742950" lvl="1" indent="-285750" algn="l" rtl="0">
              <a:spcBef>
                <a:spcPts val="30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mic Sans MS"/>
              <a:buChar char="–"/>
            </a:pPr>
            <a:r>
              <a:rPr lang="en-US" sz="2400" b="1" u="sng" dirty="0">
                <a:solidFill>
                  <a:srgbClr val="FF66FF"/>
                </a:solidFill>
              </a:rPr>
              <a:t>FLAGELLA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are adaptations that enable them to move about in response to signals in their environment.</a:t>
            </a:r>
            <a:endParaRPr dirty="0"/>
          </a:p>
          <a:p>
            <a:pPr marL="742950" lvl="1" indent="-285750" algn="l" rtl="0">
              <a:spcBef>
                <a:spcPts val="3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Char char="–"/>
            </a:pPr>
            <a:r>
              <a:rPr lang="en-US" sz="2400" dirty="0"/>
              <a:t>Hair-like projections called </a:t>
            </a:r>
            <a:r>
              <a:rPr lang="en-US" sz="2400" b="1" u="sng" dirty="0">
                <a:solidFill>
                  <a:srgbClr val="92D050"/>
                </a:solidFill>
              </a:rPr>
              <a:t>FIMBRIAE</a:t>
            </a:r>
            <a:r>
              <a:rPr lang="en-US" sz="2400" u="sng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enable prokaryotes to</a:t>
            </a:r>
            <a:endParaRPr dirty="0"/>
          </a:p>
          <a:p>
            <a:pPr marL="1143000" lvl="2" indent="-228600" algn="l" rtl="0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Char char="•"/>
            </a:pPr>
            <a:r>
              <a:rPr lang="en-US" sz="2400" dirty="0"/>
              <a:t>stick to a surface or each other </a:t>
            </a:r>
            <a:endParaRPr dirty="0"/>
          </a:p>
          <a:p>
            <a:pPr marL="1143000" lvl="2" indent="-228600" algn="l" rtl="0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Char char="•"/>
            </a:pPr>
            <a:r>
              <a:rPr lang="en-US" sz="2400" dirty="0"/>
              <a:t>latch onto the host cells they colonize</a:t>
            </a:r>
            <a:r>
              <a:rPr lang="en-US" sz="2000" dirty="0"/>
              <a:t>.</a:t>
            </a:r>
            <a:endParaRPr sz="20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85"/>
          <p:cNvSpPr txBox="1">
            <a:spLocks noGrp="1"/>
          </p:cNvSpPr>
          <p:nvPr>
            <p:ph type="subTitle" idx="1"/>
          </p:nvPr>
        </p:nvSpPr>
        <p:spPr>
          <a:xfrm>
            <a:off x="688770" y="2812981"/>
            <a:ext cx="7766462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Comic Sans MS"/>
              <a:buNone/>
            </a:pPr>
            <a:r>
              <a:rPr lang="en-US" sz="4000" b="1" dirty="0">
                <a:solidFill>
                  <a:srgbClr val="FFFF00"/>
                </a:solidFill>
              </a:rPr>
              <a:t>Bacteria, Protists, Fungi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Comic Sans MS"/>
              <a:buNone/>
            </a:pPr>
            <a:r>
              <a:rPr lang="en-US" sz="4000" b="1" dirty="0">
                <a:solidFill>
                  <a:srgbClr val="FFFF00"/>
                </a:solidFill>
              </a:rPr>
              <a:t>Chapters 21-23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4F2173-4068-C2DA-4EBD-293506489E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809" r="26271"/>
          <a:stretch/>
        </p:blipFill>
        <p:spPr>
          <a:xfrm>
            <a:off x="1485900" y="4138094"/>
            <a:ext cx="6172200" cy="27199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5DE334-813A-0EB6-8ED6-4C9F1D2A0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832" y="432536"/>
            <a:ext cx="3782445" cy="23575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5D66D5-31DF-2259-D34A-00277409F1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5725" y="578115"/>
            <a:ext cx="2980726" cy="2066393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Google Shape;535;p97" descr="16_02dFlagellaFimbrae-U.jpg"/>
          <p:cNvPicPr preferRelativeResize="0"/>
          <p:nvPr/>
        </p:nvPicPr>
        <p:blipFill rotWithShape="1">
          <a:blip r:embed="rId3">
            <a:alphaModFix/>
          </a:blip>
          <a:srcRect b="4247"/>
          <a:stretch/>
        </p:blipFill>
        <p:spPr>
          <a:xfrm>
            <a:off x="1383792" y="1356360"/>
            <a:ext cx="6376416" cy="3969173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97"/>
          <p:cNvSpPr txBox="1"/>
          <p:nvPr/>
        </p:nvSpPr>
        <p:spPr>
          <a:xfrm>
            <a:off x="4320163" y="1516750"/>
            <a:ext cx="859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Flagella</a:t>
            </a:r>
            <a:endParaRPr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7" name="Google Shape;537;p97"/>
          <p:cNvCxnSpPr/>
          <p:nvPr/>
        </p:nvCxnSpPr>
        <p:spPr>
          <a:xfrm>
            <a:off x="5227925" y="1714013"/>
            <a:ext cx="824979" cy="743428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8" name="Google Shape;538;p97"/>
          <p:cNvCxnSpPr/>
          <p:nvPr/>
        </p:nvCxnSpPr>
        <p:spPr>
          <a:xfrm rot="10800000" flipH="1">
            <a:off x="3320169" y="1714013"/>
            <a:ext cx="957225" cy="930411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0" name="Google Shape;540;p97"/>
          <p:cNvSpPr txBox="1"/>
          <p:nvPr/>
        </p:nvSpPr>
        <p:spPr>
          <a:xfrm>
            <a:off x="1543096" y="4480084"/>
            <a:ext cx="96210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Fimbriae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3CA5827-0528-2437-8FF3-B4811C4959D0}"/>
              </a:ext>
            </a:extLst>
          </p:cNvPr>
          <p:cNvGrpSpPr/>
          <p:nvPr/>
        </p:nvGrpSpPr>
        <p:grpSpPr>
          <a:xfrm>
            <a:off x="2532155" y="3427413"/>
            <a:ext cx="901702" cy="1806497"/>
            <a:chOff x="2532155" y="3427413"/>
            <a:chExt cx="901702" cy="1806497"/>
          </a:xfrm>
        </p:grpSpPr>
        <p:cxnSp>
          <p:nvCxnSpPr>
            <p:cNvPr id="539" name="Google Shape;539;p97"/>
            <p:cNvCxnSpPr/>
            <p:nvPr/>
          </p:nvCxnSpPr>
          <p:spPr>
            <a:xfrm rot="10800000" flipH="1">
              <a:off x="2532155" y="4412974"/>
              <a:ext cx="450999" cy="199279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41" name="Google Shape;541;p97"/>
            <p:cNvSpPr/>
            <p:nvPr/>
          </p:nvSpPr>
          <p:spPr>
            <a:xfrm>
              <a:off x="2586364" y="3427413"/>
              <a:ext cx="847493" cy="1806497"/>
            </a:xfrm>
            <a:custGeom>
              <a:avLst/>
              <a:gdLst/>
              <a:ahLst/>
              <a:cxnLst/>
              <a:rect l="l" t="t" r="r" b="b"/>
              <a:pathLst>
                <a:path w="847493" h="1806497" extrusionOk="0">
                  <a:moveTo>
                    <a:pt x="115973" y="0"/>
                  </a:moveTo>
                  <a:lnTo>
                    <a:pt x="0" y="49065"/>
                  </a:lnTo>
                  <a:lnTo>
                    <a:pt x="735980" y="1806497"/>
                  </a:lnTo>
                  <a:lnTo>
                    <a:pt x="847493" y="1757432"/>
                  </a:lnTo>
                </a:path>
              </a:pathLst>
            </a:cu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" grpId="0"/>
      <p:bldP spid="5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98"/>
          <p:cNvSpPr txBox="1">
            <a:spLocks noGrp="1"/>
          </p:cNvSpPr>
          <p:nvPr>
            <p:ph type="body" idx="1"/>
          </p:nvPr>
        </p:nvSpPr>
        <p:spPr>
          <a:xfrm>
            <a:off x="2496065" y="1295400"/>
            <a:ext cx="6629400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omic Sans MS"/>
              <a:buChar char="•"/>
            </a:pPr>
            <a:r>
              <a:rPr lang="en-US" sz="2600" dirty="0"/>
              <a:t>The </a:t>
            </a:r>
            <a:r>
              <a:rPr lang="en-US" sz="2600" b="1" dirty="0">
                <a:solidFill>
                  <a:srgbClr val="FFFF00"/>
                </a:solidFill>
              </a:rPr>
              <a:t>Genome of a Prokaryote</a:t>
            </a:r>
            <a:r>
              <a:rPr lang="en-US" sz="2600" dirty="0"/>
              <a:t> typically</a:t>
            </a:r>
            <a:endParaRPr dirty="0"/>
          </a:p>
          <a:p>
            <a:pPr marL="742950" lvl="1" indent="-285750" algn="l" rtl="0"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omic Sans MS"/>
              <a:buChar char="–"/>
            </a:pPr>
            <a:r>
              <a:rPr lang="en-US" sz="2600" dirty="0"/>
              <a:t>has about one-thousandth as much DNA as a eukaryotic genome </a:t>
            </a:r>
            <a:endParaRPr dirty="0"/>
          </a:p>
          <a:p>
            <a:pPr marL="742950" lvl="1" indent="-285750" algn="l" rtl="0"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omic Sans MS"/>
              <a:buChar char="–"/>
            </a:pPr>
            <a:r>
              <a:rPr lang="en-US" sz="2600" dirty="0"/>
              <a:t>is </a:t>
            </a:r>
            <a:r>
              <a:rPr lang="en-US" sz="2600" b="1" dirty="0">
                <a:solidFill>
                  <a:srgbClr val="FF0000"/>
                </a:solidFill>
              </a:rPr>
              <a:t>ONE LONG, CIRCULAR CHROMOSOME </a:t>
            </a:r>
            <a:r>
              <a:rPr lang="en-US" sz="2600" dirty="0"/>
              <a:t>packed into a distinct region of the cell: </a:t>
            </a:r>
            <a:r>
              <a:rPr lang="en-US" sz="2600" b="1" dirty="0">
                <a:solidFill>
                  <a:srgbClr val="FF0000"/>
                </a:solidFill>
              </a:rPr>
              <a:t>Nucleoid Region</a:t>
            </a:r>
            <a:endParaRPr dirty="0"/>
          </a:p>
          <a:p>
            <a:pPr marL="342900" lvl="0" indent="-342900" algn="l" rtl="0"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omic Sans MS"/>
              <a:buChar char="•"/>
            </a:pPr>
            <a:r>
              <a:rPr lang="en-US" sz="2600" dirty="0"/>
              <a:t>Many prokaryotes also have </a:t>
            </a:r>
            <a:r>
              <a:rPr lang="en-US" sz="2600" b="1" dirty="0">
                <a:solidFill>
                  <a:srgbClr val="FFFF00"/>
                </a:solidFill>
              </a:rPr>
              <a:t>additional small, circular DNA molecules </a:t>
            </a:r>
            <a:r>
              <a:rPr lang="en-US" sz="2600" dirty="0"/>
              <a:t>called </a:t>
            </a:r>
            <a:r>
              <a:rPr lang="en-US" sz="2600" b="1" dirty="0">
                <a:solidFill>
                  <a:srgbClr val="FF0000"/>
                </a:solidFill>
              </a:rPr>
              <a:t>PLASMIDS</a:t>
            </a:r>
            <a:r>
              <a:rPr lang="en-US" sz="2600" dirty="0"/>
              <a:t>, which </a:t>
            </a:r>
            <a:r>
              <a:rPr lang="en-US" sz="2600" b="1" dirty="0">
                <a:solidFill>
                  <a:srgbClr val="FFFF00"/>
                </a:solidFill>
              </a:rPr>
              <a:t>replicate independently of the chromosome</a:t>
            </a:r>
            <a:r>
              <a:rPr lang="en-US" sz="2600" dirty="0"/>
              <a:t>.</a:t>
            </a:r>
            <a:endParaRPr sz="2600" dirty="0"/>
          </a:p>
        </p:txBody>
      </p:sp>
      <p:sp>
        <p:nvSpPr>
          <p:cNvPr id="548" name="Google Shape;548;p98"/>
          <p:cNvSpPr txBox="1">
            <a:spLocks noGrp="1"/>
          </p:cNvSpPr>
          <p:nvPr>
            <p:ph type="title"/>
          </p:nvPr>
        </p:nvSpPr>
        <p:spPr>
          <a:xfrm>
            <a:off x="2362200" y="0"/>
            <a:ext cx="6629400" cy="104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92D050"/>
                </a:solidFill>
              </a:rPr>
              <a:t>Prokaryotic Genome</a:t>
            </a:r>
            <a:endParaRPr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9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22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555" name="Google Shape;555;p99"/>
          <p:cNvSpPr txBox="1">
            <a:spLocks noGrp="1"/>
          </p:cNvSpPr>
          <p:nvPr>
            <p:ph type="title"/>
          </p:nvPr>
        </p:nvSpPr>
        <p:spPr>
          <a:xfrm>
            <a:off x="1409700" y="152400"/>
            <a:ext cx="6324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/>
              <a:t>Bacterial Structure</a:t>
            </a:r>
            <a:endParaRPr dirty="0"/>
          </a:p>
        </p:txBody>
      </p:sp>
      <p:pic>
        <p:nvPicPr>
          <p:cNvPr id="556" name="Google Shape;556;p99" descr="Biology_21.4.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21922"/>
            <a:ext cx="9144000" cy="5136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try_it-01.eps">
            <a:extLst>
              <a:ext uri="{FF2B5EF4-FFF2-40B4-BE49-F238E27FC236}">
                <a16:creationId xmlns:a16="http://schemas.microsoft.com/office/drawing/2014/main" id="{336A9605-5DE7-A743-0479-21A4862DDC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9800" cy="762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BBC57C-5141-141E-BA14-8A2069DDDCB0}"/>
              </a:ext>
            </a:extLst>
          </p:cNvPr>
          <p:cNvSpPr txBox="1"/>
          <p:nvPr/>
        </p:nvSpPr>
        <p:spPr>
          <a:xfrm>
            <a:off x="2660073" y="1911927"/>
            <a:ext cx="76002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18AC7E-5169-999F-DC57-E1A309DA6D5C}"/>
              </a:ext>
            </a:extLst>
          </p:cNvPr>
          <p:cNvSpPr txBox="1"/>
          <p:nvPr/>
        </p:nvSpPr>
        <p:spPr>
          <a:xfrm>
            <a:off x="6519553" y="6299361"/>
            <a:ext cx="8941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5375EB-F501-2D89-D9F1-56D42965F59B}"/>
              </a:ext>
            </a:extLst>
          </p:cNvPr>
          <p:cNvSpPr txBox="1"/>
          <p:nvPr/>
        </p:nvSpPr>
        <p:spPr>
          <a:xfrm>
            <a:off x="7405751" y="1856496"/>
            <a:ext cx="95843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2C6BBB-2AD9-5426-D42D-612696B7ACC8}"/>
              </a:ext>
            </a:extLst>
          </p:cNvPr>
          <p:cNvSpPr txBox="1"/>
          <p:nvPr/>
        </p:nvSpPr>
        <p:spPr>
          <a:xfrm>
            <a:off x="4892634" y="1846601"/>
            <a:ext cx="137555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13BA83-9BFA-2E4F-B40D-1B0240F92E35}"/>
              </a:ext>
            </a:extLst>
          </p:cNvPr>
          <p:cNvSpPr txBox="1"/>
          <p:nvPr/>
        </p:nvSpPr>
        <p:spPr>
          <a:xfrm>
            <a:off x="5030191" y="6299361"/>
            <a:ext cx="76002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9806CA-C9E5-B198-4ABC-BBB0BB06E59A}"/>
              </a:ext>
            </a:extLst>
          </p:cNvPr>
          <p:cNvSpPr txBox="1"/>
          <p:nvPr/>
        </p:nvSpPr>
        <p:spPr>
          <a:xfrm>
            <a:off x="3629892" y="1834726"/>
            <a:ext cx="76002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050E5E-7FE7-A249-72A1-445C1140B7FC}"/>
              </a:ext>
            </a:extLst>
          </p:cNvPr>
          <p:cNvSpPr txBox="1"/>
          <p:nvPr/>
        </p:nvSpPr>
        <p:spPr>
          <a:xfrm>
            <a:off x="458025" y="3134104"/>
            <a:ext cx="76002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41ACF3-996A-F9C3-96E8-8DA43BA51429}"/>
              </a:ext>
            </a:extLst>
          </p:cNvPr>
          <p:cNvSpPr txBox="1"/>
          <p:nvPr/>
        </p:nvSpPr>
        <p:spPr>
          <a:xfrm>
            <a:off x="6325590" y="1832747"/>
            <a:ext cx="76002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?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9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23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555" name="Google Shape;555;p99"/>
          <p:cNvSpPr txBox="1">
            <a:spLocks noGrp="1"/>
          </p:cNvSpPr>
          <p:nvPr>
            <p:ph type="title"/>
          </p:nvPr>
        </p:nvSpPr>
        <p:spPr>
          <a:xfrm>
            <a:off x="1409700" y="152400"/>
            <a:ext cx="6324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/>
              <a:t>Bacterial Structure</a:t>
            </a:r>
            <a:endParaRPr dirty="0"/>
          </a:p>
        </p:txBody>
      </p:sp>
      <p:pic>
        <p:nvPicPr>
          <p:cNvPr id="556" name="Google Shape;556;p99" descr="Biology_21.4.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21922"/>
            <a:ext cx="9144000" cy="5136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try_it-01.eps">
            <a:extLst>
              <a:ext uri="{FF2B5EF4-FFF2-40B4-BE49-F238E27FC236}">
                <a16:creationId xmlns:a16="http://schemas.microsoft.com/office/drawing/2014/main" id="{8601AF2B-4183-2F7E-F6EC-A6ABCEB98C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98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52319"/>
      </p:ext>
    </p:extLst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00"/>
          <p:cNvSpPr txBox="1">
            <a:spLocks noGrp="1"/>
          </p:cNvSpPr>
          <p:nvPr>
            <p:ph type="body" idx="1"/>
          </p:nvPr>
        </p:nvSpPr>
        <p:spPr>
          <a:xfrm>
            <a:off x="0" y="1522506"/>
            <a:ext cx="9144000" cy="5076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Char char="•"/>
            </a:pPr>
            <a:r>
              <a:rPr lang="en-US" sz="2800" dirty="0"/>
              <a:t>Some prokaryotes form </a:t>
            </a:r>
            <a:r>
              <a:rPr lang="en-US" sz="2800" dirty="0">
                <a:solidFill>
                  <a:srgbClr val="FFFF00"/>
                </a:solidFill>
              </a:rPr>
              <a:t>specialized cells </a:t>
            </a:r>
            <a:r>
              <a:rPr lang="en-US" sz="2800" dirty="0"/>
              <a:t>called </a:t>
            </a:r>
            <a:r>
              <a:rPr lang="en-US" sz="4400" b="1" dirty="0">
                <a:solidFill>
                  <a:srgbClr val="FF0000"/>
                </a:solidFill>
              </a:rPr>
              <a:t>ENDOSPORES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that </a:t>
            </a:r>
            <a:r>
              <a:rPr lang="en-US" sz="2800" dirty="0">
                <a:solidFill>
                  <a:srgbClr val="FFFF00"/>
                </a:solidFill>
              </a:rPr>
              <a:t>remain dormant through harsh conditions</a:t>
            </a:r>
            <a:r>
              <a:rPr lang="en-US" sz="2800" dirty="0"/>
              <a:t>.</a:t>
            </a:r>
            <a:endParaRPr sz="2800" dirty="0"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mic Sans MS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Endospores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FF00"/>
                </a:solidFill>
              </a:rPr>
              <a:t>can survive extreme heat or cold.</a:t>
            </a:r>
            <a:endParaRPr sz="2800" dirty="0"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Char char="•"/>
            </a:pPr>
            <a:r>
              <a:rPr lang="en-US" sz="2800" dirty="0"/>
              <a:t>When the endospore receives environmental cues that </a:t>
            </a:r>
            <a:r>
              <a:rPr lang="en-US" sz="2800" dirty="0">
                <a:solidFill>
                  <a:srgbClr val="FFFF00"/>
                </a:solidFill>
              </a:rPr>
              <a:t>conditions have improved</a:t>
            </a:r>
            <a:r>
              <a:rPr lang="en-US" sz="2800" dirty="0"/>
              <a:t>, it</a:t>
            </a:r>
            <a:endParaRPr sz="2800" dirty="0"/>
          </a:p>
          <a:p>
            <a:pPr marL="742950" lvl="1" indent="-285750" algn="l" rtl="0"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Comic Sans MS"/>
              <a:buChar char="–"/>
            </a:pPr>
            <a:r>
              <a:rPr lang="en-US" sz="2800" dirty="0">
                <a:solidFill>
                  <a:srgbClr val="0070C0"/>
                </a:solidFill>
              </a:rPr>
              <a:t>absorbs water and </a:t>
            </a:r>
            <a:endParaRPr sz="2400" dirty="0">
              <a:solidFill>
                <a:srgbClr val="0070C0"/>
              </a:solidFill>
            </a:endParaRPr>
          </a:p>
          <a:p>
            <a:pPr marL="742950" lvl="1" indent="-285750" algn="l" rtl="0"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Comic Sans MS"/>
              <a:buChar char="–"/>
            </a:pPr>
            <a:r>
              <a:rPr lang="en-US" sz="2800" dirty="0">
                <a:solidFill>
                  <a:srgbClr val="FFFF00"/>
                </a:solidFill>
              </a:rPr>
              <a:t>resumes growth</a:t>
            </a:r>
            <a:r>
              <a:rPr lang="en-US" sz="2800" dirty="0"/>
              <a:t>. </a:t>
            </a:r>
            <a:endParaRPr sz="2800" dirty="0"/>
          </a:p>
        </p:txBody>
      </p:sp>
      <p:sp>
        <p:nvSpPr>
          <p:cNvPr id="564" name="Google Shape;564;p100"/>
          <p:cNvSpPr txBox="1">
            <a:spLocks noGrp="1"/>
          </p:cNvSpPr>
          <p:nvPr>
            <p:ph type="title"/>
          </p:nvPr>
        </p:nvSpPr>
        <p:spPr>
          <a:xfrm>
            <a:off x="215240" y="163901"/>
            <a:ext cx="8713519" cy="132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70C0"/>
                </a:solidFill>
              </a:rPr>
              <a:t>Prokaryotes can adapt rapidly to changes in the environment</a:t>
            </a:r>
            <a:endParaRPr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0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25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571" name="Google Shape;571;p101"/>
          <p:cNvSpPr txBox="1">
            <a:spLocks noGrp="1"/>
          </p:cNvSpPr>
          <p:nvPr>
            <p:ph type="title"/>
          </p:nvPr>
        </p:nvSpPr>
        <p:spPr>
          <a:xfrm>
            <a:off x="2286000" y="0"/>
            <a:ext cx="6629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FF00"/>
                </a:solidFill>
              </a:rPr>
              <a:t>Endospores</a:t>
            </a:r>
            <a:endParaRPr/>
          </a:p>
        </p:txBody>
      </p:sp>
      <p:pic>
        <p:nvPicPr>
          <p:cNvPr id="572" name="Google Shape;572;p101" descr="images-4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19550" y="4038600"/>
            <a:ext cx="3390900" cy="2701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1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62400" y="1143000"/>
            <a:ext cx="3448050" cy="2631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02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rgbClr val="0000FF"/>
                </a:solidFill>
              </a:rPr>
              <a:t>Prokaryotes have unparalleled </a:t>
            </a:r>
            <a:br>
              <a:rPr lang="en-US" sz="3200" dirty="0">
                <a:solidFill>
                  <a:srgbClr val="0000FF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Nutritional Diversity </a:t>
            </a:r>
            <a:endParaRPr sz="3200" dirty="0">
              <a:solidFill>
                <a:srgbClr val="FF0000"/>
              </a:solidFill>
            </a:endParaRPr>
          </a:p>
        </p:txBody>
      </p:sp>
      <p:sp>
        <p:nvSpPr>
          <p:cNvPr id="580" name="Google Shape;580;p102"/>
          <p:cNvSpPr txBox="1">
            <a:spLocks noGrp="1"/>
          </p:cNvSpPr>
          <p:nvPr>
            <p:ph type="body" idx="1"/>
          </p:nvPr>
        </p:nvSpPr>
        <p:spPr>
          <a:xfrm>
            <a:off x="1" y="1600200"/>
            <a:ext cx="9144000" cy="47582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Prokaryotes</a:t>
            </a:r>
            <a:r>
              <a:rPr lang="en-US" sz="3200" dirty="0"/>
              <a:t> exhibit much more nutritional diversity than eukaryotes, </a:t>
            </a:r>
            <a:r>
              <a:rPr lang="en-US" sz="3200" dirty="0">
                <a:solidFill>
                  <a:srgbClr val="0000FF"/>
                </a:solidFill>
              </a:rPr>
              <a:t>allowing them to inhabit almost every nook and cranny on Earth</a:t>
            </a:r>
            <a:r>
              <a:rPr lang="en-US" sz="3200" dirty="0"/>
              <a:t>. 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200"/>
              <a:buChar char="•"/>
            </a:pPr>
            <a:r>
              <a:rPr lang="en-US" sz="3200" dirty="0"/>
              <a:t>Two sources of </a:t>
            </a:r>
            <a:r>
              <a:rPr lang="en-US" sz="3200" b="1" u="sng" dirty="0">
                <a:solidFill>
                  <a:srgbClr val="FF0000"/>
                </a:solidFill>
              </a:rPr>
              <a:t>Energy</a:t>
            </a:r>
            <a:r>
              <a:rPr lang="en-US" sz="3200" dirty="0"/>
              <a:t> are used.</a:t>
            </a:r>
            <a:endParaRPr dirty="0"/>
          </a:p>
          <a:p>
            <a:pPr marL="971550" lvl="1" indent="-5143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i="1" dirty="0">
                <a:solidFill>
                  <a:srgbClr val="0000FF"/>
                </a:solidFill>
              </a:rPr>
              <a:t>Phototrophs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dirty="0"/>
              <a:t>capture energy from </a:t>
            </a:r>
            <a:r>
              <a:rPr lang="en-US" sz="2800" dirty="0">
                <a:solidFill>
                  <a:srgbClr val="FF0000"/>
                </a:solidFill>
              </a:rPr>
              <a:t>sunlight</a:t>
            </a:r>
            <a:r>
              <a:rPr lang="en-US" sz="2800" dirty="0"/>
              <a:t>.</a:t>
            </a:r>
            <a:endParaRPr dirty="0"/>
          </a:p>
          <a:p>
            <a:pPr marL="971550" lvl="1" indent="-5143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en-US" sz="2800" dirty="0"/>
              <a:t> </a:t>
            </a:r>
            <a:r>
              <a:rPr lang="en-US" sz="2800" b="1" i="1" dirty="0">
                <a:solidFill>
                  <a:srgbClr val="0000FF"/>
                </a:solidFill>
              </a:rPr>
              <a:t>Chemotrophs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dirty="0"/>
              <a:t>harness the energy stored in</a:t>
            </a:r>
            <a:br>
              <a:rPr lang="en-US" sz="2800" dirty="0"/>
            </a:b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chemicals, </a:t>
            </a:r>
            <a:r>
              <a:rPr lang="en-US" sz="2800" dirty="0"/>
              <a:t>organic or inorganic </a:t>
            </a:r>
            <a:r>
              <a:rPr lang="en-US" sz="2000" dirty="0"/>
              <a:t>(Sulfur, Ammonia, etc.)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03"/>
          <p:cNvSpPr txBox="1">
            <a:spLocks noGrp="1"/>
          </p:cNvSpPr>
          <p:nvPr>
            <p:ph type="body" idx="1"/>
          </p:nvPr>
        </p:nvSpPr>
        <p:spPr>
          <a:xfrm>
            <a:off x="313267" y="1789981"/>
            <a:ext cx="8475133" cy="43692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200"/>
              <a:buChar char="•"/>
            </a:pPr>
            <a:r>
              <a:rPr lang="en-US" sz="3200" dirty="0"/>
              <a:t>Two sources of </a:t>
            </a:r>
            <a:r>
              <a:rPr lang="en-US" sz="3200" b="1" u="sng" dirty="0">
                <a:solidFill>
                  <a:srgbClr val="FF0000"/>
                </a:solidFill>
              </a:rPr>
              <a:t>Carbon</a:t>
            </a:r>
            <a:r>
              <a:rPr lang="en-US" sz="3200" dirty="0"/>
              <a:t> are used by prokaryotes.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2800"/>
              <a:buChar char="•"/>
            </a:pPr>
            <a:r>
              <a:rPr lang="en-US" sz="2800" b="1" i="1" dirty="0">
                <a:solidFill>
                  <a:srgbClr val="0000FF"/>
                </a:solidFill>
              </a:rPr>
              <a:t>Autotrophs</a:t>
            </a:r>
            <a:r>
              <a:rPr lang="en-US" sz="2800" dirty="0"/>
              <a:t> obtain carbon atoms from </a:t>
            </a:r>
            <a:r>
              <a:rPr lang="en-US" sz="2800" dirty="0">
                <a:solidFill>
                  <a:srgbClr val="FF0000"/>
                </a:solidFill>
              </a:rPr>
              <a:t>carbon dioxide.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2800"/>
              <a:buChar char="•"/>
            </a:pPr>
            <a:r>
              <a:rPr lang="en-US" sz="2800" b="1" i="1" dirty="0">
                <a:solidFill>
                  <a:srgbClr val="0000FF"/>
                </a:solidFill>
              </a:rPr>
              <a:t>Heterotrophs</a:t>
            </a:r>
            <a:r>
              <a:rPr lang="en-US" sz="2800" dirty="0"/>
              <a:t> obtain their carbon atoms from the </a:t>
            </a:r>
            <a:r>
              <a:rPr lang="en-US" sz="2800" dirty="0">
                <a:solidFill>
                  <a:srgbClr val="FF0000"/>
                </a:solidFill>
              </a:rPr>
              <a:t>organic compounds </a:t>
            </a:r>
            <a:r>
              <a:rPr lang="en-US" sz="2800" dirty="0"/>
              <a:t>present in other organisms.</a:t>
            </a:r>
            <a:endParaRPr sz="2800" dirty="0"/>
          </a:p>
        </p:txBody>
      </p:sp>
      <p:sp>
        <p:nvSpPr>
          <p:cNvPr id="587" name="Google Shape;587;p103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00FF"/>
                </a:solidFill>
              </a:rPr>
              <a:t>Prokaryotes have unparalleled </a:t>
            </a:r>
            <a:br>
              <a:rPr lang="en-US" sz="3200">
                <a:solidFill>
                  <a:srgbClr val="0000FF"/>
                </a:solidFill>
              </a:rPr>
            </a:br>
            <a:r>
              <a:rPr lang="en-US" sz="3200">
                <a:solidFill>
                  <a:srgbClr val="FF0000"/>
                </a:solidFill>
              </a:rPr>
              <a:t>Nutritional Diversity </a:t>
            </a:r>
            <a:endParaRPr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04"/>
          <p:cNvSpPr txBox="1">
            <a:spLocks noGrp="1"/>
          </p:cNvSpPr>
          <p:nvPr>
            <p:ph type="body" idx="1"/>
          </p:nvPr>
        </p:nvSpPr>
        <p:spPr>
          <a:xfrm>
            <a:off x="0" y="1345721"/>
            <a:ext cx="9144000" cy="5512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The terms that describe how prokaryotes obtain </a:t>
            </a:r>
            <a:r>
              <a:rPr lang="en-US" sz="2600" b="1" u="sng" dirty="0">
                <a:solidFill>
                  <a:srgbClr val="FF0000"/>
                </a:solidFill>
              </a:rPr>
              <a:t>Energy and Carbon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dirty="0"/>
              <a:t>are </a:t>
            </a:r>
            <a:r>
              <a:rPr lang="en-US" sz="2600" dirty="0">
                <a:solidFill>
                  <a:srgbClr val="0000FF"/>
                </a:solidFill>
              </a:rPr>
              <a:t>combined </a:t>
            </a:r>
            <a:r>
              <a:rPr lang="en-US" sz="2600" dirty="0"/>
              <a:t>to describe their modes of </a:t>
            </a:r>
            <a:r>
              <a:rPr lang="en-US" sz="2600" dirty="0">
                <a:solidFill>
                  <a:srgbClr val="0000FF"/>
                </a:solidFill>
              </a:rPr>
              <a:t>nutrition</a:t>
            </a:r>
            <a:r>
              <a:rPr lang="en-US" sz="2600" dirty="0"/>
              <a:t>: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 sz="2400" b="1" dirty="0">
                <a:solidFill>
                  <a:srgbClr val="0000FF"/>
                </a:solidFill>
              </a:rPr>
              <a:t>Photoautotrophs</a:t>
            </a:r>
            <a:r>
              <a:rPr lang="en-US" sz="2400" dirty="0"/>
              <a:t> harness </a:t>
            </a:r>
            <a:r>
              <a:rPr lang="en-US" sz="2400" b="1" dirty="0">
                <a:solidFill>
                  <a:srgbClr val="FF0000"/>
                </a:solidFill>
              </a:rPr>
              <a:t>sunlight</a:t>
            </a:r>
            <a:r>
              <a:rPr lang="en-US" sz="2400" dirty="0"/>
              <a:t> for energy and use </a:t>
            </a:r>
            <a:r>
              <a:rPr lang="en-US" sz="2400" b="1" dirty="0">
                <a:solidFill>
                  <a:srgbClr val="FF0000"/>
                </a:solidFill>
              </a:rPr>
              <a:t>CO</a:t>
            </a:r>
            <a:r>
              <a:rPr lang="en-US" sz="2400" b="1" baseline="-25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for carbon.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 sz="2400" b="1" dirty="0">
                <a:solidFill>
                  <a:srgbClr val="0000FF"/>
                </a:solidFill>
              </a:rPr>
              <a:t>Photoheterotrophs</a:t>
            </a:r>
            <a:r>
              <a:rPr lang="en-US" sz="2400" dirty="0"/>
              <a:t> obtain energy from </a:t>
            </a:r>
            <a:r>
              <a:rPr lang="en-US" sz="2400" b="1" dirty="0">
                <a:solidFill>
                  <a:srgbClr val="FF0000"/>
                </a:solidFill>
              </a:rPr>
              <a:t>sunlight</a:t>
            </a:r>
            <a:r>
              <a:rPr lang="en-US" sz="2400" dirty="0"/>
              <a:t> but get their carbon atoms from </a:t>
            </a:r>
            <a:r>
              <a:rPr lang="en-US" sz="2400" b="1" dirty="0">
                <a:solidFill>
                  <a:srgbClr val="FF0000"/>
                </a:solidFill>
              </a:rPr>
              <a:t>organic sources</a:t>
            </a:r>
            <a:r>
              <a:rPr lang="en-US" sz="2400" dirty="0"/>
              <a:t>.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 sz="2400" b="1" dirty="0">
                <a:solidFill>
                  <a:srgbClr val="0000FF"/>
                </a:solidFill>
              </a:rPr>
              <a:t>Chemoautotrophs</a:t>
            </a:r>
            <a:r>
              <a:rPr lang="en-US" sz="2400" dirty="0"/>
              <a:t> harvest energy from </a:t>
            </a:r>
            <a:r>
              <a:rPr lang="en-US" sz="2400" b="1" dirty="0">
                <a:solidFill>
                  <a:srgbClr val="FF0000"/>
                </a:solidFill>
              </a:rPr>
              <a:t>inorganic chemicals</a:t>
            </a:r>
            <a:r>
              <a:rPr lang="en-US" sz="2400" dirty="0"/>
              <a:t> and use carbon from </a:t>
            </a:r>
            <a:r>
              <a:rPr lang="en-US" sz="2400" b="1" dirty="0">
                <a:solidFill>
                  <a:srgbClr val="FF0000"/>
                </a:solidFill>
              </a:rPr>
              <a:t>CO</a:t>
            </a:r>
            <a:r>
              <a:rPr lang="en-US" sz="2400" b="1" baseline="-25000" dirty="0">
                <a:solidFill>
                  <a:srgbClr val="FF0000"/>
                </a:solidFill>
              </a:rPr>
              <a:t>2</a:t>
            </a:r>
            <a:r>
              <a:rPr lang="en-US" sz="2400" dirty="0"/>
              <a:t> to make organic molecules. 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 sz="2400" b="1" dirty="0">
                <a:solidFill>
                  <a:srgbClr val="0000FF"/>
                </a:solidFill>
              </a:rPr>
              <a:t>Chemoheterotrophs</a:t>
            </a:r>
            <a:r>
              <a:rPr lang="en-US" sz="2400" dirty="0"/>
              <a:t> acquire energy and carbon from </a:t>
            </a:r>
            <a:r>
              <a:rPr lang="en-US" sz="2400" b="1" dirty="0">
                <a:solidFill>
                  <a:srgbClr val="FF0000"/>
                </a:solidFill>
              </a:rPr>
              <a:t>organic molecules</a:t>
            </a:r>
            <a:r>
              <a:rPr lang="en-US" sz="2400" dirty="0"/>
              <a:t> ; </a:t>
            </a:r>
            <a:r>
              <a:rPr lang="en-US" sz="2400" b="1" dirty="0">
                <a:solidFill>
                  <a:srgbClr val="0070C0"/>
                </a:solidFill>
              </a:rPr>
              <a:t>Largest and most diverse group of Prokaryotes.</a:t>
            </a:r>
            <a:endParaRPr dirty="0"/>
          </a:p>
        </p:txBody>
      </p:sp>
      <p:sp>
        <p:nvSpPr>
          <p:cNvPr id="594" name="Google Shape;594;p104"/>
          <p:cNvSpPr txBox="1">
            <a:spLocks noGrp="1"/>
          </p:cNvSpPr>
          <p:nvPr>
            <p:ph type="title"/>
          </p:nvPr>
        </p:nvSpPr>
        <p:spPr>
          <a:xfrm>
            <a:off x="334433" y="140839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rgbClr val="0000FF"/>
                </a:solidFill>
              </a:rPr>
              <a:t>Prokaryotes have unparalleled </a:t>
            </a:r>
            <a:br>
              <a:rPr lang="en-US" sz="3200" dirty="0">
                <a:solidFill>
                  <a:srgbClr val="0000FF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Nutritional Diversity </a:t>
            </a:r>
            <a:endParaRPr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Google Shape;600;p105" descr="16_04_0ProkNutrition-U.jpg"/>
          <p:cNvPicPr preferRelativeResize="0"/>
          <p:nvPr/>
        </p:nvPicPr>
        <p:blipFill rotWithShape="1">
          <a:blip r:embed="rId3">
            <a:alphaModFix/>
          </a:blip>
          <a:srcRect b="2531"/>
          <a:stretch/>
        </p:blipFill>
        <p:spPr>
          <a:xfrm>
            <a:off x="298704" y="539496"/>
            <a:ext cx="8546592" cy="5632704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105"/>
          <p:cNvSpPr txBox="1"/>
          <p:nvPr/>
        </p:nvSpPr>
        <p:spPr>
          <a:xfrm>
            <a:off x="2567563" y="898685"/>
            <a:ext cx="769441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Sunlight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105"/>
          <p:cNvSpPr txBox="1"/>
          <p:nvPr/>
        </p:nvSpPr>
        <p:spPr>
          <a:xfrm>
            <a:off x="6369097" y="873285"/>
            <a:ext cx="962271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Chemicals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105"/>
          <p:cNvSpPr txBox="1"/>
          <p:nvPr/>
        </p:nvSpPr>
        <p:spPr>
          <a:xfrm>
            <a:off x="1102830" y="1245818"/>
            <a:ext cx="1549309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Photoautotrophs</a:t>
            </a:r>
            <a:endParaRPr sz="1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105"/>
          <p:cNvSpPr txBox="1"/>
          <p:nvPr/>
        </p:nvSpPr>
        <p:spPr>
          <a:xfrm>
            <a:off x="5014430" y="1245819"/>
            <a:ext cx="165638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Chemoautotrophs</a:t>
            </a:r>
            <a:endParaRPr sz="1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105"/>
          <p:cNvSpPr txBox="1"/>
          <p:nvPr/>
        </p:nvSpPr>
        <p:spPr>
          <a:xfrm>
            <a:off x="1111296" y="3091551"/>
            <a:ext cx="109670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Oscillatoria</a:t>
            </a:r>
            <a:endParaRPr sz="1500" b="1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105"/>
          <p:cNvSpPr txBox="1"/>
          <p:nvPr/>
        </p:nvSpPr>
        <p:spPr>
          <a:xfrm>
            <a:off x="5014430" y="3083085"/>
            <a:ext cx="318521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Unidentified “rock-eating” bacteria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105"/>
          <p:cNvSpPr txBox="1"/>
          <p:nvPr/>
        </p:nvSpPr>
        <p:spPr>
          <a:xfrm>
            <a:off x="1094362" y="3413285"/>
            <a:ext cx="1731149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Photoheterotrophs</a:t>
            </a:r>
            <a:endParaRPr sz="1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105"/>
          <p:cNvSpPr txBox="1"/>
          <p:nvPr/>
        </p:nvSpPr>
        <p:spPr>
          <a:xfrm>
            <a:off x="5005963" y="3616486"/>
            <a:ext cx="183822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Chemoheterotrophs</a:t>
            </a:r>
            <a:endParaRPr sz="1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105"/>
          <p:cNvSpPr txBox="1"/>
          <p:nvPr/>
        </p:nvSpPr>
        <p:spPr>
          <a:xfrm>
            <a:off x="1111297" y="5834751"/>
            <a:ext cx="196186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Rhodopseudomonas</a:t>
            </a:r>
            <a:endParaRPr sz="1500" b="1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105"/>
          <p:cNvSpPr txBox="1"/>
          <p:nvPr/>
        </p:nvSpPr>
        <p:spPr>
          <a:xfrm>
            <a:off x="5022896" y="5445284"/>
            <a:ext cx="2282899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Salmonella typhimurium</a:t>
            </a:r>
            <a:endParaRPr sz="1500" b="1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105"/>
          <p:cNvSpPr txBox="1"/>
          <p:nvPr/>
        </p:nvSpPr>
        <p:spPr>
          <a:xfrm rot="-5400000">
            <a:off x="-167171" y="4624018"/>
            <a:ext cx="187034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Organic compounds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105"/>
          <p:cNvSpPr txBox="1"/>
          <p:nvPr/>
        </p:nvSpPr>
        <p:spPr>
          <a:xfrm rot="-5400000">
            <a:off x="596149" y="2177152"/>
            <a:ext cx="35986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lang="en-US" sz="1500" b="1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500" b="1" baseline="-25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105"/>
          <p:cNvSpPr txBox="1"/>
          <p:nvPr/>
        </p:nvSpPr>
        <p:spPr>
          <a:xfrm rot="-5400000">
            <a:off x="-323106" y="3533365"/>
            <a:ext cx="160363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cap="smal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Carbon source</a:t>
            </a:r>
            <a:endParaRPr sz="1700" b="1" cap="small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105"/>
          <p:cNvSpPr txBox="1"/>
          <p:nvPr/>
        </p:nvSpPr>
        <p:spPr>
          <a:xfrm>
            <a:off x="4108497" y="576955"/>
            <a:ext cx="157236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cap="smal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Energy source</a:t>
            </a:r>
            <a:endParaRPr sz="1700" b="1" cap="small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3" grpId="0"/>
      <p:bldP spid="604" grpId="0"/>
      <p:bldP spid="607" grpId="0"/>
      <p:bldP spid="6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70"/>
          <p:cNvSpPr txBox="1"/>
          <p:nvPr/>
        </p:nvSpPr>
        <p:spPr>
          <a:xfrm>
            <a:off x="1371600" y="9168"/>
            <a:ext cx="679654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defRPr/>
            </a:pPr>
            <a:r>
              <a:rPr lang="en-US" sz="4000" dirty="0">
                <a:latin typeface="Calibri"/>
                <a:ea typeface="Calibri"/>
                <a:cs typeface="Calibri"/>
                <a:sym typeface="Calibri"/>
              </a:rPr>
              <a:t>Taxonomy &amp; Viruses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arm_up-01.eps">
            <a:extLst>
              <a:ext uri="{FF2B5EF4-FFF2-40B4-BE49-F238E27FC236}">
                <a16:creationId xmlns:a16="http://schemas.microsoft.com/office/drawing/2014/main" id="{82A903EE-D290-8EB5-8100-60B0123888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38200" cy="6796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114944-5540-4651-7C36-6EA9D7AE970E}"/>
              </a:ext>
            </a:extLst>
          </p:cNvPr>
          <p:cNvSpPr txBox="1"/>
          <p:nvPr/>
        </p:nvSpPr>
        <p:spPr>
          <a:xfrm>
            <a:off x="0" y="835078"/>
            <a:ext cx="906534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Give the taxonomic order from MOST specific to LEAST specific (8 categories).</a:t>
            </a: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2800" dirty="0"/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How do scientists name organisms?</a:t>
            </a: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2800" dirty="0"/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Define a virus and it s components.</a:t>
            </a: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2800" dirty="0"/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Distinguish virus, viroid, and prions.</a:t>
            </a:r>
          </a:p>
        </p:txBody>
      </p:sp>
    </p:spTree>
    <p:extLst>
      <p:ext uri="{BB962C8B-B14F-4D97-AF65-F5344CB8AC3E}">
        <p14:creationId xmlns:p14="http://schemas.microsoft.com/office/powerpoint/2010/main" val="292786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106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Bacteria</a:t>
            </a:r>
            <a:r>
              <a:rPr lang="en-US" sz="3200">
                <a:solidFill>
                  <a:srgbClr val="0000FF"/>
                </a:solidFill>
              </a:rPr>
              <a:t> and </a:t>
            </a:r>
            <a:r>
              <a:rPr lang="en-US" sz="3200">
                <a:solidFill>
                  <a:srgbClr val="FF0000"/>
                </a:solidFill>
              </a:rPr>
              <a:t>Archaea</a:t>
            </a:r>
            <a:r>
              <a:rPr lang="en-US" sz="3200">
                <a:solidFill>
                  <a:srgbClr val="0000FF"/>
                </a:solidFill>
              </a:rPr>
              <a:t> are the Two Main Branches of Prokaryotic Organisms</a:t>
            </a:r>
            <a:endParaRPr sz="3200">
              <a:solidFill>
                <a:srgbClr val="0000FF"/>
              </a:solidFill>
            </a:endParaRPr>
          </a:p>
        </p:txBody>
      </p:sp>
      <p:sp>
        <p:nvSpPr>
          <p:cNvPr id="621" name="Google Shape;621;p106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lang="en-US" sz="3200" dirty="0"/>
              <a:t>Studies of representative genomes of prokaryotes and eukaryotes strongly support the </a:t>
            </a:r>
            <a:r>
              <a:rPr lang="en-US" sz="3200" b="1" dirty="0">
                <a:solidFill>
                  <a:srgbClr val="FF0000"/>
                </a:solidFill>
              </a:rPr>
              <a:t>Three-Domain</a:t>
            </a:r>
            <a:r>
              <a:rPr lang="en-US" sz="3200" dirty="0"/>
              <a:t> view of life.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•"/>
            </a:pPr>
            <a:r>
              <a:rPr lang="en-US" sz="2800" b="1" dirty="0">
                <a:solidFill>
                  <a:srgbClr val="0000FF"/>
                </a:solidFill>
              </a:rPr>
              <a:t>Eukaryotes</a:t>
            </a:r>
            <a:r>
              <a:rPr lang="en-US" sz="2800" dirty="0"/>
              <a:t> belong to the domain </a:t>
            </a:r>
            <a:r>
              <a:rPr lang="en-US" sz="2800" b="1" u="sng" dirty="0">
                <a:solidFill>
                  <a:srgbClr val="FF0000"/>
                </a:solidFill>
              </a:rPr>
              <a:t>EUKARYA</a:t>
            </a:r>
            <a:r>
              <a:rPr lang="en-US" sz="2800" dirty="0"/>
              <a:t>.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•"/>
            </a:pPr>
            <a:r>
              <a:rPr lang="en-US" sz="2800" b="1" dirty="0">
                <a:solidFill>
                  <a:srgbClr val="0000FF"/>
                </a:solidFill>
              </a:rPr>
              <a:t>Prokaryotes</a:t>
            </a:r>
            <a:r>
              <a:rPr lang="en-US" sz="2800" dirty="0"/>
              <a:t> are now classified into two domains:</a:t>
            </a:r>
            <a:endParaRPr dirty="0"/>
          </a:p>
          <a:p>
            <a:pPr marL="1371600" lvl="2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en-US" sz="2800" b="1" u="sng" dirty="0">
                <a:solidFill>
                  <a:srgbClr val="FF0000"/>
                </a:solidFill>
              </a:rPr>
              <a:t>Eubacteria</a:t>
            </a:r>
            <a:endParaRPr dirty="0"/>
          </a:p>
          <a:p>
            <a:pPr marL="1371600" lvl="2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en-US" sz="2800" b="1" u="sng" dirty="0" err="1">
                <a:solidFill>
                  <a:srgbClr val="FF0000"/>
                </a:solidFill>
              </a:rPr>
              <a:t>ArchaeaBacteria</a:t>
            </a:r>
            <a:endParaRPr sz="28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07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8307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rgbClr val="FF0000"/>
                </a:solidFill>
              </a:rPr>
              <a:t>Archaea</a:t>
            </a:r>
            <a:r>
              <a:rPr lang="en-US" sz="3200" dirty="0">
                <a:solidFill>
                  <a:srgbClr val="0000FF"/>
                </a:solidFill>
              </a:rPr>
              <a:t> thrive in </a:t>
            </a:r>
            <a:r>
              <a:rPr lang="en-US" sz="3200" dirty="0">
                <a:solidFill>
                  <a:srgbClr val="FF0000"/>
                </a:solidFill>
              </a:rPr>
              <a:t>Extreme Environments </a:t>
            </a:r>
            <a:r>
              <a:rPr lang="en-US" sz="3200" dirty="0">
                <a:solidFill>
                  <a:srgbClr val="0000FF"/>
                </a:solidFill>
              </a:rPr>
              <a:t>—and in other habitats</a:t>
            </a:r>
            <a:endParaRPr sz="3200" dirty="0">
              <a:solidFill>
                <a:srgbClr val="0000FF"/>
              </a:solidFill>
            </a:endParaRPr>
          </a:p>
        </p:txBody>
      </p:sp>
      <p:sp>
        <p:nvSpPr>
          <p:cNvPr id="628" name="Google Shape;628;p107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Archaea</a:t>
            </a:r>
            <a:r>
              <a:rPr lang="en-US" sz="3200" dirty="0"/>
              <a:t> inhabitants of extreme environments have unusual proteins and other molecular adaptations that enable them to metabolize and reproduce effectively.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2800"/>
              <a:buChar char="•"/>
            </a:pPr>
            <a:r>
              <a:rPr lang="en-US" sz="2800" b="1" i="1" dirty="0">
                <a:solidFill>
                  <a:srgbClr val="0000FF"/>
                </a:solidFill>
              </a:rPr>
              <a:t>Extreme Halophiles</a:t>
            </a:r>
            <a:r>
              <a:rPr lang="en-US" sz="2800" i="1" dirty="0">
                <a:solidFill>
                  <a:srgbClr val="0000FF"/>
                </a:solidFill>
              </a:rPr>
              <a:t> </a:t>
            </a:r>
            <a:r>
              <a:rPr lang="en-US" sz="2800" dirty="0"/>
              <a:t>thrive in very </a:t>
            </a:r>
            <a:r>
              <a:rPr lang="en-US" sz="2800" b="1" dirty="0"/>
              <a:t>salty places</a:t>
            </a:r>
            <a:r>
              <a:rPr lang="en-US" sz="2800" dirty="0"/>
              <a:t>.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2800"/>
              <a:buChar char="•"/>
            </a:pPr>
            <a:r>
              <a:rPr lang="en-US" sz="2800" b="1" i="1" dirty="0">
                <a:solidFill>
                  <a:srgbClr val="0000FF"/>
                </a:solidFill>
              </a:rPr>
              <a:t>Extreme Thermophiles</a:t>
            </a:r>
            <a:r>
              <a:rPr lang="en-US" sz="2800" i="1" dirty="0">
                <a:solidFill>
                  <a:srgbClr val="0000FF"/>
                </a:solidFill>
              </a:rPr>
              <a:t> </a:t>
            </a:r>
            <a:r>
              <a:rPr lang="en-US" sz="2800" dirty="0"/>
              <a:t>thrive in </a:t>
            </a:r>
            <a:r>
              <a:rPr lang="en-US" sz="2800" b="1" dirty="0"/>
              <a:t>very hot water</a:t>
            </a:r>
            <a:r>
              <a:rPr lang="en-US" sz="2800" dirty="0"/>
              <a:t>, such as geysers.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08"/>
          <p:cNvSpPr txBox="1">
            <a:spLocks noGrp="1"/>
          </p:cNvSpPr>
          <p:nvPr>
            <p:ph type="body" idx="1"/>
          </p:nvPr>
        </p:nvSpPr>
        <p:spPr>
          <a:xfrm>
            <a:off x="0" y="1548442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b="1" i="1" dirty="0">
                <a:solidFill>
                  <a:srgbClr val="0000FF"/>
                </a:solidFill>
              </a:rPr>
              <a:t>Methanogens</a:t>
            </a:r>
            <a:r>
              <a:rPr lang="en-US" dirty="0">
                <a:solidFill>
                  <a:srgbClr val="0000FF"/>
                </a:solidFill>
              </a:rPr>
              <a:t> 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FF66FF"/>
                </a:solidFill>
              </a:rPr>
              <a:t>live in </a:t>
            </a:r>
            <a:r>
              <a:rPr lang="en-US" b="1" dirty="0">
                <a:solidFill>
                  <a:srgbClr val="FF66FF"/>
                </a:solidFill>
              </a:rPr>
              <a:t>anaerobic environments</a:t>
            </a:r>
            <a:endParaRPr dirty="0">
              <a:solidFill>
                <a:srgbClr val="FF66FF"/>
              </a:solidFill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give off </a:t>
            </a:r>
            <a:r>
              <a:rPr lang="en-US" b="1" dirty="0"/>
              <a:t>methane</a:t>
            </a:r>
            <a:r>
              <a:rPr lang="en-US" dirty="0"/>
              <a:t> as a waste product from</a:t>
            </a:r>
            <a:endParaRPr dirty="0"/>
          </a:p>
          <a:p>
            <a:pPr marL="1143000" lvl="2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solidFill>
                  <a:srgbClr val="FF66FF"/>
                </a:solidFill>
              </a:rPr>
              <a:t>the digestive tracts of cattle and deer </a:t>
            </a:r>
            <a:endParaRPr dirty="0">
              <a:solidFill>
                <a:srgbClr val="FF66FF"/>
              </a:solidFill>
            </a:endParaRPr>
          </a:p>
          <a:p>
            <a:pPr marL="1143000" lvl="2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decomposing materials in landfills</a:t>
            </a:r>
            <a:endParaRPr dirty="0"/>
          </a:p>
        </p:txBody>
      </p:sp>
      <p:sp>
        <p:nvSpPr>
          <p:cNvPr id="635" name="Google Shape;635;p108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Archaea</a:t>
            </a:r>
            <a:r>
              <a:rPr lang="en-US" sz="3200">
                <a:solidFill>
                  <a:srgbClr val="0000FF"/>
                </a:solidFill>
              </a:rPr>
              <a:t> thrive in </a:t>
            </a:r>
            <a:r>
              <a:rPr lang="en-US" sz="3200">
                <a:solidFill>
                  <a:srgbClr val="FF0000"/>
                </a:solidFill>
              </a:rPr>
              <a:t>Extreme Environments</a:t>
            </a:r>
            <a:r>
              <a:rPr lang="en-US" sz="3200">
                <a:solidFill>
                  <a:srgbClr val="0000FF"/>
                </a:solidFill>
              </a:rPr>
              <a:t>—and in other habitats</a:t>
            </a:r>
            <a:endParaRPr sz="3200">
              <a:solidFill>
                <a:srgbClr val="0000FF"/>
              </a:solidFill>
            </a:endParaRPr>
          </a:p>
        </p:txBody>
      </p:sp>
      <p:pic>
        <p:nvPicPr>
          <p:cNvPr id="636" name="Google Shape;636;p108" descr="16_08bMethaneCollecting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6400" y="4416967"/>
            <a:ext cx="3657600" cy="2441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10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33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643" name="Google Shape;643;p109"/>
          <p:cNvSpPr txBox="1">
            <a:spLocks noGrp="1"/>
          </p:cNvSpPr>
          <p:nvPr>
            <p:ph type="title"/>
          </p:nvPr>
        </p:nvSpPr>
        <p:spPr>
          <a:xfrm>
            <a:off x="1257300" y="0"/>
            <a:ext cx="6629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F00"/>
                </a:solidFill>
              </a:rPr>
              <a:t>Archaebacteria</a:t>
            </a:r>
            <a:endParaRPr dirty="0"/>
          </a:p>
        </p:txBody>
      </p:sp>
      <p:pic>
        <p:nvPicPr>
          <p:cNvPr id="644" name="Google Shape;644;p109" descr="bacterial dead sea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10883" y="1143000"/>
            <a:ext cx="4054805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109" descr="bacterial sprin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305425" y="1143000"/>
            <a:ext cx="3459013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109" descr="bacterial sulfur springs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810883" y="4114800"/>
            <a:ext cx="4054805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109" descr="hydrothermal-vent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5305425" y="4114800"/>
            <a:ext cx="3459012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A5D262-A06C-A9C2-64AF-C6CEC32A3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662" y="1450741"/>
            <a:ext cx="5288738" cy="5121084"/>
          </a:xfrm>
          <a:prstGeom prst="rect">
            <a:avLst/>
          </a:prstGeom>
        </p:spPr>
      </p:pic>
      <p:sp>
        <p:nvSpPr>
          <p:cNvPr id="653" name="Google Shape;653;p110"/>
          <p:cNvSpPr txBox="1">
            <a:spLocks noGrp="1"/>
          </p:cNvSpPr>
          <p:nvPr>
            <p:ph type="title"/>
          </p:nvPr>
        </p:nvSpPr>
        <p:spPr>
          <a:xfrm>
            <a:off x="313267" y="365127"/>
            <a:ext cx="8475133" cy="62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rgbClr val="0000FF"/>
                </a:solidFill>
              </a:rPr>
              <a:t>Some Bacteria Cause </a:t>
            </a:r>
            <a:r>
              <a:rPr lang="en-US" sz="3200" dirty="0">
                <a:solidFill>
                  <a:srgbClr val="FF0000"/>
                </a:solidFill>
              </a:rPr>
              <a:t>Disease</a:t>
            </a:r>
            <a:endParaRPr sz="3200" dirty="0">
              <a:solidFill>
                <a:srgbClr val="FF0000"/>
              </a:solidFill>
            </a:endParaRPr>
          </a:p>
        </p:txBody>
      </p:sp>
      <p:sp>
        <p:nvSpPr>
          <p:cNvPr id="654" name="Google Shape;654;p110"/>
          <p:cNvSpPr txBox="1">
            <a:spLocks noGrp="1"/>
          </p:cNvSpPr>
          <p:nvPr>
            <p:ph type="body" idx="1"/>
          </p:nvPr>
        </p:nvSpPr>
        <p:spPr>
          <a:xfrm>
            <a:off x="-34506" y="1295400"/>
            <a:ext cx="3157268" cy="5431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All organisms are almost constantly exposed to </a:t>
            </a:r>
            <a:r>
              <a:rPr lang="en-US" b="1" dirty="0">
                <a:solidFill>
                  <a:srgbClr val="FF0000"/>
                </a:solidFill>
              </a:rPr>
              <a:t>Pathogenic Bacteria</a:t>
            </a:r>
            <a:r>
              <a:rPr lang="en-US" dirty="0"/>
              <a:t>.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Most often, our </a:t>
            </a:r>
            <a:r>
              <a:rPr lang="en-US" b="1" dirty="0">
                <a:solidFill>
                  <a:srgbClr val="0000FF"/>
                </a:solidFill>
              </a:rPr>
              <a:t>body’s defenses </a:t>
            </a:r>
            <a:r>
              <a:rPr lang="en-US" dirty="0"/>
              <a:t>prevent pathogens from affecting us.</a:t>
            </a:r>
            <a:endParaRPr dirty="0"/>
          </a:p>
          <a:p>
            <a:pPr marL="228600" lvl="0" indent="-50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pic>
        <p:nvPicPr>
          <p:cNvPr id="655" name="Google Shape;655;p1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2762" y="1295400"/>
            <a:ext cx="6021238" cy="5433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111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5612921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Most bacteria that cause illness do so by producing a </a:t>
            </a:r>
            <a:r>
              <a:rPr lang="en-US" b="1" dirty="0">
                <a:solidFill>
                  <a:srgbClr val="0000FF"/>
                </a:solidFill>
              </a:rPr>
              <a:t>Toxin</a:t>
            </a:r>
            <a:r>
              <a:rPr lang="en-US" dirty="0"/>
              <a:t> (poison).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600"/>
              <a:buChar char="•"/>
            </a:pPr>
            <a:r>
              <a:rPr lang="en-US" b="1" dirty="0">
                <a:solidFill>
                  <a:srgbClr val="FF0000"/>
                </a:solidFill>
              </a:rPr>
              <a:t>Exotoxins </a:t>
            </a:r>
            <a:r>
              <a:rPr lang="en-US" dirty="0"/>
              <a:t>are proteins that bacterial cells secrete into their environment.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FF66FF"/>
                </a:solidFill>
              </a:rPr>
              <a:t>Examples</a:t>
            </a:r>
            <a:endParaRPr dirty="0"/>
          </a:p>
          <a:p>
            <a:pPr marL="1143000" lvl="2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Bacteria that produce diphtheria or tetanus</a:t>
            </a:r>
            <a:endParaRPr dirty="0"/>
          </a:p>
        </p:txBody>
      </p:sp>
      <p:sp>
        <p:nvSpPr>
          <p:cNvPr id="662" name="Google Shape;662;p111"/>
          <p:cNvSpPr txBox="1">
            <a:spLocks noGrp="1"/>
          </p:cNvSpPr>
          <p:nvPr>
            <p:ph type="title"/>
          </p:nvPr>
        </p:nvSpPr>
        <p:spPr>
          <a:xfrm>
            <a:off x="313267" y="365127"/>
            <a:ext cx="8475133" cy="701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00FF"/>
                </a:solidFill>
              </a:rPr>
              <a:t>Some Bacteria Cause </a:t>
            </a:r>
            <a:r>
              <a:rPr lang="en-US" sz="3200">
                <a:solidFill>
                  <a:srgbClr val="FF0000"/>
                </a:solidFill>
              </a:rPr>
              <a:t>Disease</a:t>
            </a:r>
            <a:endParaRPr sz="3200">
              <a:solidFill>
                <a:srgbClr val="FF0000"/>
              </a:solidFill>
            </a:endParaRPr>
          </a:p>
        </p:txBody>
      </p:sp>
      <p:pic>
        <p:nvPicPr>
          <p:cNvPr id="663" name="Google Shape;663;p111" descr="16_10aStaphAureus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7720" y="1918785"/>
            <a:ext cx="3226279" cy="3705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12"/>
          <p:cNvSpPr txBox="1">
            <a:spLocks noGrp="1"/>
          </p:cNvSpPr>
          <p:nvPr>
            <p:ph type="body" idx="1"/>
          </p:nvPr>
        </p:nvSpPr>
        <p:spPr>
          <a:xfrm>
            <a:off x="381000" y="1219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 b="1" dirty="0">
                <a:solidFill>
                  <a:srgbClr val="FF0000"/>
                </a:solidFill>
              </a:rPr>
              <a:t>Endotoxins</a:t>
            </a:r>
            <a:r>
              <a:rPr lang="en-US" sz="2600" b="1" dirty="0"/>
              <a:t> </a:t>
            </a:r>
            <a:r>
              <a:rPr lang="en-US" sz="2600" dirty="0"/>
              <a:t>are components of the </a:t>
            </a:r>
            <a:r>
              <a:rPr lang="en-US" sz="2600" dirty="0">
                <a:solidFill>
                  <a:srgbClr val="0000FF"/>
                </a:solidFill>
              </a:rPr>
              <a:t>cell wall </a:t>
            </a:r>
            <a:r>
              <a:rPr lang="en-US" sz="2600" dirty="0"/>
              <a:t>of </a:t>
            </a:r>
            <a:r>
              <a:rPr lang="en-US" sz="2600" dirty="0">
                <a:solidFill>
                  <a:srgbClr val="0000FF"/>
                </a:solidFill>
              </a:rPr>
              <a:t>gram-negative bacteria</a:t>
            </a:r>
            <a:r>
              <a:rPr lang="en-US" sz="2600" dirty="0"/>
              <a:t> that are </a:t>
            </a:r>
            <a:r>
              <a:rPr lang="en-US" sz="2600" dirty="0">
                <a:solidFill>
                  <a:srgbClr val="0000FF"/>
                </a:solidFill>
              </a:rPr>
              <a:t>released when the cell dies.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All endotoxins induce the same general symptoms: </a:t>
            </a:r>
            <a:r>
              <a:rPr lang="en-US" sz="2600" dirty="0">
                <a:solidFill>
                  <a:srgbClr val="0000FF"/>
                </a:solidFill>
              </a:rPr>
              <a:t>fever, aches, and sometimes a dangerous drop in blood pressure</a:t>
            </a:r>
            <a:r>
              <a:rPr lang="en-US" sz="2600" dirty="0"/>
              <a:t>.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Examples:</a:t>
            </a:r>
            <a:endParaRPr dirty="0"/>
          </a:p>
          <a:p>
            <a:pPr marL="1143000" lvl="2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Bacteria that produce Typhoid Fever or Meningitis</a:t>
            </a:r>
            <a:endParaRPr sz="2600" dirty="0">
              <a:solidFill>
                <a:srgbClr val="000000"/>
              </a:solidFill>
            </a:endParaRPr>
          </a:p>
          <a:p>
            <a:pPr marL="228600" lvl="0" indent="-50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670" name="Google Shape;670;p112"/>
          <p:cNvSpPr txBox="1">
            <a:spLocks noGrp="1"/>
          </p:cNvSpPr>
          <p:nvPr>
            <p:ph type="title"/>
          </p:nvPr>
        </p:nvSpPr>
        <p:spPr>
          <a:xfrm>
            <a:off x="313267" y="365127"/>
            <a:ext cx="8475133" cy="854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00FF"/>
                </a:solidFill>
              </a:rPr>
              <a:t>Some Bacteria Cause </a:t>
            </a:r>
            <a:r>
              <a:rPr lang="en-US" sz="3200">
                <a:solidFill>
                  <a:srgbClr val="FF0000"/>
                </a:solidFill>
              </a:rPr>
              <a:t>Disease</a:t>
            </a:r>
            <a:endParaRPr sz="3200">
              <a:solidFill>
                <a:srgbClr val="FF0000"/>
              </a:solidFill>
            </a:endParaRPr>
          </a:p>
        </p:txBody>
      </p:sp>
      <p:pic>
        <p:nvPicPr>
          <p:cNvPr id="671" name="Google Shape;671;p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8781" y="4748710"/>
            <a:ext cx="2667000" cy="2109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668">
          <a:extLst>
            <a:ext uri="{FF2B5EF4-FFF2-40B4-BE49-F238E27FC236}">
              <a16:creationId xmlns:a16="http://schemas.microsoft.com/office/drawing/2014/main" id="{4A6CE3D2-9E4C-DB78-ACE4-F559744C2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12">
            <a:extLst>
              <a:ext uri="{FF2B5EF4-FFF2-40B4-BE49-F238E27FC236}">
                <a16:creationId xmlns:a16="http://schemas.microsoft.com/office/drawing/2014/main" id="{86CFFEDC-CA32-72D8-3236-08D653E037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826" y="0"/>
            <a:ext cx="9075174" cy="3156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1200"/>
              </a:spcBef>
              <a:buSzPts val="2600"/>
              <a:buNone/>
            </a:pPr>
            <a:r>
              <a:rPr lang="en-US" sz="2600" dirty="0">
                <a:solidFill>
                  <a:srgbClr val="0070C0"/>
                </a:solidFill>
              </a:rPr>
              <a:t>Endotoxins cause Gram-negative sepsis. </a:t>
            </a:r>
          </a:p>
          <a:p>
            <a:pPr marL="0" lvl="0" indent="0">
              <a:spcBef>
                <a:spcPts val="1200"/>
              </a:spcBef>
              <a:buSzPts val="2600"/>
              <a:buNone/>
            </a:pPr>
            <a:r>
              <a:rPr lang="en-US" sz="2600" dirty="0"/>
              <a:t>Exotoxins are mostly secreted by Gram-positive bacteria. </a:t>
            </a:r>
          </a:p>
          <a:p>
            <a:pPr marL="0" lvl="0" indent="0">
              <a:spcBef>
                <a:spcPts val="1200"/>
              </a:spcBef>
              <a:buSzPts val="2600"/>
              <a:buNone/>
            </a:pPr>
            <a:r>
              <a:rPr lang="en-US" sz="2600" dirty="0"/>
              <a:t>While endotoxins are membrane compounds of Gram-negative bacteria which elicit an inflammatory response in host, exotoxins are secreted proteins which act locally and at distance of the bacterial colonization site.</a:t>
            </a:r>
            <a:endParaRPr sz="2600" dirty="0"/>
          </a:p>
        </p:txBody>
      </p:sp>
      <p:pic>
        <p:nvPicPr>
          <p:cNvPr id="1026" name="Picture 2" descr="Fig 1">
            <a:extLst>
              <a:ext uri="{FF2B5EF4-FFF2-40B4-BE49-F238E27FC236}">
                <a16:creationId xmlns:a16="http://schemas.microsoft.com/office/drawing/2014/main" id="{1EAA3B09-D452-F03B-BFA6-A09D20B43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00" y="2929321"/>
            <a:ext cx="8208999" cy="392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33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113"/>
          <p:cNvSpPr txBox="1">
            <a:spLocks noGrp="1"/>
          </p:cNvSpPr>
          <p:nvPr>
            <p:ph type="body" idx="1"/>
          </p:nvPr>
        </p:nvSpPr>
        <p:spPr>
          <a:xfrm>
            <a:off x="3981090" y="1258381"/>
            <a:ext cx="5162910" cy="5383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The weapon form of </a:t>
            </a:r>
            <a:r>
              <a:rPr lang="en-US" b="1" i="1" dirty="0">
                <a:solidFill>
                  <a:srgbClr val="0000FF"/>
                </a:solidFill>
              </a:rPr>
              <a:t>Clostridium botulinum</a:t>
            </a:r>
            <a:r>
              <a:rPr lang="en-US" b="1" dirty="0"/>
              <a:t> </a:t>
            </a:r>
            <a:r>
              <a:rPr lang="en-US" dirty="0"/>
              <a:t>is the </a:t>
            </a:r>
            <a:r>
              <a:rPr lang="en-US" b="1" dirty="0">
                <a:solidFill>
                  <a:srgbClr val="FF0000"/>
                </a:solidFill>
              </a:rPr>
              <a:t>exotoxin</a:t>
            </a:r>
            <a:r>
              <a:rPr lang="en-US" dirty="0"/>
              <a:t> it produces, </a:t>
            </a:r>
            <a:r>
              <a:rPr lang="en-US" b="1" u="sng" dirty="0">
                <a:solidFill>
                  <a:srgbClr val="FF0000"/>
                </a:solidFill>
              </a:rPr>
              <a:t>Botulinum</a:t>
            </a:r>
            <a:r>
              <a:rPr lang="en-US" dirty="0"/>
              <a:t>, which is the </a:t>
            </a:r>
            <a:r>
              <a:rPr lang="en-US" dirty="0">
                <a:solidFill>
                  <a:srgbClr val="0000FF"/>
                </a:solidFill>
              </a:rPr>
              <a:t>deadliest poison known</a:t>
            </a:r>
            <a:r>
              <a:rPr lang="en-US" dirty="0"/>
              <a:t>.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2800"/>
              <a:buChar char="•"/>
            </a:pPr>
            <a:r>
              <a:rPr lang="en-US" b="1" dirty="0">
                <a:solidFill>
                  <a:srgbClr val="FF0000"/>
                </a:solidFill>
              </a:rPr>
              <a:t>Botulinum</a:t>
            </a:r>
            <a:r>
              <a:rPr lang="en-US" dirty="0"/>
              <a:t> blocks transmission of the nerve signals that cause </a:t>
            </a:r>
            <a:r>
              <a:rPr lang="en-US" dirty="0">
                <a:solidFill>
                  <a:srgbClr val="0000FF"/>
                </a:solidFill>
              </a:rPr>
              <a:t>muscle contraction</a:t>
            </a:r>
            <a:r>
              <a:rPr lang="en-US" dirty="0"/>
              <a:t>, resulting in </a:t>
            </a:r>
            <a:r>
              <a:rPr lang="en-US" b="1" dirty="0">
                <a:solidFill>
                  <a:srgbClr val="0000FF"/>
                </a:solidFill>
              </a:rPr>
              <a:t>paralysis of the muscles required for breathing</a:t>
            </a:r>
            <a:r>
              <a:rPr lang="en-US" dirty="0"/>
              <a:t>.</a:t>
            </a:r>
            <a:endParaRPr dirty="0"/>
          </a:p>
          <a:p>
            <a:pPr marL="685800" lvl="1" indent="-63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678" name="Google Shape;678;p113"/>
          <p:cNvSpPr txBox="1">
            <a:spLocks noGrp="1"/>
          </p:cNvSpPr>
          <p:nvPr>
            <p:ph type="title"/>
          </p:nvPr>
        </p:nvSpPr>
        <p:spPr>
          <a:xfrm>
            <a:off x="313267" y="365127"/>
            <a:ext cx="8475133" cy="701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00FF"/>
                </a:solidFill>
              </a:rPr>
              <a:t>Some Bacteria Cause </a:t>
            </a:r>
            <a:r>
              <a:rPr lang="en-US" sz="3200">
                <a:solidFill>
                  <a:srgbClr val="FF0000"/>
                </a:solidFill>
              </a:rPr>
              <a:t>Disease</a:t>
            </a:r>
            <a:endParaRPr sz="3200">
              <a:solidFill>
                <a:srgbClr val="FF0000"/>
              </a:solidFill>
            </a:endParaRPr>
          </a:p>
        </p:txBody>
      </p:sp>
      <p:pic>
        <p:nvPicPr>
          <p:cNvPr id="4" name="Google Shape;685;p114">
            <a:extLst>
              <a:ext uri="{FF2B5EF4-FFF2-40B4-BE49-F238E27FC236}">
                <a16:creationId xmlns:a16="http://schemas.microsoft.com/office/drawing/2014/main" id="{44EE23B7-2B80-F3B5-EF7F-5ED8BD87219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090" y="1994140"/>
            <a:ext cx="3810000" cy="3859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" name="Google Shape;684;p114" descr="16_10bBotoxInjection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8313" y="2294626"/>
            <a:ext cx="5838646" cy="43045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74F411-914F-06F3-F697-8262622FC7D5}"/>
              </a:ext>
            </a:extLst>
          </p:cNvPr>
          <p:cNvSpPr txBox="1"/>
          <p:nvPr/>
        </p:nvSpPr>
        <p:spPr>
          <a:xfrm>
            <a:off x="245852" y="545067"/>
            <a:ext cx="865229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2800"/>
            </a:pPr>
            <a:r>
              <a:rPr lang="en-US" sz="3200" dirty="0"/>
              <a:t>This effect is also responsible for a more benign use of </a:t>
            </a:r>
            <a:r>
              <a:rPr lang="en-US" sz="3200" b="1" dirty="0">
                <a:solidFill>
                  <a:srgbClr val="FF0000"/>
                </a:solidFill>
              </a:rPr>
              <a:t>botulinum</a:t>
            </a:r>
            <a:r>
              <a:rPr lang="en-US" sz="3200" dirty="0"/>
              <a:t>— </a:t>
            </a:r>
            <a:r>
              <a:rPr lang="en-US" sz="3200" dirty="0">
                <a:solidFill>
                  <a:srgbClr val="0000FF"/>
                </a:solidFill>
              </a:rPr>
              <a:t>relaxing facial muscles that cause wrinkles.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70"/>
          <p:cNvSpPr txBox="1"/>
          <p:nvPr/>
        </p:nvSpPr>
        <p:spPr>
          <a:xfrm>
            <a:off x="1371600" y="9168"/>
            <a:ext cx="679654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Taxonomy &amp; Viruses</a:t>
            </a:r>
            <a:endParaRPr kumimoji="0" sz="1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Picture 3" descr="warm_up-01.eps">
            <a:extLst>
              <a:ext uri="{FF2B5EF4-FFF2-40B4-BE49-F238E27FC236}">
                <a16:creationId xmlns:a16="http://schemas.microsoft.com/office/drawing/2014/main" id="{82A903EE-D290-8EB5-8100-60B0123888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38200" cy="6796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114944-5540-4651-7C36-6EA9D7AE970E}"/>
              </a:ext>
            </a:extLst>
          </p:cNvPr>
          <p:cNvSpPr txBox="1"/>
          <p:nvPr/>
        </p:nvSpPr>
        <p:spPr>
          <a:xfrm>
            <a:off x="0" y="835078"/>
            <a:ext cx="906534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Give the taxonomic order from MOST specific to LEAST specific (8 categories).</a:t>
            </a: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</a:rPr>
              <a:t>Variety 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 species  genus  family  order  class  phylum  kingdom  (DOMAIN)</a:t>
            </a:r>
            <a:endParaRPr lang="en-US" sz="2800" dirty="0">
              <a:solidFill>
                <a:srgbClr val="FF0000"/>
              </a:solidFill>
            </a:endParaRP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How do scientists name organisms?</a:t>
            </a: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</a:rPr>
              <a:t>Binomial nomenclature (</a:t>
            </a:r>
            <a:r>
              <a:rPr lang="en-US" sz="2800" dirty="0" err="1">
                <a:solidFill>
                  <a:srgbClr val="FF0000"/>
                </a:solidFill>
              </a:rPr>
              <a:t>latin</a:t>
            </a:r>
            <a:r>
              <a:rPr lang="en-US" sz="2800" dirty="0">
                <a:solidFill>
                  <a:srgbClr val="FF0000"/>
                </a:solidFill>
              </a:rPr>
              <a:t>) 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800" i="1" dirty="0">
                <a:solidFill>
                  <a:srgbClr val="FF0000"/>
                </a:solidFill>
                <a:sym typeface="Wingdings" panose="05000000000000000000" pitchFamily="2" charset="2"/>
              </a:rPr>
              <a:t>GENUS species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32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" name="Google Shape;690;p115" descr="images-7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3276600"/>
            <a:ext cx="3200400" cy="3360738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115"/>
          <p:cNvSpPr txBox="1"/>
          <p:nvPr/>
        </p:nvSpPr>
        <p:spPr>
          <a:xfrm>
            <a:off x="0" y="0"/>
            <a:ext cx="9144000" cy="723900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1589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Human Uses For Bacteria</a:t>
            </a:r>
            <a:endParaRPr dirty="0"/>
          </a:p>
        </p:txBody>
      </p:sp>
      <p:sp>
        <p:nvSpPr>
          <p:cNvPr id="692" name="Google Shape;692;p115"/>
          <p:cNvSpPr txBox="1"/>
          <p:nvPr/>
        </p:nvSpPr>
        <p:spPr>
          <a:xfrm>
            <a:off x="0" y="762000"/>
            <a:ext cx="4724400" cy="295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Bacteria are used to produce a wide variety of </a:t>
            </a:r>
            <a:r>
              <a:rPr lang="en-US" sz="31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foods and beverages.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dirty="0">
                <a:solidFill>
                  <a:srgbClr val="FF66FF"/>
                </a:solidFill>
                <a:sym typeface="Arial"/>
              </a:rPr>
              <a:t>Examples:  sour cream, yogurt, cheese.</a:t>
            </a:r>
            <a:endParaRPr dirty="0">
              <a:solidFill>
                <a:srgbClr val="FF66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115"/>
          <p:cNvSpPr txBox="1"/>
          <p:nvPr/>
        </p:nvSpPr>
        <p:spPr>
          <a:xfrm>
            <a:off x="4953000" y="914400"/>
            <a:ext cx="4191000" cy="247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Some bacteria can digest oil and are helpful in cleaning up oil spills.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072AD3-E04D-D785-C0FB-9AFFF89B35F9}"/>
              </a:ext>
            </a:extLst>
          </p:cNvPr>
          <p:cNvSpPr/>
          <p:nvPr/>
        </p:nvSpPr>
        <p:spPr>
          <a:xfrm>
            <a:off x="6413500" y="6039556"/>
            <a:ext cx="2606322" cy="8184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4" name="Google Shape;694;p115" descr="images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3000" y="3048000"/>
            <a:ext cx="3822700" cy="3360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116"/>
          <p:cNvSpPr txBox="1">
            <a:spLocks noGrp="1"/>
          </p:cNvSpPr>
          <p:nvPr>
            <p:ph type="title"/>
          </p:nvPr>
        </p:nvSpPr>
        <p:spPr>
          <a:xfrm>
            <a:off x="313267" y="365127"/>
            <a:ext cx="8475133" cy="62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Bacteria</a:t>
            </a:r>
            <a:r>
              <a:rPr lang="en-US" dirty="0">
                <a:solidFill>
                  <a:srgbClr val="0000FF"/>
                </a:solidFill>
              </a:rPr>
              <a:t> can </a:t>
            </a:r>
            <a:r>
              <a:rPr lang="en-US" dirty="0">
                <a:solidFill>
                  <a:srgbClr val="FF0000"/>
                </a:solidFill>
              </a:rPr>
              <a:t>Transfer DNA </a:t>
            </a:r>
            <a:r>
              <a:rPr lang="en-US" dirty="0">
                <a:solidFill>
                  <a:srgbClr val="0000FF"/>
                </a:solidFill>
              </a:rPr>
              <a:t>in </a:t>
            </a:r>
            <a:r>
              <a:rPr lang="en-US" dirty="0">
                <a:solidFill>
                  <a:srgbClr val="FF0000"/>
                </a:solidFill>
              </a:rPr>
              <a:t>Three Ways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701" name="Google Shape;701;p116"/>
          <p:cNvSpPr txBox="1">
            <a:spLocks noGrp="1"/>
          </p:cNvSpPr>
          <p:nvPr>
            <p:ph type="body" idx="1"/>
          </p:nvPr>
        </p:nvSpPr>
        <p:spPr>
          <a:xfrm>
            <a:off x="381000" y="11430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Bacteria are </a:t>
            </a:r>
            <a:r>
              <a:rPr lang="en-US" sz="2600" dirty="0">
                <a:solidFill>
                  <a:srgbClr val="0000FF"/>
                </a:solidFill>
              </a:rPr>
              <a:t>very valuable</a:t>
            </a:r>
            <a:r>
              <a:rPr lang="en-US" sz="2600" dirty="0"/>
              <a:t> as microbial models in </a:t>
            </a:r>
            <a:r>
              <a:rPr lang="en-US" sz="2600" b="1" dirty="0">
                <a:solidFill>
                  <a:srgbClr val="0000FF"/>
                </a:solidFill>
              </a:rPr>
              <a:t>genetics research</a:t>
            </a:r>
            <a:r>
              <a:rPr lang="en-US" sz="2600" dirty="0"/>
              <a:t>:</a:t>
            </a:r>
            <a:endParaRPr sz="2600"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Most of a bacterium’s DNA is found in a </a:t>
            </a:r>
            <a:r>
              <a:rPr lang="en-US" sz="2400" b="1" dirty="0">
                <a:solidFill>
                  <a:srgbClr val="FF0000"/>
                </a:solidFill>
              </a:rPr>
              <a:t>single, closed-loop chromosome</a:t>
            </a:r>
            <a:r>
              <a:rPr lang="en-US" sz="2400" dirty="0"/>
              <a:t>.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Bacterial cells divide by replication of the bacterial chromosome and then by </a:t>
            </a:r>
            <a:r>
              <a:rPr lang="en-US" sz="2400" b="1" dirty="0">
                <a:solidFill>
                  <a:srgbClr val="FF0000"/>
                </a:solidFill>
              </a:rPr>
              <a:t>binary fission</a:t>
            </a:r>
            <a:r>
              <a:rPr lang="en-US" sz="2400" dirty="0"/>
              <a:t>.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>
                <a:solidFill>
                  <a:srgbClr val="FF66FF"/>
                </a:solidFill>
              </a:rPr>
              <a:t>Because binary fission is an asexual process, bacteria in a colony are genetically identical to the parent cell.</a:t>
            </a:r>
            <a:endParaRPr dirty="0">
              <a:solidFill>
                <a:srgbClr val="FF66FF"/>
              </a:solidFill>
            </a:endParaRPr>
          </a:p>
          <a:p>
            <a:pPr marL="685800" lvl="1" indent="-63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702" name="Google Shape;702;p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1972" y="4810603"/>
            <a:ext cx="6453188" cy="2047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17"/>
          <p:cNvSpPr txBox="1">
            <a:spLocks noGrp="1"/>
          </p:cNvSpPr>
          <p:nvPr>
            <p:ph type="body" idx="1"/>
          </p:nvPr>
        </p:nvSpPr>
        <p:spPr>
          <a:xfrm>
            <a:off x="381000" y="1143000"/>
            <a:ext cx="8475133" cy="47582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 dirty="0"/>
              <a:t>Bacteria use </a:t>
            </a:r>
            <a:r>
              <a:rPr lang="en-US" sz="3200" b="1" dirty="0">
                <a:solidFill>
                  <a:srgbClr val="FF0000"/>
                </a:solidFill>
              </a:rPr>
              <a:t>three mechanisms </a:t>
            </a:r>
            <a:r>
              <a:rPr lang="en-US" sz="3200" dirty="0"/>
              <a:t>to </a:t>
            </a:r>
            <a:r>
              <a:rPr lang="en-US" sz="3200" b="1" dirty="0">
                <a:solidFill>
                  <a:srgbClr val="0000FF"/>
                </a:solidFill>
              </a:rPr>
              <a:t>move genes from cell to cell</a:t>
            </a:r>
            <a:r>
              <a:rPr lang="en-US" sz="3200" dirty="0"/>
              <a:t>.</a:t>
            </a:r>
            <a:endParaRPr dirty="0"/>
          </a:p>
          <a:p>
            <a:pPr marL="971550" lvl="1" indent="-5143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en-US" sz="2800" b="1" i="1" dirty="0">
                <a:solidFill>
                  <a:srgbClr val="FF0000"/>
                </a:solidFill>
              </a:rPr>
              <a:t>Transformation</a:t>
            </a:r>
            <a:r>
              <a:rPr lang="en-US" sz="2800" i="1" dirty="0">
                <a:solidFill>
                  <a:srgbClr val="0000FF"/>
                </a:solidFill>
              </a:rPr>
              <a:t> </a:t>
            </a:r>
            <a:r>
              <a:rPr lang="en-US" sz="2800" dirty="0"/>
              <a:t>is the uptake of DNA from the surrounding environment.</a:t>
            </a:r>
            <a:endParaRPr dirty="0"/>
          </a:p>
          <a:p>
            <a:pPr marL="971550" lvl="1" indent="-5143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en-US" sz="2800" b="1" i="1" dirty="0">
                <a:solidFill>
                  <a:srgbClr val="FF0000"/>
                </a:solidFill>
              </a:rPr>
              <a:t>Transduction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is gene transfer by bacteriophages.</a:t>
            </a:r>
            <a:endParaRPr dirty="0"/>
          </a:p>
          <a:p>
            <a:pPr marL="971550" lvl="1" indent="-5143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en-US" sz="2800" b="1" i="1" dirty="0">
                <a:solidFill>
                  <a:srgbClr val="FF0000"/>
                </a:solidFill>
              </a:rPr>
              <a:t>Conjugation</a:t>
            </a:r>
            <a:r>
              <a:rPr lang="en-US" sz="2800" dirty="0"/>
              <a:t> is the transfer of DNA from a donor to a recipient bacterial cell.</a:t>
            </a:r>
            <a:endParaRPr sz="2800" dirty="0"/>
          </a:p>
        </p:txBody>
      </p:sp>
      <p:sp>
        <p:nvSpPr>
          <p:cNvPr id="709" name="Google Shape;709;p117"/>
          <p:cNvSpPr txBox="1">
            <a:spLocks noGrp="1"/>
          </p:cNvSpPr>
          <p:nvPr>
            <p:ph type="title"/>
          </p:nvPr>
        </p:nvSpPr>
        <p:spPr>
          <a:xfrm>
            <a:off x="313267" y="365127"/>
            <a:ext cx="8475133" cy="701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Bacteria</a:t>
            </a:r>
            <a:r>
              <a:rPr lang="en-US" dirty="0">
                <a:solidFill>
                  <a:srgbClr val="0000FF"/>
                </a:solidFill>
              </a:rPr>
              <a:t> can </a:t>
            </a:r>
            <a:r>
              <a:rPr lang="en-US" dirty="0">
                <a:solidFill>
                  <a:srgbClr val="FF0000"/>
                </a:solidFill>
              </a:rPr>
              <a:t>Transfer DNA </a:t>
            </a:r>
            <a:r>
              <a:rPr lang="en-US" dirty="0">
                <a:solidFill>
                  <a:srgbClr val="0000FF"/>
                </a:solidFill>
              </a:rPr>
              <a:t>in </a:t>
            </a:r>
            <a:r>
              <a:rPr lang="en-US" dirty="0">
                <a:solidFill>
                  <a:srgbClr val="FF0000"/>
                </a:solidFill>
              </a:rPr>
              <a:t>Three Ways</a:t>
            </a: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18"/>
          <p:cNvSpPr txBox="1">
            <a:spLocks noGrp="1"/>
          </p:cNvSpPr>
          <p:nvPr>
            <p:ph type="body" idx="1"/>
          </p:nvPr>
        </p:nvSpPr>
        <p:spPr>
          <a:xfrm>
            <a:off x="381000" y="1143000"/>
            <a:ext cx="8475133" cy="961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 b="1" i="1" dirty="0">
                <a:solidFill>
                  <a:srgbClr val="FF0000"/>
                </a:solidFill>
              </a:rPr>
              <a:t>Transformation</a:t>
            </a:r>
            <a:r>
              <a:rPr lang="en-US" sz="2800" i="1" dirty="0">
                <a:solidFill>
                  <a:srgbClr val="0000FF"/>
                </a:solidFill>
              </a:rPr>
              <a:t> </a:t>
            </a:r>
            <a:r>
              <a:rPr lang="en-US" sz="2800" dirty="0"/>
              <a:t>is the uptake of DNA from the surrounding environment.</a:t>
            </a:r>
            <a:endParaRPr dirty="0"/>
          </a:p>
        </p:txBody>
      </p:sp>
      <p:sp>
        <p:nvSpPr>
          <p:cNvPr id="715" name="Google Shape;715;p118"/>
          <p:cNvSpPr txBox="1">
            <a:spLocks noGrp="1"/>
          </p:cNvSpPr>
          <p:nvPr>
            <p:ph type="title"/>
          </p:nvPr>
        </p:nvSpPr>
        <p:spPr>
          <a:xfrm>
            <a:off x="313267" y="365127"/>
            <a:ext cx="8475133" cy="777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Bacteria</a:t>
            </a:r>
            <a:r>
              <a:rPr lang="en-US" sz="3200">
                <a:solidFill>
                  <a:srgbClr val="0000FF"/>
                </a:solidFill>
              </a:rPr>
              <a:t> can </a:t>
            </a:r>
            <a:r>
              <a:rPr lang="en-US" sz="3200">
                <a:solidFill>
                  <a:srgbClr val="FF0000"/>
                </a:solidFill>
              </a:rPr>
              <a:t>Transfer DNA </a:t>
            </a:r>
            <a:r>
              <a:rPr lang="en-US" sz="3200">
                <a:solidFill>
                  <a:srgbClr val="0000FF"/>
                </a:solidFill>
              </a:rPr>
              <a:t>in </a:t>
            </a:r>
            <a:r>
              <a:rPr lang="en-US" sz="3200">
                <a:solidFill>
                  <a:srgbClr val="FF0000"/>
                </a:solidFill>
              </a:rPr>
              <a:t>Three Ways</a:t>
            </a:r>
            <a:endParaRPr sz="3200">
              <a:solidFill>
                <a:srgbClr val="FF0000"/>
              </a:solidFill>
            </a:endParaRPr>
          </a:p>
        </p:txBody>
      </p:sp>
      <p:pic>
        <p:nvPicPr>
          <p:cNvPr id="716" name="Google Shape;716;p118"/>
          <p:cNvPicPr preferRelativeResize="0"/>
          <p:nvPr/>
        </p:nvPicPr>
        <p:blipFill rotWithShape="1">
          <a:blip r:embed="rId3">
            <a:alphaModFix/>
          </a:blip>
          <a:srcRect r="40256"/>
          <a:stretch/>
        </p:blipFill>
        <p:spPr>
          <a:xfrm>
            <a:off x="313268" y="2272552"/>
            <a:ext cx="5103858" cy="4585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16;p118">
            <a:extLst>
              <a:ext uri="{FF2B5EF4-FFF2-40B4-BE49-F238E27FC236}">
                <a16:creationId xmlns:a16="http://schemas.microsoft.com/office/drawing/2014/main" id="{4B59494A-8E64-F4BF-2DFA-6D921522354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9744"/>
          <a:stretch/>
        </p:blipFill>
        <p:spPr>
          <a:xfrm>
            <a:off x="5417126" y="2272551"/>
            <a:ext cx="3439007" cy="4585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19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rgbClr val="FF0000"/>
                </a:solidFill>
              </a:rPr>
              <a:t>Bacteria</a:t>
            </a:r>
            <a:r>
              <a:rPr lang="en-US" sz="3200" dirty="0">
                <a:solidFill>
                  <a:srgbClr val="0000FF"/>
                </a:solidFill>
              </a:rPr>
              <a:t> can </a:t>
            </a:r>
            <a:r>
              <a:rPr lang="en-US" sz="3200" dirty="0">
                <a:solidFill>
                  <a:srgbClr val="FF0000"/>
                </a:solidFill>
              </a:rPr>
              <a:t>Transfer DNA </a:t>
            </a:r>
            <a:r>
              <a:rPr lang="en-US" sz="3200" dirty="0">
                <a:solidFill>
                  <a:srgbClr val="0000FF"/>
                </a:solidFill>
              </a:rPr>
              <a:t>in </a:t>
            </a:r>
            <a:r>
              <a:rPr lang="en-US" sz="3200" dirty="0">
                <a:solidFill>
                  <a:srgbClr val="FF0000"/>
                </a:solidFill>
              </a:rPr>
              <a:t>Three Ways</a:t>
            </a:r>
            <a:endParaRPr sz="3200" dirty="0">
              <a:solidFill>
                <a:srgbClr val="FF0000"/>
              </a:solidFill>
            </a:endParaRPr>
          </a:p>
        </p:txBody>
      </p:sp>
      <p:sp>
        <p:nvSpPr>
          <p:cNvPr id="722" name="Google Shape;722;p119"/>
          <p:cNvSpPr txBox="1">
            <a:spLocks noGrp="1"/>
          </p:cNvSpPr>
          <p:nvPr>
            <p:ph type="body" idx="1"/>
          </p:nvPr>
        </p:nvSpPr>
        <p:spPr>
          <a:xfrm>
            <a:off x="450974" y="1069675"/>
            <a:ext cx="8475133" cy="59666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b="1" i="1" dirty="0">
                <a:solidFill>
                  <a:srgbClr val="FF0000"/>
                </a:solidFill>
              </a:rPr>
              <a:t>Transduction</a:t>
            </a:r>
            <a:r>
              <a:rPr lang="en-US" dirty="0"/>
              <a:t> is gene transfer by bacteriophages</a:t>
            </a:r>
            <a:endParaRPr dirty="0"/>
          </a:p>
        </p:txBody>
      </p:sp>
      <p:pic>
        <p:nvPicPr>
          <p:cNvPr id="723" name="Google Shape;723;p119"/>
          <p:cNvPicPr preferRelativeResize="0"/>
          <p:nvPr/>
        </p:nvPicPr>
        <p:blipFill rotWithShape="1">
          <a:blip r:embed="rId3">
            <a:alphaModFix/>
          </a:blip>
          <a:srcRect l="51273" b="4637"/>
          <a:stretch/>
        </p:blipFill>
        <p:spPr>
          <a:xfrm>
            <a:off x="4773883" y="1752600"/>
            <a:ext cx="3267457" cy="461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23;p119">
            <a:extLst>
              <a:ext uri="{FF2B5EF4-FFF2-40B4-BE49-F238E27FC236}">
                <a16:creationId xmlns:a16="http://schemas.microsoft.com/office/drawing/2014/main" id="{EC5D44D9-B591-41C6-DE04-2F6268DB179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48875" b="5087"/>
          <a:stretch/>
        </p:blipFill>
        <p:spPr>
          <a:xfrm>
            <a:off x="1345641" y="1774375"/>
            <a:ext cx="3428243" cy="459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/>
        </a:solidFill>
        <a:effectLst/>
      </p:bgPr>
    </p:bg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20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Bacteria</a:t>
            </a:r>
            <a:r>
              <a:rPr lang="en-US" sz="3200">
                <a:solidFill>
                  <a:srgbClr val="0000FF"/>
                </a:solidFill>
              </a:rPr>
              <a:t> can </a:t>
            </a:r>
            <a:r>
              <a:rPr lang="en-US" sz="3200">
                <a:solidFill>
                  <a:srgbClr val="FF0000"/>
                </a:solidFill>
              </a:rPr>
              <a:t>Transfer DNA </a:t>
            </a:r>
            <a:r>
              <a:rPr lang="en-US" sz="3200">
                <a:solidFill>
                  <a:srgbClr val="0000FF"/>
                </a:solidFill>
              </a:rPr>
              <a:t>in </a:t>
            </a:r>
            <a:r>
              <a:rPr lang="en-US" sz="3200">
                <a:solidFill>
                  <a:srgbClr val="FF0000"/>
                </a:solidFill>
              </a:rPr>
              <a:t>Three Ways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729" name="Google Shape;729;p120"/>
          <p:cNvSpPr txBox="1">
            <a:spLocks noGrp="1"/>
          </p:cNvSpPr>
          <p:nvPr>
            <p:ph type="body" idx="1"/>
          </p:nvPr>
        </p:nvSpPr>
        <p:spPr>
          <a:xfrm>
            <a:off x="410633" y="1066801"/>
            <a:ext cx="8475133" cy="1040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b="1" i="1" dirty="0">
                <a:solidFill>
                  <a:srgbClr val="FF0000"/>
                </a:solidFill>
              </a:rPr>
              <a:t>Conjugation</a:t>
            </a:r>
            <a:r>
              <a:rPr lang="en-US" dirty="0">
                <a:solidFill>
                  <a:srgbClr val="000000"/>
                </a:solidFill>
              </a:rPr>
              <a:t> is the transfer of DNA from a donor to a recipient bacterial cell.</a:t>
            </a:r>
            <a:endParaRPr dirty="0"/>
          </a:p>
        </p:txBody>
      </p:sp>
      <p:pic>
        <p:nvPicPr>
          <p:cNvPr id="730" name="Google Shape;730;p120"/>
          <p:cNvPicPr preferRelativeResize="0"/>
          <p:nvPr/>
        </p:nvPicPr>
        <p:blipFill rotWithShape="1">
          <a:blip r:embed="rId3">
            <a:alphaModFix/>
          </a:blip>
          <a:srcRect t="19455" b="3961"/>
          <a:stretch/>
        </p:blipFill>
        <p:spPr>
          <a:xfrm>
            <a:off x="219721" y="2268187"/>
            <a:ext cx="8682146" cy="4500748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Google Shape;731;p120"/>
          <p:cNvSpPr/>
          <p:nvPr/>
        </p:nvSpPr>
        <p:spPr>
          <a:xfrm>
            <a:off x="6409765" y="2268187"/>
            <a:ext cx="2492102" cy="4037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9" grpId="0" uiExpand="1" build="p" animBg="1"/>
      <p:bldP spid="73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121"/>
          <p:cNvSpPr txBox="1"/>
          <p:nvPr/>
        </p:nvSpPr>
        <p:spPr>
          <a:xfrm>
            <a:off x="0" y="0"/>
            <a:ext cx="5029200" cy="12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Antibiotics</a:t>
            </a:r>
            <a:endParaRPr dirty="0"/>
          </a:p>
        </p:txBody>
      </p:sp>
      <p:pic>
        <p:nvPicPr>
          <p:cNvPr id="737" name="Google Shape;737;p121" descr="Unknown-2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0" y="228600"/>
            <a:ext cx="3865563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Google Shape;738;p121" descr="Unknown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" y="3660775"/>
            <a:ext cx="3962400" cy="2968625"/>
          </a:xfrm>
          <a:prstGeom prst="rect">
            <a:avLst/>
          </a:prstGeom>
          <a:noFill/>
          <a:ln>
            <a:noFill/>
          </a:ln>
        </p:spPr>
      </p:pic>
      <p:sp>
        <p:nvSpPr>
          <p:cNvPr id="739" name="Google Shape;739;p121"/>
          <p:cNvSpPr txBox="1"/>
          <p:nvPr/>
        </p:nvSpPr>
        <p:spPr>
          <a:xfrm>
            <a:off x="381000" y="1371600"/>
            <a:ext cx="4114800" cy="18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Antibiotics are compounds that: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dirty="0">
                <a:solidFill>
                  <a:srgbClr val="65E7BE"/>
                </a:solidFill>
                <a:latin typeface="Arial"/>
                <a:ea typeface="Arial"/>
                <a:cs typeface="Arial"/>
                <a:sym typeface="Arial"/>
              </a:rPr>
              <a:t>kill bacteria. </a:t>
            </a:r>
            <a:endParaRPr dirty="0"/>
          </a:p>
        </p:txBody>
      </p:sp>
      <p:sp>
        <p:nvSpPr>
          <p:cNvPr id="740" name="Google Shape;740;p121"/>
          <p:cNvSpPr txBox="1"/>
          <p:nvPr/>
        </p:nvSpPr>
        <p:spPr>
          <a:xfrm>
            <a:off x="4572000" y="3810000"/>
            <a:ext cx="434340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4000" dirty="0">
                <a:solidFill>
                  <a:srgbClr val="F7CCAD"/>
                </a:solidFill>
                <a:latin typeface="Arial"/>
                <a:ea typeface="Arial"/>
                <a:cs typeface="Arial"/>
                <a:sym typeface="Arial"/>
              </a:rPr>
              <a:t>They are effective against 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bacteria</a:t>
            </a:r>
            <a:r>
              <a:rPr lang="en-US" sz="4000" dirty="0">
                <a:solidFill>
                  <a:srgbClr val="F7CCAD"/>
                </a:solidFill>
                <a:latin typeface="Arial"/>
                <a:ea typeface="Arial"/>
                <a:cs typeface="Arial"/>
                <a:sym typeface="Arial"/>
              </a:rPr>
              <a:t>, but have no effect on 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viruses</a:t>
            </a:r>
            <a:r>
              <a:rPr lang="en-US" sz="4000" dirty="0">
                <a:solidFill>
                  <a:srgbClr val="F7CCAD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2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47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749" name="Google Shape;749;p122"/>
          <p:cNvSpPr txBox="1">
            <a:spLocks noGrp="1"/>
          </p:cNvSpPr>
          <p:nvPr>
            <p:ph type="title"/>
          </p:nvPr>
        </p:nvSpPr>
        <p:spPr>
          <a:xfrm>
            <a:off x="1439883" y="114300"/>
            <a:ext cx="6629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FF00"/>
                </a:solidFill>
              </a:rPr>
              <a:t>How do Antibiotics Work</a:t>
            </a:r>
            <a:r>
              <a:rPr lang="en-US" sz="4400" b="1" dirty="0">
                <a:solidFill>
                  <a:srgbClr val="FFFF00"/>
                </a:solidFill>
              </a:rPr>
              <a:t>?</a:t>
            </a:r>
            <a:endParaRPr dirty="0"/>
          </a:p>
        </p:txBody>
      </p:sp>
      <p:sp>
        <p:nvSpPr>
          <p:cNvPr id="750" name="Google Shape;750;p122"/>
          <p:cNvSpPr txBox="1">
            <a:spLocks noGrp="1"/>
          </p:cNvSpPr>
          <p:nvPr>
            <p:ph type="body" idx="1"/>
          </p:nvPr>
        </p:nvSpPr>
        <p:spPr>
          <a:xfrm>
            <a:off x="162464" y="1371600"/>
            <a:ext cx="881907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mic Sans MS"/>
              <a:buChar char="•"/>
            </a:pPr>
            <a:r>
              <a:rPr lang="en-US" sz="3200" b="1" dirty="0"/>
              <a:t>They work to inhibit a bacterial function that the host does not perform.</a:t>
            </a:r>
            <a:endParaRPr dirty="0"/>
          </a:p>
          <a:p>
            <a:pPr marL="342900" lvl="0" indent="-342900" algn="l" rtl="0"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mic Sans MS"/>
              <a:buChar char="•"/>
            </a:pPr>
            <a:r>
              <a:rPr lang="en-US" sz="3200" b="1" dirty="0">
                <a:solidFill>
                  <a:srgbClr val="FFFF00"/>
                </a:solidFill>
              </a:rPr>
              <a:t>That way they are able to kill the bacteria and not harm the host.</a:t>
            </a:r>
            <a:endParaRPr dirty="0">
              <a:solidFill>
                <a:srgbClr val="FFFF00"/>
              </a:solidFill>
            </a:endParaRPr>
          </a:p>
          <a:p>
            <a:pPr marL="342900" lvl="0" indent="-342900" algn="l" rtl="0"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mic Sans MS"/>
              <a:buChar char="•"/>
            </a:pPr>
            <a:r>
              <a:rPr lang="en-US" sz="3200" b="1" dirty="0"/>
              <a:t>Some antibiotics work by inhibiting the bacteria’s ability to make the cell wall (penicillin, cephalosporin).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mic Sans MS"/>
              <a:buNone/>
            </a:pPr>
            <a:endParaRPr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12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48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757" name="Google Shape;757;p123"/>
          <p:cNvSpPr txBox="1">
            <a:spLocks noGrp="1"/>
          </p:cNvSpPr>
          <p:nvPr>
            <p:ph type="title"/>
          </p:nvPr>
        </p:nvSpPr>
        <p:spPr>
          <a:xfrm>
            <a:off x="2057400" y="0"/>
            <a:ext cx="6629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FF00"/>
                </a:solidFill>
              </a:rPr>
              <a:t>How do Antibiotics Work</a:t>
            </a:r>
            <a:r>
              <a:rPr lang="en-US" sz="4400" b="1">
                <a:solidFill>
                  <a:srgbClr val="FFFF00"/>
                </a:solidFill>
              </a:rPr>
              <a:t>?</a:t>
            </a:r>
            <a:endParaRPr/>
          </a:p>
        </p:txBody>
      </p:sp>
      <p:sp>
        <p:nvSpPr>
          <p:cNvPr id="758" name="Google Shape;758;p123"/>
          <p:cNvSpPr txBox="1">
            <a:spLocks noGrp="1"/>
          </p:cNvSpPr>
          <p:nvPr>
            <p:ph type="body" idx="1"/>
          </p:nvPr>
        </p:nvSpPr>
        <p:spPr>
          <a:xfrm>
            <a:off x="189781" y="1716657"/>
            <a:ext cx="323921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None/>
            </a:pPr>
            <a:r>
              <a:rPr lang="en-US" sz="3200" b="1" dirty="0">
                <a:solidFill>
                  <a:srgbClr val="FFFF00"/>
                </a:solidFill>
              </a:rPr>
              <a:t>Antibiotic Resistance</a:t>
            </a:r>
            <a:r>
              <a:rPr lang="en-US" sz="3200" b="1" dirty="0"/>
              <a:t>: Most occur by bacteria acquiring resistance plasmids</a:t>
            </a:r>
            <a:endParaRPr sz="3200" b="1" dirty="0">
              <a:solidFill>
                <a:srgbClr val="FFFF00"/>
              </a:solidFill>
            </a:endParaRPr>
          </a:p>
        </p:txBody>
      </p:sp>
      <p:pic>
        <p:nvPicPr>
          <p:cNvPr id="759" name="Google Shape;759;p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1173192"/>
            <a:ext cx="5715000" cy="5547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70"/>
          <p:cNvSpPr txBox="1"/>
          <p:nvPr/>
        </p:nvSpPr>
        <p:spPr>
          <a:xfrm>
            <a:off x="1371600" y="9168"/>
            <a:ext cx="679654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Taxonomy &amp; Viruses</a:t>
            </a:r>
            <a:endParaRPr kumimoji="0" lang="en-US" sz="1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Picture 3" descr="warm_up-01.eps">
            <a:extLst>
              <a:ext uri="{FF2B5EF4-FFF2-40B4-BE49-F238E27FC236}">
                <a16:creationId xmlns:a16="http://schemas.microsoft.com/office/drawing/2014/main" id="{82A903EE-D290-8EB5-8100-60B0123888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38200" cy="6796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114944-5540-4651-7C36-6EA9D7AE970E}"/>
              </a:ext>
            </a:extLst>
          </p:cNvPr>
          <p:cNvSpPr txBox="1"/>
          <p:nvPr/>
        </p:nvSpPr>
        <p:spPr>
          <a:xfrm>
            <a:off x="0" y="835078"/>
            <a:ext cx="906534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Define a virus and it s components.</a:t>
            </a: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</a:rPr>
              <a:t>Nonliving particle that is active in cells. Anatomy consists of an envelope (lipid bilayer), capsid (protein coat) and a nucleic acid (DNA or RNA).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DC625F-EFC8-8D88-5D5D-006F8E045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34" y="3021859"/>
            <a:ext cx="6408975" cy="3467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CB5A5F-04CC-7A5E-3B4E-6998EB4A7971}"/>
              </a:ext>
            </a:extLst>
          </p:cNvPr>
          <p:cNvSpPr txBox="1"/>
          <p:nvPr/>
        </p:nvSpPr>
        <p:spPr>
          <a:xfrm>
            <a:off x="6600886" y="3924562"/>
            <a:ext cx="24499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Bacteriophages attack bacteria. </a:t>
            </a:r>
          </a:p>
        </p:txBody>
      </p:sp>
    </p:spTree>
    <p:extLst>
      <p:ext uri="{BB962C8B-B14F-4D97-AF65-F5344CB8AC3E}">
        <p14:creationId xmlns:p14="http://schemas.microsoft.com/office/powerpoint/2010/main" val="283776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70"/>
          <p:cNvSpPr txBox="1"/>
          <p:nvPr/>
        </p:nvSpPr>
        <p:spPr>
          <a:xfrm>
            <a:off x="1371600" y="9168"/>
            <a:ext cx="679654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Taxonomy &amp; Viruses</a:t>
            </a:r>
            <a:endParaRPr kumimoji="0" lang="en-US" sz="1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Picture 3" descr="warm_up-01.eps">
            <a:extLst>
              <a:ext uri="{FF2B5EF4-FFF2-40B4-BE49-F238E27FC236}">
                <a16:creationId xmlns:a16="http://schemas.microsoft.com/office/drawing/2014/main" id="{82A903EE-D290-8EB5-8100-60B0123888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38200" cy="6796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114944-5540-4651-7C36-6EA9D7AE970E}"/>
              </a:ext>
            </a:extLst>
          </p:cNvPr>
          <p:cNvSpPr txBox="1"/>
          <p:nvPr/>
        </p:nvSpPr>
        <p:spPr>
          <a:xfrm>
            <a:off x="0" y="835078"/>
            <a:ext cx="90653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Distinguish virus, viroid, and prions.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F30A742A-34CE-A056-2139-A3318CAFB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907373"/>
              </p:ext>
            </p:extLst>
          </p:nvPr>
        </p:nvGraphicFramePr>
        <p:xfrm>
          <a:off x="1162755" y="1513754"/>
          <a:ext cx="6096000" cy="214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59837821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451737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95505065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74755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Virus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Viroid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4009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DNA or RNA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Protein bits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2307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Capsid or envelope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4710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Target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Animal, plant, bacteria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Plants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Animals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3868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All cells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Plants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Nervous system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1319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7EDFAC0-AD88-64D6-F83B-BC9C9BB14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679" y="4214738"/>
            <a:ext cx="5220152" cy="25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4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" y="1242810"/>
            <a:ext cx="9143996" cy="5615189"/>
          </a:xfrm>
        </p:spPr>
        <p:txBody>
          <a:bodyPr vert="horz" wrap="square" lIns="164592" tIns="91440" rIns="171562" bIns="91440" numCol="1" anchor="t" anchorCtr="0" compatLnSpc="1">
            <a:prstTxWarp prst="textNoShape">
              <a:avLst/>
            </a:prstTxWarp>
          </a:bodyPr>
          <a:lstStyle/>
          <a:p>
            <a:pPr marL="0" lvl="1" indent="0">
              <a:buNone/>
            </a:pPr>
            <a:r>
              <a:rPr lang="en-US" sz="2800" dirty="0">
                <a:solidFill>
                  <a:srgbClr val="00B0F0"/>
                </a:solidFill>
              </a:rPr>
              <a:t>By the end of this lesson, you should be able to:</a:t>
            </a:r>
          </a:p>
          <a:p>
            <a:pPr marL="569913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Identify the characteristics of bacteria.</a:t>
            </a:r>
          </a:p>
          <a:p>
            <a:pPr marL="569913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Name and describe the two kingdoms related to bacteria.</a:t>
            </a:r>
          </a:p>
          <a:p>
            <a:pPr marL="569913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Discuss the overall importance of bacteria.</a:t>
            </a:r>
          </a:p>
          <a:p>
            <a:pPr marL="569913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Identify the characteristics of Protists.</a:t>
            </a:r>
          </a:p>
          <a:p>
            <a:pPr marL="569913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Describe the three protist groups and their characteristics.</a:t>
            </a:r>
          </a:p>
          <a:p>
            <a:pPr marL="569913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Compare and contrast the three groups of protists.</a:t>
            </a:r>
          </a:p>
          <a:p>
            <a:pPr marL="569913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Identify the characteristics shared by all fungi.</a:t>
            </a:r>
          </a:p>
          <a:p>
            <a:pPr marL="569913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Classify fungi into groups based on their methods of reproduction.</a:t>
            </a:r>
          </a:p>
          <a:p>
            <a:pPr marL="569913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Differentiate among imperfect fungi and all other fungi.</a:t>
            </a:r>
          </a:p>
          <a:p>
            <a:pPr marL="347663" lvl="1" indent="-347663">
              <a:lnSpc>
                <a:spcPct val="100000"/>
              </a:lnSpc>
              <a:spcBef>
                <a:spcPts val="1200"/>
              </a:spcBef>
            </a:pPr>
            <a:r>
              <a:rPr lang="en-US" sz="2400" b="1" dirty="0">
                <a:solidFill>
                  <a:schemeClr val="tx2"/>
                </a:solidFill>
              </a:rPr>
              <a:t>Science Practice: 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B050"/>
                </a:solidFill>
              </a:rPr>
              <a:t>Bacteria Protists Fungi Lab</a:t>
            </a:r>
          </a:p>
          <a:p>
            <a:pPr marL="0" lvl="1" indent="0"/>
            <a:endParaRPr lang="en-US" sz="2800" dirty="0"/>
          </a:p>
          <a:p>
            <a:pPr marL="342900" lvl="1" indent="-342900"/>
            <a:endParaRPr lang="en-US" sz="2800" dirty="0">
              <a:ea typeface="Lucida Grande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" y="0"/>
            <a:ext cx="9220195" cy="1371600"/>
          </a:xfrm>
        </p:spPr>
        <p:txBody>
          <a:bodyPr>
            <a:normAutofit/>
          </a:bodyPr>
          <a:lstStyle/>
          <a:p>
            <a:r>
              <a:rPr lang="en-US" dirty="0"/>
              <a:t>		Lesson Objectives</a:t>
            </a:r>
          </a:p>
        </p:txBody>
      </p:sp>
      <p:pic>
        <p:nvPicPr>
          <p:cNvPr id="6" name="Picture 5" descr="objectives-01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4" y="123360"/>
            <a:ext cx="881636" cy="714840"/>
          </a:xfrm>
          <a:prstGeom prst="rect">
            <a:avLst/>
          </a:prstGeom>
        </p:spPr>
      </p:pic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153400" y="152400"/>
            <a:ext cx="838200" cy="1042368"/>
            <a:chOff x="611981" y="1262063"/>
            <a:chExt cx="902494" cy="959643"/>
          </a:xfrm>
        </p:grpSpPr>
        <p:sp>
          <p:nvSpPr>
            <p:cNvPr id="8" name="Rectangle 7"/>
            <p:cNvSpPr/>
            <p:nvPr/>
          </p:nvSpPr>
          <p:spPr bwMode="auto">
            <a:xfrm>
              <a:off x="611981" y="1262063"/>
              <a:ext cx="902494" cy="9596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514685" tIns="85781" rIns="514685" bIns="8578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715597" rtl="0" eaLnBrk="1" fontAlgn="base" latinLnBrk="0" hangingPunct="1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877C4"/>
                </a:buClr>
                <a:buSzTx/>
                <a:buFontTx/>
                <a:buNone/>
                <a:tabLst/>
                <a:defRPr/>
              </a:pPr>
              <a:endParaRPr kumimoji="0" lang="en-US" sz="600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roup 6"/>
            <p:cNvGrpSpPr>
              <a:grpSpLocks noChangeAspect="1"/>
            </p:cNvGrpSpPr>
            <p:nvPr/>
          </p:nvGrpSpPr>
          <p:grpSpPr bwMode="auto">
            <a:xfrm>
              <a:off x="633982" y="1282430"/>
              <a:ext cx="858515" cy="918842"/>
              <a:chOff x="1439" y="765"/>
              <a:chExt cx="185" cy="198"/>
            </a:xfrm>
          </p:grpSpPr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1439" y="824"/>
                <a:ext cx="185" cy="139"/>
              </a:xfrm>
              <a:custGeom>
                <a:avLst/>
                <a:gdLst>
                  <a:gd name="T0" fmla="*/ 2254 w 3142"/>
                  <a:gd name="T1" fmla="*/ 0 h 2361"/>
                  <a:gd name="T2" fmla="*/ 3100 w 3142"/>
                  <a:gd name="T3" fmla="*/ 1886 h 2361"/>
                  <a:gd name="T4" fmla="*/ 3102 w 3142"/>
                  <a:gd name="T5" fmla="*/ 1892 h 2361"/>
                  <a:gd name="T6" fmla="*/ 3109 w 3142"/>
                  <a:gd name="T7" fmla="*/ 1907 h 2361"/>
                  <a:gd name="T8" fmla="*/ 3118 w 3142"/>
                  <a:gd name="T9" fmla="*/ 1933 h 2361"/>
                  <a:gd name="T10" fmla="*/ 3127 w 3142"/>
                  <a:gd name="T11" fmla="*/ 1964 h 2361"/>
                  <a:gd name="T12" fmla="*/ 3135 w 3142"/>
                  <a:gd name="T13" fmla="*/ 2002 h 2361"/>
                  <a:gd name="T14" fmla="*/ 3141 w 3142"/>
                  <a:gd name="T15" fmla="*/ 2045 h 2361"/>
                  <a:gd name="T16" fmla="*/ 3142 w 3142"/>
                  <a:gd name="T17" fmla="*/ 2089 h 2361"/>
                  <a:gd name="T18" fmla="*/ 3137 w 3142"/>
                  <a:gd name="T19" fmla="*/ 2135 h 2361"/>
                  <a:gd name="T20" fmla="*/ 3125 w 3142"/>
                  <a:gd name="T21" fmla="*/ 2180 h 2361"/>
                  <a:gd name="T22" fmla="*/ 3103 w 3142"/>
                  <a:gd name="T23" fmla="*/ 2224 h 2361"/>
                  <a:gd name="T24" fmla="*/ 3071 w 3142"/>
                  <a:gd name="T25" fmla="*/ 2264 h 2361"/>
                  <a:gd name="T26" fmla="*/ 3026 w 3142"/>
                  <a:gd name="T27" fmla="*/ 2299 h 2361"/>
                  <a:gd name="T28" fmla="*/ 2966 w 3142"/>
                  <a:gd name="T29" fmla="*/ 2328 h 2361"/>
                  <a:gd name="T30" fmla="*/ 2891 w 3142"/>
                  <a:gd name="T31" fmla="*/ 2349 h 2361"/>
                  <a:gd name="T32" fmla="*/ 2798 w 3142"/>
                  <a:gd name="T33" fmla="*/ 2360 h 2361"/>
                  <a:gd name="T34" fmla="*/ 1571 w 3142"/>
                  <a:gd name="T35" fmla="*/ 2361 h 2361"/>
                  <a:gd name="T36" fmla="*/ 1379 w 3142"/>
                  <a:gd name="T37" fmla="*/ 2361 h 2361"/>
                  <a:gd name="T38" fmla="*/ 570 w 3142"/>
                  <a:gd name="T39" fmla="*/ 2361 h 2361"/>
                  <a:gd name="T40" fmla="*/ 398 w 3142"/>
                  <a:gd name="T41" fmla="*/ 2361 h 2361"/>
                  <a:gd name="T42" fmla="*/ 296 w 3142"/>
                  <a:gd name="T43" fmla="*/ 2355 h 2361"/>
                  <a:gd name="T44" fmla="*/ 211 w 3142"/>
                  <a:gd name="T45" fmla="*/ 2340 h 2361"/>
                  <a:gd name="T46" fmla="*/ 144 w 3142"/>
                  <a:gd name="T47" fmla="*/ 2314 h 2361"/>
                  <a:gd name="T48" fmla="*/ 93 w 3142"/>
                  <a:gd name="T49" fmla="*/ 2282 h 2361"/>
                  <a:gd name="T50" fmla="*/ 54 w 3142"/>
                  <a:gd name="T51" fmla="*/ 2245 h 2361"/>
                  <a:gd name="T52" fmla="*/ 27 w 3142"/>
                  <a:gd name="T53" fmla="*/ 2203 h 2361"/>
                  <a:gd name="T54" fmla="*/ 10 w 3142"/>
                  <a:gd name="T55" fmla="*/ 2158 h 2361"/>
                  <a:gd name="T56" fmla="*/ 2 w 3142"/>
                  <a:gd name="T57" fmla="*/ 2112 h 2361"/>
                  <a:gd name="T58" fmla="*/ 0 w 3142"/>
                  <a:gd name="T59" fmla="*/ 2066 h 2361"/>
                  <a:gd name="T60" fmla="*/ 4 w 3142"/>
                  <a:gd name="T61" fmla="*/ 2022 h 2361"/>
                  <a:gd name="T62" fmla="*/ 11 w 3142"/>
                  <a:gd name="T63" fmla="*/ 1983 h 2361"/>
                  <a:gd name="T64" fmla="*/ 20 w 3142"/>
                  <a:gd name="T65" fmla="*/ 1948 h 2361"/>
                  <a:gd name="T66" fmla="*/ 29 w 3142"/>
                  <a:gd name="T67" fmla="*/ 1919 h 2361"/>
                  <a:gd name="T68" fmla="*/ 37 w 3142"/>
                  <a:gd name="T69" fmla="*/ 1898 h 2361"/>
                  <a:gd name="T70" fmla="*/ 41 w 3142"/>
                  <a:gd name="T71" fmla="*/ 1888 h 2361"/>
                  <a:gd name="T72" fmla="*/ 889 w 3142"/>
                  <a:gd name="T73" fmla="*/ 632 h 2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42" h="2361">
                    <a:moveTo>
                      <a:pt x="889" y="0"/>
                    </a:moveTo>
                    <a:lnTo>
                      <a:pt x="2254" y="0"/>
                    </a:lnTo>
                    <a:lnTo>
                      <a:pt x="2254" y="632"/>
                    </a:lnTo>
                    <a:lnTo>
                      <a:pt x="3100" y="1886"/>
                    </a:lnTo>
                    <a:lnTo>
                      <a:pt x="3101" y="1888"/>
                    </a:lnTo>
                    <a:lnTo>
                      <a:pt x="3102" y="1892"/>
                    </a:lnTo>
                    <a:lnTo>
                      <a:pt x="3105" y="1898"/>
                    </a:lnTo>
                    <a:lnTo>
                      <a:pt x="3109" y="1907"/>
                    </a:lnTo>
                    <a:lnTo>
                      <a:pt x="3114" y="1919"/>
                    </a:lnTo>
                    <a:lnTo>
                      <a:pt x="3118" y="1933"/>
                    </a:lnTo>
                    <a:lnTo>
                      <a:pt x="3123" y="1948"/>
                    </a:lnTo>
                    <a:lnTo>
                      <a:pt x="3127" y="1964"/>
                    </a:lnTo>
                    <a:lnTo>
                      <a:pt x="3131" y="1983"/>
                    </a:lnTo>
                    <a:lnTo>
                      <a:pt x="3135" y="2002"/>
                    </a:lnTo>
                    <a:lnTo>
                      <a:pt x="3138" y="2022"/>
                    </a:lnTo>
                    <a:lnTo>
                      <a:pt x="3141" y="2045"/>
                    </a:lnTo>
                    <a:lnTo>
                      <a:pt x="3142" y="2066"/>
                    </a:lnTo>
                    <a:lnTo>
                      <a:pt x="3142" y="2089"/>
                    </a:lnTo>
                    <a:lnTo>
                      <a:pt x="3140" y="2112"/>
                    </a:lnTo>
                    <a:lnTo>
                      <a:pt x="3137" y="2135"/>
                    </a:lnTo>
                    <a:lnTo>
                      <a:pt x="3132" y="2158"/>
                    </a:lnTo>
                    <a:lnTo>
                      <a:pt x="3125" y="2180"/>
                    </a:lnTo>
                    <a:lnTo>
                      <a:pt x="3116" y="2203"/>
                    </a:lnTo>
                    <a:lnTo>
                      <a:pt x="3103" y="2224"/>
                    </a:lnTo>
                    <a:lnTo>
                      <a:pt x="3089" y="2245"/>
                    </a:lnTo>
                    <a:lnTo>
                      <a:pt x="3071" y="2264"/>
                    </a:lnTo>
                    <a:lnTo>
                      <a:pt x="3050" y="2282"/>
                    </a:lnTo>
                    <a:lnTo>
                      <a:pt x="3026" y="2299"/>
                    </a:lnTo>
                    <a:lnTo>
                      <a:pt x="2998" y="2314"/>
                    </a:lnTo>
                    <a:lnTo>
                      <a:pt x="2966" y="2328"/>
                    </a:lnTo>
                    <a:lnTo>
                      <a:pt x="2931" y="2340"/>
                    </a:lnTo>
                    <a:lnTo>
                      <a:pt x="2891" y="2349"/>
                    </a:lnTo>
                    <a:lnTo>
                      <a:pt x="2847" y="2355"/>
                    </a:lnTo>
                    <a:lnTo>
                      <a:pt x="2798" y="2360"/>
                    </a:lnTo>
                    <a:lnTo>
                      <a:pt x="2745" y="2361"/>
                    </a:lnTo>
                    <a:lnTo>
                      <a:pt x="1571" y="2361"/>
                    </a:lnTo>
                    <a:lnTo>
                      <a:pt x="1451" y="2361"/>
                    </a:lnTo>
                    <a:lnTo>
                      <a:pt x="1379" y="2361"/>
                    </a:lnTo>
                    <a:lnTo>
                      <a:pt x="666" y="2361"/>
                    </a:lnTo>
                    <a:lnTo>
                      <a:pt x="570" y="2361"/>
                    </a:lnTo>
                    <a:lnTo>
                      <a:pt x="480" y="2361"/>
                    </a:lnTo>
                    <a:lnTo>
                      <a:pt x="398" y="2361"/>
                    </a:lnTo>
                    <a:lnTo>
                      <a:pt x="344" y="2360"/>
                    </a:lnTo>
                    <a:lnTo>
                      <a:pt x="296" y="2355"/>
                    </a:lnTo>
                    <a:lnTo>
                      <a:pt x="251" y="2349"/>
                    </a:lnTo>
                    <a:lnTo>
                      <a:pt x="211" y="2340"/>
                    </a:lnTo>
                    <a:lnTo>
                      <a:pt x="176" y="2328"/>
                    </a:lnTo>
                    <a:lnTo>
                      <a:pt x="144" y="2314"/>
                    </a:lnTo>
                    <a:lnTo>
                      <a:pt x="116" y="2299"/>
                    </a:lnTo>
                    <a:lnTo>
                      <a:pt x="93" y="2282"/>
                    </a:lnTo>
                    <a:lnTo>
                      <a:pt x="71" y="2264"/>
                    </a:lnTo>
                    <a:lnTo>
                      <a:pt x="54" y="2245"/>
                    </a:lnTo>
                    <a:lnTo>
                      <a:pt x="39" y="2224"/>
                    </a:lnTo>
                    <a:lnTo>
                      <a:pt x="27" y="2203"/>
                    </a:lnTo>
                    <a:lnTo>
                      <a:pt x="18" y="2180"/>
                    </a:lnTo>
                    <a:lnTo>
                      <a:pt x="10" y="2158"/>
                    </a:lnTo>
                    <a:lnTo>
                      <a:pt x="5" y="2135"/>
                    </a:lnTo>
                    <a:lnTo>
                      <a:pt x="2" y="2112"/>
                    </a:lnTo>
                    <a:lnTo>
                      <a:pt x="0" y="2089"/>
                    </a:lnTo>
                    <a:lnTo>
                      <a:pt x="0" y="2066"/>
                    </a:lnTo>
                    <a:lnTo>
                      <a:pt x="1" y="2045"/>
                    </a:lnTo>
                    <a:lnTo>
                      <a:pt x="4" y="2022"/>
                    </a:lnTo>
                    <a:lnTo>
                      <a:pt x="7" y="2002"/>
                    </a:lnTo>
                    <a:lnTo>
                      <a:pt x="11" y="1983"/>
                    </a:lnTo>
                    <a:lnTo>
                      <a:pt x="15" y="1964"/>
                    </a:lnTo>
                    <a:lnTo>
                      <a:pt x="20" y="1948"/>
                    </a:lnTo>
                    <a:lnTo>
                      <a:pt x="25" y="1933"/>
                    </a:lnTo>
                    <a:lnTo>
                      <a:pt x="29" y="1919"/>
                    </a:lnTo>
                    <a:lnTo>
                      <a:pt x="33" y="1907"/>
                    </a:lnTo>
                    <a:lnTo>
                      <a:pt x="37" y="1898"/>
                    </a:lnTo>
                    <a:lnTo>
                      <a:pt x="40" y="1892"/>
                    </a:lnTo>
                    <a:lnTo>
                      <a:pt x="41" y="1888"/>
                    </a:lnTo>
                    <a:lnTo>
                      <a:pt x="42" y="1886"/>
                    </a:lnTo>
                    <a:lnTo>
                      <a:pt x="889" y="632"/>
                    </a:lnTo>
                    <a:lnTo>
                      <a:pt x="889" y="0"/>
                    </a:lnTo>
                    <a:close/>
                  </a:path>
                </a:pathLst>
              </a:custGeom>
              <a:solidFill>
                <a:schemeClr val="tx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715597" rtl="0" eaLnBrk="1" fontAlgn="base" latinLnBrk="0" hangingPunct="1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877C4"/>
                  </a:buClr>
                  <a:buSzTx/>
                  <a:buFontTx/>
                  <a:buNone/>
                  <a:tabLst/>
                  <a:defRPr/>
                </a:pPr>
                <a:endParaRPr kumimoji="0" lang="en-US" sz="281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Freeform 9"/>
              <p:cNvSpPr>
                <a:spLocks noEditPoints="1"/>
              </p:cNvSpPr>
              <p:nvPr/>
            </p:nvSpPr>
            <p:spPr bwMode="auto">
              <a:xfrm>
                <a:off x="1439" y="777"/>
                <a:ext cx="185" cy="186"/>
              </a:xfrm>
              <a:custGeom>
                <a:avLst/>
                <a:gdLst>
                  <a:gd name="T0" fmla="*/ 1025 w 3142"/>
                  <a:gd name="T1" fmla="*/ 1481 h 3169"/>
                  <a:gd name="T2" fmla="*/ 163 w 3142"/>
                  <a:gd name="T3" fmla="*/ 2758 h 3169"/>
                  <a:gd name="T4" fmla="*/ 151 w 3142"/>
                  <a:gd name="T5" fmla="*/ 2790 h 3169"/>
                  <a:gd name="T6" fmla="*/ 141 w 3142"/>
                  <a:gd name="T7" fmla="*/ 2830 h 3169"/>
                  <a:gd name="T8" fmla="*/ 136 w 3142"/>
                  <a:gd name="T9" fmla="*/ 2876 h 3169"/>
                  <a:gd name="T10" fmla="*/ 139 w 3142"/>
                  <a:gd name="T11" fmla="*/ 2921 h 3169"/>
                  <a:gd name="T12" fmla="*/ 155 w 3142"/>
                  <a:gd name="T13" fmla="*/ 2961 h 3169"/>
                  <a:gd name="T14" fmla="*/ 188 w 3142"/>
                  <a:gd name="T15" fmla="*/ 2993 h 3169"/>
                  <a:gd name="T16" fmla="*/ 240 w 3142"/>
                  <a:gd name="T17" fmla="*/ 3015 h 3169"/>
                  <a:gd name="T18" fmla="*/ 311 w 3142"/>
                  <a:gd name="T19" fmla="*/ 3029 h 3169"/>
                  <a:gd name="T20" fmla="*/ 398 w 3142"/>
                  <a:gd name="T21" fmla="*/ 3034 h 3169"/>
                  <a:gd name="T22" fmla="*/ 2790 w 3142"/>
                  <a:gd name="T23" fmla="*/ 3033 h 3169"/>
                  <a:gd name="T24" fmla="*/ 2869 w 3142"/>
                  <a:gd name="T25" fmla="*/ 3023 h 3169"/>
                  <a:gd name="T26" fmla="*/ 2931 w 3142"/>
                  <a:gd name="T27" fmla="*/ 3005 h 3169"/>
                  <a:gd name="T28" fmla="*/ 2974 w 3142"/>
                  <a:gd name="T29" fmla="*/ 2977 h 3169"/>
                  <a:gd name="T30" fmla="*/ 2998 w 3142"/>
                  <a:gd name="T31" fmla="*/ 2942 h 3169"/>
                  <a:gd name="T32" fmla="*/ 3006 w 3142"/>
                  <a:gd name="T33" fmla="*/ 2898 h 3169"/>
                  <a:gd name="T34" fmla="*/ 3004 w 3142"/>
                  <a:gd name="T35" fmla="*/ 2851 h 3169"/>
                  <a:gd name="T36" fmla="*/ 2996 w 3142"/>
                  <a:gd name="T37" fmla="*/ 2807 h 3169"/>
                  <a:gd name="T38" fmla="*/ 2985 w 3142"/>
                  <a:gd name="T39" fmla="*/ 2771 h 3169"/>
                  <a:gd name="T40" fmla="*/ 2141 w 3142"/>
                  <a:gd name="T41" fmla="*/ 1515 h 3169"/>
                  <a:gd name="T42" fmla="*/ 2118 w 3142"/>
                  <a:gd name="T43" fmla="*/ 135 h 3169"/>
                  <a:gd name="T44" fmla="*/ 889 w 3142"/>
                  <a:gd name="T45" fmla="*/ 0 h 3169"/>
                  <a:gd name="T46" fmla="*/ 2254 w 3142"/>
                  <a:gd name="T47" fmla="*/ 1440 h 3169"/>
                  <a:gd name="T48" fmla="*/ 3101 w 3142"/>
                  <a:gd name="T49" fmla="*/ 2696 h 3169"/>
                  <a:gd name="T50" fmla="*/ 3105 w 3142"/>
                  <a:gd name="T51" fmla="*/ 2706 h 3169"/>
                  <a:gd name="T52" fmla="*/ 3114 w 3142"/>
                  <a:gd name="T53" fmla="*/ 2727 h 3169"/>
                  <a:gd name="T54" fmla="*/ 3123 w 3142"/>
                  <a:gd name="T55" fmla="*/ 2756 h 3169"/>
                  <a:gd name="T56" fmla="*/ 3131 w 3142"/>
                  <a:gd name="T57" fmla="*/ 2791 h 3169"/>
                  <a:gd name="T58" fmla="*/ 3138 w 3142"/>
                  <a:gd name="T59" fmla="*/ 2830 h 3169"/>
                  <a:gd name="T60" fmla="*/ 3142 w 3142"/>
                  <a:gd name="T61" fmla="*/ 2874 h 3169"/>
                  <a:gd name="T62" fmla="*/ 3140 w 3142"/>
                  <a:gd name="T63" fmla="*/ 2920 h 3169"/>
                  <a:gd name="T64" fmla="*/ 3132 w 3142"/>
                  <a:gd name="T65" fmla="*/ 2966 h 3169"/>
                  <a:gd name="T66" fmla="*/ 3116 w 3142"/>
                  <a:gd name="T67" fmla="*/ 3011 h 3169"/>
                  <a:gd name="T68" fmla="*/ 3089 w 3142"/>
                  <a:gd name="T69" fmla="*/ 3053 h 3169"/>
                  <a:gd name="T70" fmla="*/ 3050 w 3142"/>
                  <a:gd name="T71" fmla="*/ 3090 h 3169"/>
                  <a:gd name="T72" fmla="*/ 2998 w 3142"/>
                  <a:gd name="T73" fmla="*/ 3122 h 3169"/>
                  <a:gd name="T74" fmla="*/ 2931 w 3142"/>
                  <a:gd name="T75" fmla="*/ 3148 h 3169"/>
                  <a:gd name="T76" fmla="*/ 2847 w 3142"/>
                  <a:gd name="T77" fmla="*/ 3163 h 3169"/>
                  <a:gd name="T78" fmla="*/ 2745 w 3142"/>
                  <a:gd name="T79" fmla="*/ 3169 h 3169"/>
                  <a:gd name="T80" fmla="*/ 1451 w 3142"/>
                  <a:gd name="T81" fmla="*/ 3169 h 3169"/>
                  <a:gd name="T82" fmla="*/ 666 w 3142"/>
                  <a:gd name="T83" fmla="*/ 3169 h 3169"/>
                  <a:gd name="T84" fmla="*/ 480 w 3142"/>
                  <a:gd name="T85" fmla="*/ 3169 h 3169"/>
                  <a:gd name="T86" fmla="*/ 344 w 3142"/>
                  <a:gd name="T87" fmla="*/ 3168 h 3169"/>
                  <a:gd name="T88" fmla="*/ 251 w 3142"/>
                  <a:gd name="T89" fmla="*/ 3157 h 3169"/>
                  <a:gd name="T90" fmla="*/ 176 w 3142"/>
                  <a:gd name="T91" fmla="*/ 3136 h 3169"/>
                  <a:gd name="T92" fmla="*/ 116 w 3142"/>
                  <a:gd name="T93" fmla="*/ 3107 h 3169"/>
                  <a:gd name="T94" fmla="*/ 71 w 3142"/>
                  <a:gd name="T95" fmla="*/ 3072 h 3169"/>
                  <a:gd name="T96" fmla="*/ 39 w 3142"/>
                  <a:gd name="T97" fmla="*/ 3032 h 3169"/>
                  <a:gd name="T98" fmla="*/ 18 w 3142"/>
                  <a:gd name="T99" fmla="*/ 2988 h 3169"/>
                  <a:gd name="T100" fmla="*/ 5 w 3142"/>
                  <a:gd name="T101" fmla="*/ 2943 h 3169"/>
                  <a:gd name="T102" fmla="*/ 0 w 3142"/>
                  <a:gd name="T103" fmla="*/ 2897 h 3169"/>
                  <a:gd name="T104" fmla="*/ 1 w 3142"/>
                  <a:gd name="T105" fmla="*/ 2853 h 3169"/>
                  <a:gd name="T106" fmla="*/ 7 w 3142"/>
                  <a:gd name="T107" fmla="*/ 2810 h 3169"/>
                  <a:gd name="T108" fmla="*/ 15 w 3142"/>
                  <a:gd name="T109" fmla="*/ 2772 h 3169"/>
                  <a:gd name="T110" fmla="*/ 25 w 3142"/>
                  <a:gd name="T111" fmla="*/ 2741 h 3169"/>
                  <a:gd name="T112" fmla="*/ 33 w 3142"/>
                  <a:gd name="T113" fmla="*/ 2715 h 3169"/>
                  <a:gd name="T114" fmla="*/ 40 w 3142"/>
                  <a:gd name="T115" fmla="*/ 2700 h 3169"/>
                  <a:gd name="T116" fmla="*/ 42 w 3142"/>
                  <a:gd name="T117" fmla="*/ 2694 h 3169"/>
                  <a:gd name="T118" fmla="*/ 889 w 3142"/>
                  <a:gd name="T119" fmla="*/ 0 h 3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142" h="3169">
                    <a:moveTo>
                      <a:pt x="1025" y="135"/>
                    </a:moveTo>
                    <a:lnTo>
                      <a:pt x="1025" y="1481"/>
                    </a:lnTo>
                    <a:lnTo>
                      <a:pt x="1001" y="1515"/>
                    </a:lnTo>
                    <a:lnTo>
                      <a:pt x="163" y="2758"/>
                    </a:lnTo>
                    <a:lnTo>
                      <a:pt x="157" y="2772"/>
                    </a:lnTo>
                    <a:lnTo>
                      <a:pt x="151" y="2790"/>
                    </a:lnTo>
                    <a:lnTo>
                      <a:pt x="146" y="2809"/>
                    </a:lnTo>
                    <a:lnTo>
                      <a:pt x="141" y="2830"/>
                    </a:lnTo>
                    <a:lnTo>
                      <a:pt x="138" y="2854"/>
                    </a:lnTo>
                    <a:lnTo>
                      <a:pt x="136" y="2876"/>
                    </a:lnTo>
                    <a:lnTo>
                      <a:pt x="136" y="2900"/>
                    </a:lnTo>
                    <a:lnTo>
                      <a:pt x="139" y="2921"/>
                    </a:lnTo>
                    <a:lnTo>
                      <a:pt x="145" y="2943"/>
                    </a:lnTo>
                    <a:lnTo>
                      <a:pt x="155" y="2961"/>
                    </a:lnTo>
                    <a:lnTo>
                      <a:pt x="169" y="2977"/>
                    </a:lnTo>
                    <a:lnTo>
                      <a:pt x="188" y="2993"/>
                    </a:lnTo>
                    <a:lnTo>
                      <a:pt x="212" y="3005"/>
                    </a:lnTo>
                    <a:lnTo>
                      <a:pt x="240" y="3015"/>
                    </a:lnTo>
                    <a:lnTo>
                      <a:pt x="273" y="3023"/>
                    </a:lnTo>
                    <a:lnTo>
                      <a:pt x="311" y="3029"/>
                    </a:lnTo>
                    <a:lnTo>
                      <a:pt x="352" y="3033"/>
                    </a:lnTo>
                    <a:lnTo>
                      <a:pt x="398" y="3034"/>
                    </a:lnTo>
                    <a:lnTo>
                      <a:pt x="2745" y="3034"/>
                    </a:lnTo>
                    <a:lnTo>
                      <a:pt x="2790" y="3033"/>
                    </a:lnTo>
                    <a:lnTo>
                      <a:pt x="2832" y="3029"/>
                    </a:lnTo>
                    <a:lnTo>
                      <a:pt x="2869" y="3023"/>
                    </a:lnTo>
                    <a:lnTo>
                      <a:pt x="2902" y="3015"/>
                    </a:lnTo>
                    <a:lnTo>
                      <a:pt x="2931" y="3005"/>
                    </a:lnTo>
                    <a:lnTo>
                      <a:pt x="2955" y="2993"/>
                    </a:lnTo>
                    <a:lnTo>
                      <a:pt x="2974" y="2977"/>
                    </a:lnTo>
                    <a:lnTo>
                      <a:pt x="2988" y="2961"/>
                    </a:lnTo>
                    <a:lnTo>
                      <a:pt x="2998" y="2942"/>
                    </a:lnTo>
                    <a:lnTo>
                      <a:pt x="3003" y="2920"/>
                    </a:lnTo>
                    <a:lnTo>
                      <a:pt x="3006" y="2898"/>
                    </a:lnTo>
                    <a:lnTo>
                      <a:pt x="3006" y="2874"/>
                    </a:lnTo>
                    <a:lnTo>
                      <a:pt x="3004" y="2851"/>
                    </a:lnTo>
                    <a:lnTo>
                      <a:pt x="3000" y="2828"/>
                    </a:lnTo>
                    <a:lnTo>
                      <a:pt x="2996" y="2807"/>
                    </a:lnTo>
                    <a:lnTo>
                      <a:pt x="2990" y="2788"/>
                    </a:lnTo>
                    <a:lnTo>
                      <a:pt x="2985" y="2771"/>
                    </a:lnTo>
                    <a:lnTo>
                      <a:pt x="2981" y="2759"/>
                    </a:lnTo>
                    <a:lnTo>
                      <a:pt x="2141" y="1515"/>
                    </a:lnTo>
                    <a:lnTo>
                      <a:pt x="2118" y="1481"/>
                    </a:lnTo>
                    <a:lnTo>
                      <a:pt x="2118" y="135"/>
                    </a:lnTo>
                    <a:lnTo>
                      <a:pt x="1025" y="135"/>
                    </a:lnTo>
                    <a:close/>
                    <a:moveTo>
                      <a:pt x="889" y="0"/>
                    </a:moveTo>
                    <a:lnTo>
                      <a:pt x="2254" y="0"/>
                    </a:lnTo>
                    <a:lnTo>
                      <a:pt x="2254" y="1440"/>
                    </a:lnTo>
                    <a:lnTo>
                      <a:pt x="3100" y="2694"/>
                    </a:lnTo>
                    <a:lnTo>
                      <a:pt x="3101" y="2696"/>
                    </a:lnTo>
                    <a:lnTo>
                      <a:pt x="3102" y="2700"/>
                    </a:lnTo>
                    <a:lnTo>
                      <a:pt x="3105" y="2706"/>
                    </a:lnTo>
                    <a:lnTo>
                      <a:pt x="3109" y="2715"/>
                    </a:lnTo>
                    <a:lnTo>
                      <a:pt x="3114" y="2727"/>
                    </a:lnTo>
                    <a:lnTo>
                      <a:pt x="3118" y="2741"/>
                    </a:lnTo>
                    <a:lnTo>
                      <a:pt x="3123" y="2756"/>
                    </a:lnTo>
                    <a:lnTo>
                      <a:pt x="3127" y="2772"/>
                    </a:lnTo>
                    <a:lnTo>
                      <a:pt x="3131" y="2791"/>
                    </a:lnTo>
                    <a:lnTo>
                      <a:pt x="3135" y="2810"/>
                    </a:lnTo>
                    <a:lnTo>
                      <a:pt x="3138" y="2830"/>
                    </a:lnTo>
                    <a:lnTo>
                      <a:pt x="3141" y="2853"/>
                    </a:lnTo>
                    <a:lnTo>
                      <a:pt x="3142" y="2874"/>
                    </a:lnTo>
                    <a:lnTo>
                      <a:pt x="3142" y="2897"/>
                    </a:lnTo>
                    <a:lnTo>
                      <a:pt x="3140" y="2920"/>
                    </a:lnTo>
                    <a:lnTo>
                      <a:pt x="3137" y="2943"/>
                    </a:lnTo>
                    <a:lnTo>
                      <a:pt x="3132" y="2966"/>
                    </a:lnTo>
                    <a:lnTo>
                      <a:pt x="3125" y="2988"/>
                    </a:lnTo>
                    <a:lnTo>
                      <a:pt x="3116" y="3011"/>
                    </a:lnTo>
                    <a:lnTo>
                      <a:pt x="3103" y="3032"/>
                    </a:lnTo>
                    <a:lnTo>
                      <a:pt x="3089" y="3053"/>
                    </a:lnTo>
                    <a:lnTo>
                      <a:pt x="3071" y="3072"/>
                    </a:lnTo>
                    <a:lnTo>
                      <a:pt x="3050" y="3090"/>
                    </a:lnTo>
                    <a:lnTo>
                      <a:pt x="3026" y="3107"/>
                    </a:lnTo>
                    <a:lnTo>
                      <a:pt x="2998" y="3122"/>
                    </a:lnTo>
                    <a:lnTo>
                      <a:pt x="2966" y="3136"/>
                    </a:lnTo>
                    <a:lnTo>
                      <a:pt x="2931" y="3148"/>
                    </a:lnTo>
                    <a:lnTo>
                      <a:pt x="2891" y="3157"/>
                    </a:lnTo>
                    <a:lnTo>
                      <a:pt x="2847" y="3163"/>
                    </a:lnTo>
                    <a:lnTo>
                      <a:pt x="2798" y="3168"/>
                    </a:lnTo>
                    <a:lnTo>
                      <a:pt x="2745" y="3169"/>
                    </a:lnTo>
                    <a:lnTo>
                      <a:pt x="1571" y="3169"/>
                    </a:lnTo>
                    <a:lnTo>
                      <a:pt x="1451" y="3169"/>
                    </a:lnTo>
                    <a:lnTo>
                      <a:pt x="1379" y="3169"/>
                    </a:lnTo>
                    <a:lnTo>
                      <a:pt x="666" y="3169"/>
                    </a:lnTo>
                    <a:lnTo>
                      <a:pt x="570" y="3169"/>
                    </a:lnTo>
                    <a:lnTo>
                      <a:pt x="480" y="3169"/>
                    </a:lnTo>
                    <a:lnTo>
                      <a:pt x="398" y="3169"/>
                    </a:lnTo>
                    <a:lnTo>
                      <a:pt x="344" y="3168"/>
                    </a:lnTo>
                    <a:lnTo>
                      <a:pt x="296" y="3163"/>
                    </a:lnTo>
                    <a:lnTo>
                      <a:pt x="251" y="3157"/>
                    </a:lnTo>
                    <a:lnTo>
                      <a:pt x="211" y="3148"/>
                    </a:lnTo>
                    <a:lnTo>
                      <a:pt x="176" y="3136"/>
                    </a:lnTo>
                    <a:lnTo>
                      <a:pt x="144" y="3122"/>
                    </a:lnTo>
                    <a:lnTo>
                      <a:pt x="116" y="3107"/>
                    </a:lnTo>
                    <a:lnTo>
                      <a:pt x="93" y="3090"/>
                    </a:lnTo>
                    <a:lnTo>
                      <a:pt x="71" y="3072"/>
                    </a:lnTo>
                    <a:lnTo>
                      <a:pt x="54" y="3053"/>
                    </a:lnTo>
                    <a:lnTo>
                      <a:pt x="39" y="3032"/>
                    </a:lnTo>
                    <a:lnTo>
                      <a:pt x="27" y="3011"/>
                    </a:lnTo>
                    <a:lnTo>
                      <a:pt x="18" y="2988"/>
                    </a:lnTo>
                    <a:lnTo>
                      <a:pt x="10" y="2966"/>
                    </a:lnTo>
                    <a:lnTo>
                      <a:pt x="5" y="2943"/>
                    </a:lnTo>
                    <a:lnTo>
                      <a:pt x="2" y="2920"/>
                    </a:lnTo>
                    <a:lnTo>
                      <a:pt x="0" y="2897"/>
                    </a:lnTo>
                    <a:lnTo>
                      <a:pt x="0" y="2874"/>
                    </a:lnTo>
                    <a:lnTo>
                      <a:pt x="1" y="2853"/>
                    </a:lnTo>
                    <a:lnTo>
                      <a:pt x="4" y="2830"/>
                    </a:lnTo>
                    <a:lnTo>
                      <a:pt x="7" y="2810"/>
                    </a:lnTo>
                    <a:lnTo>
                      <a:pt x="11" y="2791"/>
                    </a:lnTo>
                    <a:lnTo>
                      <a:pt x="15" y="2772"/>
                    </a:lnTo>
                    <a:lnTo>
                      <a:pt x="20" y="2756"/>
                    </a:lnTo>
                    <a:lnTo>
                      <a:pt x="25" y="2741"/>
                    </a:lnTo>
                    <a:lnTo>
                      <a:pt x="29" y="2727"/>
                    </a:lnTo>
                    <a:lnTo>
                      <a:pt x="33" y="2715"/>
                    </a:lnTo>
                    <a:lnTo>
                      <a:pt x="37" y="2706"/>
                    </a:lnTo>
                    <a:lnTo>
                      <a:pt x="40" y="2700"/>
                    </a:lnTo>
                    <a:lnTo>
                      <a:pt x="41" y="2696"/>
                    </a:lnTo>
                    <a:lnTo>
                      <a:pt x="42" y="2694"/>
                    </a:lnTo>
                    <a:lnTo>
                      <a:pt x="889" y="1440"/>
                    </a:lnTo>
                    <a:lnTo>
                      <a:pt x="889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715597" rtl="0" eaLnBrk="1" fontAlgn="base" latinLnBrk="0" hangingPunct="1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877C4"/>
                  </a:buClr>
                  <a:buSzTx/>
                  <a:buFontTx/>
                  <a:buNone/>
                  <a:tabLst/>
                  <a:defRPr/>
                </a:pPr>
                <a:endParaRPr kumimoji="0" lang="en-US" sz="281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1480" y="769"/>
                <a:ext cx="104" cy="16"/>
              </a:xfrm>
              <a:custGeom>
                <a:avLst/>
                <a:gdLst>
                  <a:gd name="T0" fmla="*/ 131 w 1768"/>
                  <a:gd name="T1" fmla="*/ 0 h 270"/>
                  <a:gd name="T2" fmla="*/ 1638 w 1768"/>
                  <a:gd name="T3" fmla="*/ 0 h 270"/>
                  <a:gd name="T4" fmla="*/ 1664 w 1768"/>
                  <a:gd name="T5" fmla="*/ 3 h 270"/>
                  <a:gd name="T6" fmla="*/ 1689 w 1768"/>
                  <a:gd name="T7" fmla="*/ 11 h 270"/>
                  <a:gd name="T8" fmla="*/ 1711 w 1768"/>
                  <a:gd name="T9" fmla="*/ 24 h 270"/>
                  <a:gd name="T10" fmla="*/ 1730 w 1768"/>
                  <a:gd name="T11" fmla="*/ 40 h 270"/>
                  <a:gd name="T12" fmla="*/ 1746 w 1768"/>
                  <a:gd name="T13" fmla="*/ 59 h 270"/>
                  <a:gd name="T14" fmla="*/ 1758 w 1768"/>
                  <a:gd name="T15" fmla="*/ 83 h 270"/>
                  <a:gd name="T16" fmla="*/ 1765 w 1768"/>
                  <a:gd name="T17" fmla="*/ 107 h 270"/>
                  <a:gd name="T18" fmla="*/ 1768 w 1768"/>
                  <a:gd name="T19" fmla="*/ 135 h 270"/>
                  <a:gd name="T20" fmla="*/ 1765 w 1768"/>
                  <a:gd name="T21" fmla="*/ 163 h 270"/>
                  <a:gd name="T22" fmla="*/ 1758 w 1768"/>
                  <a:gd name="T23" fmla="*/ 187 h 270"/>
                  <a:gd name="T24" fmla="*/ 1746 w 1768"/>
                  <a:gd name="T25" fmla="*/ 210 h 270"/>
                  <a:gd name="T26" fmla="*/ 1730 w 1768"/>
                  <a:gd name="T27" fmla="*/ 230 h 270"/>
                  <a:gd name="T28" fmla="*/ 1711 w 1768"/>
                  <a:gd name="T29" fmla="*/ 246 h 270"/>
                  <a:gd name="T30" fmla="*/ 1689 w 1768"/>
                  <a:gd name="T31" fmla="*/ 259 h 270"/>
                  <a:gd name="T32" fmla="*/ 1664 w 1768"/>
                  <a:gd name="T33" fmla="*/ 267 h 270"/>
                  <a:gd name="T34" fmla="*/ 1638 w 1768"/>
                  <a:gd name="T35" fmla="*/ 270 h 270"/>
                  <a:gd name="T36" fmla="*/ 131 w 1768"/>
                  <a:gd name="T37" fmla="*/ 270 h 270"/>
                  <a:gd name="T38" fmla="*/ 104 w 1768"/>
                  <a:gd name="T39" fmla="*/ 267 h 270"/>
                  <a:gd name="T40" fmla="*/ 80 w 1768"/>
                  <a:gd name="T41" fmla="*/ 259 h 270"/>
                  <a:gd name="T42" fmla="*/ 58 w 1768"/>
                  <a:gd name="T43" fmla="*/ 246 h 270"/>
                  <a:gd name="T44" fmla="*/ 39 w 1768"/>
                  <a:gd name="T45" fmla="*/ 230 h 270"/>
                  <a:gd name="T46" fmla="*/ 23 w 1768"/>
                  <a:gd name="T47" fmla="*/ 210 h 270"/>
                  <a:gd name="T48" fmla="*/ 11 w 1768"/>
                  <a:gd name="T49" fmla="*/ 187 h 270"/>
                  <a:gd name="T50" fmla="*/ 4 w 1768"/>
                  <a:gd name="T51" fmla="*/ 163 h 270"/>
                  <a:gd name="T52" fmla="*/ 0 w 1768"/>
                  <a:gd name="T53" fmla="*/ 135 h 270"/>
                  <a:gd name="T54" fmla="*/ 4 w 1768"/>
                  <a:gd name="T55" fmla="*/ 107 h 270"/>
                  <a:gd name="T56" fmla="*/ 11 w 1768"/>
                  <a:gd name="T57" fmla="*/ 83 h 270"/>
                  <a:gd name="T58" fmla="*/ 23 w 1768"/>
                  <a:gd name="T59" fmla="*/ 59 h 270"/>
                  <a:gd name="T60" fmla="*/ 39 w 1768"/>
                  <a:gd name="T61" fmla="*/ 40 h 270"/>
                  <a:gd name="T62" fmla="*/ 58 w 1768"/>
                  <a:gd name="T63" fmla="*/ 24 h 270"/>
                  <a:gd name="T64" fmla="*/ 80 w 1768"/>
                  <a:gd name="T65" fmla="*/ 11 h 270"/>
                  <a:gd name="T66" fmla="*/ 104 w 1768"/>
                  <a:gd name="T67" fmla="*/ 3 h 270"/>
                  <a:gd name="T68" fmla="*/ 131 w 1768"/>
                  <a:gd name="T69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68" h="270">
                    <a:moveTo>
                      <a:pt x="131" y="0"/>
                    </a:moveTo>
                    <a:lnTo>
                      <a:pt x="1638" y="0"/>
                    </a:lnTo>
                    <a:lnTo>
                      <a:pt x="1664" y="3"/>
                    </a:lnTo>
                    <a:lnTo>
                      <a:pt x="1689" y="11"/>
                    </a:lnTo>
                    <a:lnTo>
                      <a:pt x="1711" y="24"/>
                    </a:lnTo>
                    <a:lnTo>
                      <a:pt x="1730" y="40"/>
                    </a:lnTo>
                    <a:lnTo>
                      <a:pt x="1746" y="59"/>
                    </a:lnTo>
                    <a:lnTo>
                      <a:pt x="1758" y="83"/>
                    </a:lnTo>
                    <a:lnTo>
                      <a:pt x="1765" y="107"/>
                    </a:lnTo>
                    <a:lnTo>
                      <a:pt x="1768" y="135"/>
                    </a:lnTo>
                    <a:lnTo>
                      <a:pt x="1765" y="163"/>
                    </a:lnTo>
                    <a:lnTo>
                      <a:pt x="1758" y="187"/>
                    </a:lnTo>
                    <a:lnTo>
                      <a:pt x="1746" y="210"/>
                    </a:lnTo>
                    <a:lnTo>
                      <a:pt x="1730" y="230"/>
                    </a:lnTo>
                    <a:lnTo>
                      <a:pt x="1711" y="246"/>
                    </a:lnTo>
                    <a:lnTo>
                      <a:pt x="1689" y="259"/>
                    </a:lnTo>
                    <a:lnTo>
                      <a:pt x="1664" y="267"/>
                    </a:lnTo>
                    <a:lnTo>
                      <a:pt x="1638" y="270"/>
                    </a:lnTo>
                    <a:lnTo>
                      <a:pt x="131" y="270"/>
                    </a:lnTo>
                    <a:lnTo>
                      <a:pt x="104" y="267"/>
                    </a:lnTo>
                    <a:lnTo>
                      <a:pt x="80" y="259"/>
                    </a:lnTo>
                    <a:lnTo>
                      <a:pt x="58" y="246"/>
                    </a:lnTo>
                    <a:lnTo>
                      <a:pt x="39" y="230"/>
                    </a:lnTo>
                    <a:lnTo>
                      <a:pt x="23" y="210"/>
                    </a:lnTo>
                    <a:lnTo>
                      <a:pt x="11" y="187"/>
                    </a:lnTo>
                    <a:lnTo>
                      <a:pt x="4" y="163"/>
                    </a:lnTo>
                    <a:lnTo>
                      <a:pt x="0" y="135"/>
                    </a:lnTo>
                    <a:lnTo>
                      <a:pt x="4" y="107"/>
                    </a:lnTo>
                    <a:lnTo>
                      <a:pt x="11" y="83"/>
                    </a:lnTo>
                    <a:lnTo>
                      <a:pt x="23" y="59"/>
                    </a:lnTo>
                    <a:lnTo>
                      <a:pt x="39" y="40"/>
                    </a:lnTo>
                    <a:lnTo>
                      <a:pt x="58" y="24"/>
                    </a:lnTo>
                    <a:lnTo>
                      <a:pt x="80" y="11"/>
                    </a:lnTo>
                    <a:lnTo>
                      <a:pt x="104" y="3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715597" rtl="0" eaLnBrk="1" fontAlgn="base" latinLnBrk="0" hangingPunct="1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877C4"/>
                  </a:buClr>
                  <a:buSzTx/>
                  <a:buFontTx/>
                  <a:buNone/>
                  <a:tabLst/>
                  <a:defRPr/>
                </a:pPr>
                <a:endParaRPr kumimoji="0" lang="en-US" sz="281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Freeform 11"/>
              <p:cNvSpPr>
                <a:spLocks noEditPoints="1"/>
              </p:cNvSpPr>
              <p:nvPr/>
            </p:nvSpPr>
            <p:spPr bwMode="auto">
              <a:xfrm>
                <a:off x="1476" y="765"/>
                <a:ext cx="112" cy="24"/>
              </a:xfrm>
              <a:custGeom>
                <a:avLst/>
                <a:gdLst>
                  <a:gd name="T0" fmla="*/ 182 w 1904"/>
                  <a:gd name="T1" fmla="*/ 137 h 404"/>
                  <a:gd name="T2" fmla="*/ 155 w 1904"/>
                  <a:gd name="T3" fmla="*/ 154 h 404"/>
                  <a:gd name="T4" fmla="*/ 138 w 1904"/>
                  <a:gd name="T5" fmla="*/ 185 h 404"/>
                  <a:gd name="T6" fmla="*/ 138 w 1904"/>
                  <a:gd name="T7" fmla="*/ 220 h 404"/>
                  <a:gd name="T8" fmla="*/ 155 w 1904"/>
                  <a:gd name="T9" fmla="*/ 250 h 404"/>
                  <a:gd name="T10" fmla="*/ 182 w 1904"/>
                  <a:gd name="T11" fmla="*/ 267 h 404"/>
                  <a:gd name="T12" fmla="*/ 1706 w 1904"/>
                  <a:gd name="T13" fmla="*/ 269 h 404"/>
                  <a:gd name="T14" fmla="*/ 1738 w 1904"/>
                  <a:gd name="T15" fmla="*/ 260 h 404"/>
                  <a:gd name="T16" fmla="*/ 1760 w 1904"/>
                  <a:gd name="T17" fmla="*/ 236 h 404"/>
                  <a:gd name="T18" fmla="*/ 1768 w 1904"/>
                  <a:gd name="T19" fmla="*/ 202 h 404"/>
                  <a:gd name="T20" fmla="*/ 1760 w 1904"/>
                  <a:gd name="T21" fmla="*/ 168 h 404"/>
                  <a:gd name="T22" fmla="*/ 1738 w 1904"/>
                  <a:gd name="T23" fmla="*/ 144 h 404"/>
                  <a:gd name="T24" fmla="*/ 1706 w 1904"/>
                  <a:gd name="T25" fmla="*/ 135 h 404"/>
                  <a:gd name="T26" fmla="*/ 199 w 1904"/>
                  <a:gd name="T27" fmla="*/ 0 h 404"/>
                  <a:gd name="T28" fmla="*/ 1739 w 1904"/>
                  <a:gd name="T29" fmla="*/ 3 h 404"/>
                  <a:gd name="T30" fmla="*/ 1797 w 1904"/>
                  <a:gd name="T31" fmla="*/ 22 h 404"/>
                  <a:gd name="T32" fmla="*/ 1847 w 1904"/>
                  <a:gd name="T33" fmla="*/ 59 h 404"/>
                  <a:gd name="T34" fmla="*/ 1883 w 1904"/>
                  <a:gd name="T35" fmla="*/ 109 h 404"/>
                  <a:gd name="T36" fmla="*/ 1902 w 1904"/>
                  <a:gd name="T37" fmla="*/ 169 h 404"/>
                  <a:gd name="T38" fmla="*/ 1902 w 1904"/>
                  <a:gd name="T39" fmla="*/ 235 h 404"/>
                  <a:gd name="T40" fmla="*/ 1883 w 1904"/>
                  <a:gd name="T41" fmla="*/ 295 h 404"/>
                  <a:gd name="T42" fmla="*/ 1847 w 1904"/>
                  <a:gd name="T43" fmla="*/ 345 h 404"/>
                  <a:gd name="T44" fmla="*/ 1797 w 1904"/>
                  <a:gd name="T45" fmla="*/ 381 h 404"/>
                  <a:gd name="T46" fmla="*/ 1739 w 1904"/>
                  <a:gd name="T47" fmla="*/ 401 h 404"/>
                  <a:gd name="T48" fmla="*/ 199 w 1904"/>
                  <a:gd name="T49" fmla="*/ 404 h 404"/>
                  <a:gd name="T50" fmla="*/ 136 w 1904"/>
                  <a:gd name="T51" fmla="*/ 394 h 404"/>
                  <a:gd name="T52" fmla="*/ 82 w 1904"/>
                  <a:gd name="T53" fmla="*/ 365 h 404"/>
                  <a:gd name="T54" fmla="*/ 39 w 1904"/>
                  <a:gd name="T55" fmla="*/ 321 h 404"/>
                  <a:gd name="T56" fmla="*/ 11 w 1904"/>
                  <a:gd name="T57" fmla="*/ 266 h 404"/>
                  <a:gd name="T58" fmla="*/ 0 w 1904"/>
                  <a:gd name="T59" fmla="*/ 202 h 404"/>
                  <a:gd name="T60" fmla="*/ 11 w 1904"/>
                  <a:gd name="T61" fmla="*/ 138 h 404"/>
                  <a:gd name="T62" fmla="*/ 39 w 1904"/>
                  <a:gd name="T63" fmla="*/ 83 h 404"/>
                  <a:gd name="T64" fmla="*/ 82 w 1904"/>
                  <a:gd name="T65" fmla="*/ 39 h 404"/>
                  <a:gd name="T66" fmla="*/ 136 w 1904"/>
                  <a:gd name="T67" fmla="*/ 10 h 404"/>
                  <a:gd name="T68" fmla="*/ 199 w 1904"/>
                  <a:gd name="T69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04" h="404">
                    <a:moveTo>
                      <a:pt x="199" y="135"/>
                    </a:moveTo>
                    <a:lnTo>
                      <a:pt x="182" y="137"/>
                    </a:lnTo>
                    <a:lnTo>
                      <a:pt x="167" y="144"/>
                    </a:lnTo>
                    <a:lnTo>
                      <a:pt x="155" y="154"/>
                    </a:lnTo>
                    <a:lnTo>
                      <a:pt x="145" y="168"/>
                    </a:lnTo>
                    <a:lnTo>
                      <a:pt x="138" y="185"/>
                    </a:lnTo>
                    <a:lnTo>
                      <a:pt x="136" y="202"/>
                    </a:lnTo>
                    <a:lnTo>
                      <a:pt x="138" y="220"/>
                    </a:lnTo>
                    <a:lnTo>
                      <a:pt x="145" y="236"/>
                    </a:lnTo>
                    <a:lnTo>
                      <a:pt x="155" y="250"/>
                    </a:lnTo>
                    <a:lnTo>
                      <a:pt x="167" y="260"/>
                    </a:lnTo>
                    <a:lnTo>
                      <a:pt x="182" y="267"/>
                    </a:lnTo>
                    <a:lnTo>
                      <a:pt x="199" y="269"/>
                    </a:lnTo>
                    <a:lnTo>
                      <a:pt x="1706" y="269"/>
                    </a:lnTo>
                    <a:lnTo>
                      <a:pt x="1723" y="267"/>
                    </a:lnTo>
                    <a:lnTo>
                      <a:pt x="1738" y="260"/>
                    </a:lnTo>
                    <a:lnTo>
                      <a:pt x="1750" y="250"/>
                    </a:lnTo>
                    <a:lnTo>
                      <a:pt x="1760" y="236"/>
                    </a:lnTo>
                    <a:lnTo>
                      <a:pt x="1766" y="220"/>
                    </a:lnTo>
                    <a:lnTo>
                      <a:pt x="1768" y="202"/>
                    </a:lnTo>
                    <a:lnTo>
                      <a:pt x="1766" y="185"/>
                    </a:lnTo>
                    <a:lnTo>
                      <a:pt x="1760" y="168"/>
                    </a:lnTo>
                    <a:lnTo>
                      <a:pt x="1750" y="154"/>
                    </a:lnTo>
                    <a:lnTo>
                      <a:pt x="1738" y="144"/>
                    </a:lnTo>
                    <a:lnTo>
                      <a:pt x="1723" y="137"/>
                    </a:lnTo>
                    <a:lnTo>
                      <a:pt x="1706" y="135"/>
                    </a:lnTo>
                    <a:lnTo>
                      <a:pt x="199" y="135"/>
                    </a:lnTo>
                    <a:close/>
                    <a:moveTo>
                      <a:pt x="199" y="0"/>
                    </a:moveTo>
                    <a:lnTo>
                      <a:pt x="1706" y="0"/>
                    </a:lnTo>
                    <a:lnTo>
                      <a:pt x="1739" y="3"/>
                    </a:lnTo>
                    <a:lnTo>
                      <a:pt x="1768" y="10"/>
                    </a:lnTo>
                    <a:lnTo>
                      <a:pt x="1797" y="22"/>
                    </a:lnTo>
                    <a:lnTo>
                      <a:pt x="1823" y="39"/>
                    </a:lnTo>
                    <a:lnTo>
                      <a:pt x="1847" y="59"/>
                    </a:lnTo>
                    <a:lnTo>
                      <a:pt x="1866" y="83"/>
                    </a:lnTo>
                    <a:lnTo>
                      <a:pt x="1883" y="109"/>
                    </a:lnTo>
                    <a:lnTo>
                      <a:pt x="1894" y="138"/>
                    </a:lnTo>
                    <a:lnTo>
                      <a:pt x="1902" y="169"/>
                    </a:lnTo>
                    <a:lnTo>
                      <a:pt x="1904" y="202"/>
                    </a:lnTo>
                    <a:lnTo>
                      <a:pt x="1902" y="235"/>
                    </a:lnTo>
                    <a:lnTo>
                      <a:pt x="1894" y="266"/>
                    </a:lnTo>
                    <a:lnTo>
                      <a:pt x="1883" y="295"/>
                    </a:lnTo>
                    <a:lnTo>
                      <a:pt x="1866" y="321"/>
                    </a:lnTo>
                    <a:lnTo>
                      <a:pt x="1847" y="345"/>
                    </a:lnTo>
                    <a:lnTo>
                      <a:pt x="1823" y="365"/>
                    </a:lnTo>
                    <a:lnTo>
                      <a:pt x="1797" y="381"/>
                    </a:lnTo>
                    <a:lnTo>
                      <a:pt x="1768" y="394"/>
                    </a:lnTo>
                    <a:lnTo>
                      <a:pt x="1739" y="401"/>
                    </a:lnTo>
                    <a:lnTo>
                      <a:pt x="1706" y="404"/>
                    </a:lnTo>
                    <a:lnTo>
                      <a:pt x="199" y="404"/>
                    </a:lnTo>
                    <a:lnTo>
                      <a:pt x="166" y="401"/>
                    </a:lnTo>
                    <a:lnTo>
                      <a:pt x="136" y="394"/>
                    </a:lnTo>
                    <a:lnTo>
                      <a:pt x="108" y="381"/>
                    </a:lnTo>
                    <a:lnTo>
                      <a:pt x="82" y="365"/>
                    </a:lnTo>
                    <a:lnTo>
                      <a:pt x="58" y="345"/>
                    </a:lnTo>
                    <a:lnTo>
                      <a:pt x="39" y="321"/>
                    </a:lnTo>
                    <a:lnTo>
                      <a:pt x="23" y="295"/>
                    </a:lnTo>
                    <a:lnTo>
                      <a:pt x="11" y="266"/>
                    </a:lnTo>
                    <a:lnTo>
                      <a:pt x="4" y="235"/>
                    </a:lnTo>
                    <a:lnTo>
                      <a:pt x="0" y="202"/>
                    </a:lnTo>
                    <a:lnTo>
                      <a:pt x="4" y="169"/>
                    </a:lnTo>
                    <a:lnTo>
                      <a:pt x="11" y="138"/>
                    </a:lnTo>
                    <a:lnTo>
                      <a:pt x="23" y="109"/>
                    </a:lnTo>
                    <a:lnTo>
                      <a:pt x="39" y="83"/>
                    </a:lnTo>
                    <a:lnTo>
                      <a:pt x="58" y="59"/>
                    </a:lnTo>
                    <a:lnTo>
                      <a:pt x="82" y="39"/>
                    </a:lnTo>
                    <a:lnTo>
                      <a:pt x="108" y="22"/>
                    </a:lnTo>
                    <a:lnTo>
                      <a:pt x="136" y="10"/>
                    </a:lnTo>
                    <a:lnTo>
                      <a:pt x="166" y="3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715597" rtl="0" eaLnBrk="1" fontAlgn="base" latinLnBrk="0" hangingPunct="1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877C4"/>
                  </a:buClr>
                  <a:buSzTx/>
                  <a:buFontTx/>
                  <a:buNone/>
                  <a:tabLst/>
                  <a:defRPr/>
                </a:pPr>
                <a:endParaRPr kumimoji="0" lang="en-US" sz="281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548" y="921"/>
                <a:ext cx="31" cy="22"/>
              </a:xfrm>
              <a:custGeom>
                <a:avLst/>
                <a:gdLst>
                  <a:gd name="T0" fmla="*/ 255 w 511"/>
                  <a:gd name="T1" fmla="*/ 0 h 506"/>
                  <a:gd name="T2" fmla="*/ 293 w 511"/>
                  <a:gd name="T3" fmla="*/ 2 h 506"/>
                  <a:gd name="T4" fmla="*/ 329 w 511"/>
                  <a:gd name="T5" fmla="*/ 11 h 506"/>
                  <a:gd name="T6" fmla="*/ 363 w 511"/>
                  <a:gd name="T7" fmla="*/ 24 h 506"/>
                  <a:gd name="T8" fmla="*/ 394 w 511"/>
                  <a:gd name="T9" fmla="*/ 41 h 506"/>
                  <a:gd name="T10" fmla="*/ 423 w 511"/>
                  <a:gd name="T11" fmla="*/ 63 h 506"/>
                  <a:gd name="T12" fmla="*/ 448 w 511"/>
                  <a:gd name="T13" fmla="*/ 87 h 506"/>
                  <a:gd name="T14" fmla="*/ 470 w 511"/>
                  <a:gd name="T15" fmla="*/ 116 h 506"/>
                  <a:gd name="T16" fmla="*/ 487 w 511"/>
                  <a:gd name="T17" fmla="*/ 146 h 506"/>
                  <a:gd name="T18" fmla="*/ 500 w 511"/>
                  <a:gd name="T19" fmla="*/ 180 h 506"/>
                  <a:gd name="T20" fmla="*/ 508 w 511"/>
                  <a:gd name="T21" fmla="*/ 216 h 506"/>
                  <a:gd name="T22" fmla="*/ 511 w 511"/>
                  <a:gd name="T23" fmla="*/ 253 h 506"/>
                  <a:gd name="T24" fmla="*/ 508 w 511"/>
                  <a:gd name="T25" fmla="*/ 291 h 506"/>
                  <a:gd name="T26" fmla="*/ 500 w 511"/>
                  <a:gd name="T27" fmla="*/ 327 h 506"/>
                  <a:gd name="T28" fmla="*/ 487 w 511"/>
                  <a:gd name="T29" fmla="*/ 361 h 506"/>
                  <a:gd name="T30" fmla="*/ 470 w 511"/>
                  <a:gd name="T31" fmla="*/ 391 h 506"/>
                  <a:gd name="T32" fmla="*/ 448 w 511"/>
                  <a:gd name="T33" fmla="*/ 420 h 506"/>
                  <a:gd name="T34" fmla="*/ 423 w 511"/>
                  <a:gd name="T35" fmla="*/ 444 h 506"/>
                  <a:gd name="T36" fmla="*/ 394 w 511"/>
                  <a:gd name="T37" fmla="*/ 466 h 506"/>
                  <a:gd name="T38" fmla="*/ 363 w 511"/>
                  <a:gd name="T39" fmla="*/ 483 h 506"/>
                  <a:gd name="T40" fmla="*/ 329 w 511"/>
                  <a:gd name="T41" fmla="*/ 496 h 506"/>
                  <a:gd name="T42" fmla="*/ 293 w 511"/>
                  <a:gd name="T43" fmla="*/ 503 h 506"/>
                  <a:gd name="T44" fmla="*/ 255 w 511"/>
                  <a:gd name="T45" fmla="*/ 506 h 506"/>
                  <a:gd name="T46" fmla="*/ 217 w 511"/>
                  <a:gd name="T47" fmla="*/ 503 h 506"/>
                  <a:gd name="T48" fmla="*/ 181 w 511"/>
                  <a:gd name="T49" fmla="*/ 496 h 506"/>
                  <a:gd name="T50" fmla="*/ 147 w 511"/>
                  <a:gd name="T51" fmla="*/ 483 h 506"/>
                  <a:gd name="T52" fmla="*/ 116 w 511"/>
                  <a:gd name="T53" fmla="*/ 466 h 506"/>
                  <a:gd name="T54" fmla="*/ 87 w 511"/>
                  <a:gd name="T55" fmla="*/ 444 h 506"/>
                  <a:gd name="T56" fmla="*/ 63 w 511"/>
                  <a:gd name="T57" fmla="*/ 420 h 506"/>
                  <a:gd name="T58" fmla="*/ 41 w 511"/>
                  <a:gd name="T59" fmla="*/ 391 h 506"/>
                  <a:gd name="T60" fmla="*/ 23 w 511"/>
                  <a:gd name="T61" fmla="*/ 361 h 506"/>
                  <a:gd name="T62" fmla="*/ 10 w 511"/>
                  <a:gd name="T63" fmla="*/ 327 h 506"/>
                  <a:gd name="T64" fmla="*/ 3 w 511"/>
                  <a:gd name="T65" fmla="*/ 291 h 506"/>
                  <a:gd name="T66" fmla="*/ 0 w 511"/>
                  <a:gd name="T67" fmla="*/ 253 h 506"/>
                  <a:gd name="T68" fmla="*/ 3 w 511"/>
                  <a:gd name="T69" fmla="*/ 216 h 506"/>
                  <a:gd name="T70" fmla="*/ 10 w 511"/>
                  <a:gd name="T71" fmla="*/ 180 h 506"/>
                  <a:gd name="T72" fmla="*/ 23 w 511"/>
                  <a:gd name="T73" fmla="*/ 146 h 506"/>
                  <a:gd name="T74" fmla="*/ 41 w 511"/>
                  <a:gd name="T75" fmla="*/ 116 h 506"/>
                  <a:gd name="T76" fmla="*/ 63 w 511"/>
                  <a:gd name="T77" fmla="*/ 87 h 506"/>
                  <a:gd name="T78" fmla="*/ 87 w 511"/>
                  <a:gd name="T79" fmla="*/ 63 h 506"/>
                  <a:gd name="T80" fmla="*/ 116 w 511"/>
                  <a:gd name="T81" fmla="*/ 41 h 506"/>
                  <a:gd name="T82" fmla="*/ 147 w 511"/>
                  <a:gd name="T83" fmla="*/ 24 h 506"/>
                  <a:gd name="T84" fmla="*/ 181 w 511"/>
                  <a:gd name="T85" fmla="*/ 11 h 506"/>
                  <a:gd name="T86" fmla="*/ 217 w 511"/>
                  <a:gd name="T87" fmla="*/ 2 h 506"/>
                  <a:gd name="T88" fmla="*/ 255 w 511"/>
                  <a:gd name="T89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11" h="506">
                    <a:moveTo>
                      <a:pt x="255" y="0"/>
                    </a:moveTo>
                    <a:lnTo>
                      <a:pt x="293" y="2"/>
                    </a:lnTo>
                    <a:lnTo>
                      <a:pt x="329" y="11"/>
                    </a:lnTo>
                    <a:lnTo>
                      <a:pt x="363" y="24"/>
                    </a:lnTo>
                    <a:lnTo>
                      <a:pt x="394" y="41"/>
                    </a:lnTo>
                    <a:lnTo>
                      <a:pt x="423" y="63"/>
                    </a:lnTo>
                    <a:lnTo>
                      <a:pt x="448" y="87"/>
                    </a:lnTo>
                    <a:lnTo>
                      <a:pt x="470" y="116"/>
                    </a:lnTo>
                    <a:lnTo>
                      <a:pt x="487" y="146"/>
                    </a:lnTo>
                    <a:lnTo>
                      <a:pt x="500" y="180"/>
                    </a:lnTo>
                    <a:lnTo>
                      <a:pt x="508" y="216"/>
                    </a:lnTo>
                    <a:lnTo>
                      <a:pt x="511" y="253"/>
                    </a:lnTo>
                    <a:lnTo>
                      <a:pt x="508" y="291"/>
                    </a:lnTo>
                    <a:lnTo>
                      <a:pt x="500" y="327"/>
                    </a:lnTo>
                    <a:lnTo>
                      <a:pt x="487" y="361"/>
                    </a:lnTo>
                    <a:lnTo>
                      <a:pt x="470" y="391"/>
                    </a:lnTo>
                    <a:lnTo>
                      <a:pt x="448" y="420"/>
                    </a:lnTo>
                    <a:lnTo>
                      <a:pt x="423" y="444"/>
                    </a:lnTo>
                    <a:lnTo>
                      <a:pt x="394" y="466"/>
                    </a:lnTo>
                    <a:lnTo>
                      <a:pt x="363" y="483"/>
                    </a:lnTo>
                    <a:lnTo>
                      <a:pt x="329" y="496"/>
                    </a:lnTo>
                    <a:lnTo>
                      <a:pt x="293" y="503"/>
                    </a:lnTo>
                    <a:lnTo>
                      <a:pt x="255" y="506"/>
                    </a:lnTo>
                    <a:lnTo>
                      <a:pt x="217" y="503"/>
                    </a:lnTo>
                    <a:lnTo>
                      <a:pt x="181" y="496"/>
                    </a:lnTo>
                    <a:lnTo>
                      <a:pt x="147" y="483"/>
                    </a:lnTo>
                    <a:lnTo>
                      <a:pt x="116" y="466"/>
                    </a:lnTo>
                    <a:lnTo>
                      <a:pt x="87" y="444"/>
                    </a:lnTo>
                    <a:lnTo>
                      <a:pt x="63" y="420"/>
                    </a:lnTo>
                    <a:lnTo>
                      <a:pt x="41" y="391"/>
                    </a:lnTo>
                    <a:lnTo>
                      <a:pt x="23" y="361"/>
                    </a:lnTo>
                    <a:lnTo>
                      <a:pt x="10" y="327"/>
                    </a:lnTo>
                    <a:lnTo>
                      <a:pt x="3" y="291"/>
                    </a:lnTo>
                    <a:lnTo>
                      <a:pt x="0" y="253"/>
                    </a:lnTo>
                    <a:lnTo>
                      <a:pt x="3" y="216"/>
                    </a:lnTo>
                    <a:lnTo>
                      <a:pt x="10" y="180"/>
                    </a:lnTo>
                    <a:lnTo>
                      <a:pt x="23" y="146"/>
                    </a:lnTo>
                    <a:lnTo>
                      <a:pt x="41" y="116"/>
                    </a:lnTo>
                    <a:lnTo>
                      <a:pt x="63" y="87"/>
                    </a:lnTo>
                    <a:lnTo>
                      <a:pt x="87" y="63"/>
                    </a:lnTo>
                    <a:lnTo>
                      <a:pt x="116" y="41"/>
                    </a:lnTo>
                    <a:lnTo>
                      <a:pt x="147" y="24"/>
                    </a:lnTo>
                    <a:lnTo>
                      <a:pt x="181" y="11"/>
                    </a:lnTo>
                    <a:lnTo>
                      <a:pt x="217" y="2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715597" rtl="0" eaLnBrk="1" fontAlgn="base" latinLnBrk="0" hangingPunct="1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877C4"/>
                  </a:buClr>
                  <a:buSzTx/>
                  <a:buFontTx/>
                  <a:buNone/>
                  <a:tabLst/>
                  <a:defRPr/>
                </a:pPr>
                <a:endParaRPr kumimoji="0" lang="en-US" sz="281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503" y="867"/>
                <a:ext cx="32" cy="21"/>
              </a:xfrm>
              <a:custGeom>
                <a:avLst/>
                <a:gdLst>
                  <a:gd name="T0" fmla="*/ 272 w 544"/>
                  <a:gd name="T1" fmla="*/ 0 h 538"/>
                  <a:gd name="T2" fmla="*/ 312 w 544"/>
                  <a:gd name="T3" fmla="*/ 2 h 538"/>
                  <a:gd name="T4" fmla="*/ 351 w 544"/>
                  <a:gd name="T5" fmla="*/ 11 h 538"/>
                  <a:gd name="T6" fmla="*/ 387 w 544"/>
                  <a:gd name="T7" fmla="*/ 25 h 538"/>
                  <a:gd name="T8" fmla="*/ 420 w 544"/>
                  <a:gd name="T9" fmla="*/ 43 h 538"/>
                  <a:gd name="T10" fmla="*/ 451 w 544"/>
                  <a:gd name="T11" fmla="*/ 65 h 538"/>
                  <a:gd name="T12" fmla="*/ 478 w 544"/>
                  <a:gd name="T13" fmla="*/ 92 h 538"/>
                  <a:gd name="T14" fmla="*/ 501 w 544"/>
                  <a:gd name="T15" fmla="*/ 122 h 538"/>
                  <a:gd name="T16" fmla="*/ 519 w 544"/>
                  <a:gd name="T17" fmla="*/ 155 h 538"/>
                  <a:gd name="T18" fmla="*/ 532 w 544"/>
                  <a:gd name="T19" fmla="*/ 191 h 538"/>
                  <a:gd name="T20" fmla="*/ 541 w 544"/>
                  <a:gd name="T21" fmla="*/ 230 h 538"/>
                  <a:gd name="T22" fmla="*/ 544 w 544"/>
                  <a:gd name="T23" fmla="*/ 269 h 538"/>
                  <a:gd name="T24" fmla="*/ 541 w 544"/>
                  <a:gd name="T25" fmla="*/ 309 h 538"/>
                  <a:gd name="T26" fmla="*/ 532 w 544"/>
                  <a:gd name="T27" fmla="*/ 347 h 538"/>
                  <a:gd name="T28" fmla="*/ 519 w 544"/>
                  <a:gd name="T29" fmla="*/ 383 h 538"/>
                  <a:gd name="T30" fmla="*/ 501 w 544"/>
                  <a:gd name="T31" fmla="*/ 415 h 538"/>
                  <a:gd name="T32" fmla="*/ 478 w 544"/>
                  <a:gd name="T33" fmla="*/ 446 h 538"/>
                  <a:gd name="T34" fmla="*/ 451 w 544"/>
                  <a:gd name="T35" fmla="*/ 472 h 538"/>
                  <a:gd name="T36" fmla="*/ 420 w 544"/>
                  <a:gd name="T37" fmla="*/ 495 h 538"/>
                  <a:gd name="T38" fmla="*/ 387 w 544"/>
                  <a:gd name="T39" fmla="*/ 513 h 538"/>
                  <a:gd name="T40" fmla="*/ 351 w 544"/>
                  <a:gd name="T41" fmla="*/ 526 h 538"/>
                  <a:gd name="T42" fmla="*/ 312 w 544"/>
                  <a:gd name="T43" fmla="*/ 536 h 538"/>
                  <a:gd name="T44" fmla="*/ 272 w 544"/>
                  <a:gd name="T45" fmla="*/ 538 h 538"/>
                  <a:gd name="T46" fmla="*/ 232 w 544"/>
                  <a:gd name="T47" fmla="*/ 536 h 538"/>
                  <a:gd name="T48" fmla="*/ 193 w 544"/>
                  <a:gd name="T49" fmla="*/ 526 h 538"/>
                  <a:gd name="T50" fmla="*/ 157 w 544"/>
                  <a:gd name="T51" fmla="*/ 513 h 538"/>
                  <a:gd name="T52" fmla="*/ 124 w 544"/>
                  <a:gd name="T53" fmla="*/ 495 h 538"/>
                  <a:gd name="T54" fmla="*/ 94 w 544"/>
                  <a:gd name="T55" fmla="*/ 472 h 538"/>
                  <a:gd name="T56" fmla="*/ 67 w 544"/>
                  <a:gd name="T57" fmla="*/ 446 h 538"/>
                  <a:gd name="T58" fmla="*/ 44 w 544"/>
                  <a:gd name="T59" fmla="*/ 415 h 538"/>
                  <a:gd name="T60" fmla="*/ 26 w 544"/>
                  <a:gd name="T61" fmla="*/ 383 h 538"/>
                  <a:gd name="T62" fmla="*/ 12 w 544"/>
                  <a:gd name="T63" fmla="*/ 347 h 538"/>
                  <a:gd name="T64" fmla="*/ 3 w 544"/>
                  <a:gd name="T65" fmla="*/ 309 h 538"/>
                  <a:gd name="T66" fmla="*/ 0 w 544"/>
                  <a:gd name="T67" fmla="*/ 269 h 538"/>
                  <a:gd name="T68" fmla="*/ 3 w 544"/>
                  <a:gd name="T69" fmla="*/ 230 h 538"/>
                  <a:gd name="T70" fmla="*/ 12 w 544"/>
                  <a:gd name="T71" fmla="*/ 191 h 538"/>
                  <a:gd name="T72" fmla="*/ 26 w 544"/>
                  <a:gd name="T73" fmla="*/ 155 h 538"/>
                  <a:gd name="T74" fmla="*/ 44 w 544"/>
                  <a:gd name="T75" fmla="*/ 122 h 538"/>
                  <a:gd name="T76" fmla="*/ 67 w 544"/>
                  <a:gd name="T77" fmla="*/ 92 h 538"/>
                  <a:gd name="T78" fmla="*/ 94 w 544"/>
                  <a:gd name="T79" fmla="*/ 65 h 538"/>
                  <a:gd name="T80" fmla="*/ 124 w 544"/>
                  <a:gd name="T81" fmla="*/ 43 h 538"/>
                  <a:gd name="T82" fmla="*/ 157 w 544"/>
                  <a:gd name="T83" fmla="*/ 25 h 538"/>
                  <a:gd name="T84" fmla="*/ 193 w 544"/>
                  <a:gd name="T85" fmla="*/ 11 h 538"/>
                  <a:gd name="T86" fmla="*/ 232 w 544"/>
                  <a:gd name="T87" fmla="*/ 2 h 538"/>
                  <a:gd name="T88" fmla="*/ 272 w 544"/>
                  <a:gd name="T89" fmla="*/ 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44" h="538">
                    <a:moveTo>
                      <a:pt x="272" y="0"/>
                    </a:moveTo>
                    <a:lnTo>
                      <a:pt x="312" y="2"/>
                    </a:lnTo>
                    <a:lnTo>
                      <a:pt x="351" y="11"/>
                    </a:lnTo>
                    <a:lnTo>
                      <a:pt x="387" y="25"/>
                    </a:lnTo>
                    <a:lnTo>
                      <a:pt x="420" y="43"/>
                    </a:lnTo>
                    <a:lnTo>
                      <a:pt x="451" y="65"/>
                    </a:lnTo>
                    <a:lnTo>
                      <a:pt x="478" y="92"/>
                    </a:lnTo>
                    <a:lnTo>
                      <a:pt x="501" y="122"/>
                    </a:lnTo>
                    <a:lnTo>
                      <a:pt x="519" y="155"/>
                    </a:lnTo>
                    <a:lnTo>
                      <a:pt x="532" y="191"/>
                    </a:lnTo>
                    <a:lnTo>
                      <a:pt x="541" y="230"/>
                    </a:lnTo>
                    <a:lnTo>
                      <a:pt x="544" y="269"/>
                    </a:lnTo>
                    <a:lnTo>
                      <a:pt x="541" y="309"/>
                    </a:lnTo>
                    <a:lnTo>
                      <a:pt x="532" y="347"/>
                    </a:lnTo>
                    <a:lnTo>
                      <a:pt x="519" y="383"/>
                    </a:lnTo>
                    <a:lnTo>
                      <a:pt x="501" y="415"/>
                    </a:lnTo>
                    <a:lnTo>
                      <a:pt x="478" y="446"/>
                    </a:lnTo>
                    <a:lnTo>
                      <a:pt x="451" y="472"/>
                    </a:lnTo>
                    <a:lnTo>
                      <a:pt x="420" y="495"/>
                    </a:lnTo>
                    <a:lnTo>
                      <a:pt x="387" y="513"/>
                    </a:lnTo>
                    <a:lnTo>
                      <a:pt x="351" y="526"/>
                    </a:lnTo>
                    <a:lnTo>
                      <a:pt x="312" y="536"/>
                    </a:lnTo>
                    <a:lnTo>
                      <a:pt x="272" y="538"/>
                    </a:lnTo>
                    <a:lnTo>
                      <a:pt x="232" y="536"/>
                    </a:lnTo>
                    <a:lnTo>
                      <a:pt x="193" y="526"/>
                    </a:lnTo>
                    <a:lnTo>
                      <a:pt x="157" y="513"/>
                    </a:lnTo>
                    <a:lnTo>
                      <a:pt x="124" y="495"/>
                    </a:lnTo>
                    <a:lnTo>
                      <a:pt x="94" y="472"/>
                    </a:lnTo>
                    <a:lnTo>
                      <a:pt x="67" y="446"/>
                    </a:lnTo>
                    <a:lnTo>
                      <a:pt x="44" y="415"/>
                    </a:lnTo>
                    <a:lnTo>
                      <a:pt x="26" y="383"/>
                    </a:lnTo>
                    <a:lnTo>
                      <a:pt x="12" y="347"/>
                    </a:lnTo>
                    <a:lnTo>
                      <a:pt x="3" y="309"/>
                    </a:lnTo>
                    <a:lnTo>
                      <a:pt x="0" y="269"/>
                    </a:lnTo>
                    <a:lnTo>
                      <a:pt x="3" y="230"/>
                    </a:lnTo>
                    <a:lnTo>
                      <a:pt x="12" y="191"/>
                    </a:lnTo>
                    <a:lnTo>
                      <a:pt x="26" y="155"/>
                    </a:lnTo>
                    <a:lnTo>
                      <a:pt x="44" y="122"/>
                    </a:lnTo>
                    <a:lnTo>
                      <a:pt x="67" y="92"/>
                    </a:lnTo>
                    <a:lnTo>
                      <a:pt x="94" y="65"/>
                    </a:lnTo>
                    <a:lnTo>
                      <a:pt x="124" y="43"/>
                    </a:lnTo>
                    <a:lnTo>
                      <a:pt x="157" y="25"/>
                    </a:lnTo>
                    <a:lnTo>
                      <a:pt x="193" y="11"/>
                    </a:lnTo>
                    <a:lnTo>
                      <a:pt x="232" y="2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715597" rtl="0" eaLnBrk="1" fontAlgn="base" latinLnBrk="0" hangingPunct="1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877C4"/>
                  </a:buClr>
                  <a:buSzTx/>
                  <a:buFontTx/>
                  <a:buNone/>
                  <a:tabLst/>
                  <a:defRPr/>
                </a:pPr>
                <a:endParaRPr kumimoji="0" lang="en-US" sz="281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1532" y="817"/>
                <a:ext cx="23" cy="14"/>
              </a:xfrm>
              <a:custGeom>
                <a:avLst/>
                <a:gdLst>
                  <a:gd name="T0" fmla="*/ 197 w 394"/>
                  <a:gd name="T1" fmla="*/ 0 h 389"/>
                  <a:gd name="T2" fmla="*/ 232 w 394"/>
                  <a:gd name="T3" fmla="*/ 3 h 389"/>
                  <a:gd name="T4" fmla="*/ 266 w 394"/>
                  <a:gd name="T5" fmla="*/ 12 h 389"/>
                  <a:gd name="T6" fmla="*/ 297 w 394"/>
                  <a:gd name="T7" fmla="*/ 26 h 389"/>
                  <a:gd name="T8" fmla="*/ 324 w 394"/>
                  <a:gd name="T9" fmla="*/ 45 h 389"/>
                  <a:gd name="T10" fmla="*/ 348 w 394"/>
                  <a:gd name="T11" fmla="*/ 69 h 389"/>
                  <a:gd name="T12" fmla="*/ 367 w 394"/>
                  <a:gd name="T13" fmla="*/ 96 h 389"/>
                  <a:gd name="T14" fmla="*/ 382 w 394"/>
                  <a:gd name="T15" fmla="*/ 126 h 389"/>
                  <a:gd name="T16" fmla="*/ 391 w 394"/>
                  <a:gd name="T17" fmla="*/ 160 h 389"/>
                  <a:gd name="T18" fmla="*/ 394 w 394"/>
                  <a:gd name="T19" fmla="*/ 194 h 389"/>
                  <a:gd name="T20" fmla="*/ 391 w 394"/>
                  <a:gd name="T21" fmla="*/ 229 h 389"/>
                  <a:gd name="T22" fmla="*/ 382 w 394"/>
                  <a:gd name="T23" fmla="*/ 263 h 389"/>
                  <a:gd name="T24" fmla="*/ 367 w 394"/>
                  <a:gd name="T25" fmla="*/ 292 h 389"/>
                  <a:gd name="T26" fmla="*/ 348 w 394"/>
                  <a:gd name="T27" fmla="*/ 320 h 389"/>
                  <a:gd name="T28" fmla="*/ 324 w 394"/>
                  <a:gd name="T29" fmla="*/ 343 h 389"/>
                  <a:gd name="T30" fmla="*/ 297 w 394"/>
                  <a:gd name="T31" fmla="*/ 363 h 389"/>
                  <a:gd name="T32" fmla="*/ 266 w 394"/>
                  <a:gd name="T33" fmla="*/ 377 h 389"/>
                  <a:gd name="T34" fmla="*/ 232 w 394"/>
                  <a:gd name="T35" fmla="*/ 386 h 389"/>
                  <a:gd name="T36" fmla="*/ 197 w 394"/>
                  <a:gd name="T37" fmla="*/ 389 h 389"/>
                  <a:gd name="T38" fmla="*/ 162 w 394"/>
                  <a:gd name="T39" fmla="*/ 386 h 389"/>
                  <a:gd name="T40" fmla="*/ 128 w 394"/>
                  <a:gd name="T41" fmla="*/ 377 h 389"/>
                  <a:gd name="T42" fmla="*/ 98 w 394"/>
                  <a:gd name="T43" fmla="*/ 363 h 389"/>
                  <a:gd name="T44" fmla="*/ 70 w 394"/>
                  <a:gd name="T45" fmla="*/ 343 h 389"/>
                  <a:gd name="T46" fmla="*/ 47 w 394"/>
                  <a:gd name="T47" fmla="*/ 320 h 389"/>
                  <a:gd name="T48" fmla="*/ 27 w 394"/>
                  <a:gd name="T49" fmla="*/ 292 h 389"/>
                  <a:gd name="T50" fmla="*/ 13 w 394"/>
                  <a:gd name="T51" fmla="*/ 263 h 389"/>
                  <a:gd name="T52" fmla="*/ 4 w 394"/>
                  <a:gd name="T53" fmla="*/ 229 h 389"/>
                  <a:gd name="T54" fmla="*/ 0 w 394"/>
                  <a:gd name="T55" fmla="*/ 194 h 389"/>
                  <a:gd name="T56" fmla="*/ 4 w 394"/>
                  <a:gd name="T57" fmla="*/ 160 h 389"/>
                  <a:gd name="T58" fmla="*/ 13 w 394"/>
                  <a:gd name="T59" fmla="*/ 126 h 389"/>
                  <a:gd name="T60" fmla="*/ 27 w 394"/>
                  <a:gd name="T61" fmla="*/ 96 h 389"/>
                  <a:gd name="T62" fmla="*/ 47 w 394"/>
                  <a:gd name="T63" fmla="*/ 69 h 389"/>
                  <a:gd name="T64" fmla="*/ 70 w 394"/>
                  <a:gd name="T65" fmla="*/ 45 h 389"/>
                  <a:gd name="T66" fmla="*/ 98 w 394"/>
                  <a:gd name="T67" fmla="*/ 26 h 389"/>
                  <a:gd name="T68" fmla="*/ 128 w 394"/>
                  <a:gd name="T69" fmla="*/ 12 h 389"/>
                  <a:gd name="T70" fmla="*/ 162 w 394"/>
                  <a:gd name="T71" fmla="*/ 3 h 389"/>
                  <a:gd name="T72" fmla="*/ 197 w 394"/>
                  <a:gd name="T73" fmla="*/ 0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4" h="389">
                    <a:moveTo>
                      <a:pt x="197" y="0"/>
                    </a:moveTo>
                    <a:lnTo>
                      <a:pt x="232" y="3"/>
                    </a:lnTo>
                    <a:lnTo>
                      <a:pt x="266" y="12"/>
                    </a:lnTo>
                    <a:lnTo>
                      <a:pt x="297" y="26"/>
                    </a:lnTo>
                    <a:lnTo>
                      <a:pt x="324" y="45"/>
                    </a:lnTo>
                    <a:lnTo>
                      <a:pt x="348" y="69"/>
                    </a:lnTo>
                    <a:lnTo>
                      <a:pt x="367" y="96"/>
                    </a:lnTo>
                    <a:lnTo>
                      <a:pt x="382" y="126"/>
                    </a:lnTo>
                    <a:lnTo>
                      <a:pt x="391" y="160"/>
                    </a:lnTo>
                    <a:lnTo>
                      <a:pt x="394" y="194"/>
                    </a:lnTo>
                    <a:lnTo>
                      <a:pt x="391" y="229"/>
                    </a:lnTo>
                    <a:lnTo>
                      <a:pt x="382" y="263"/>
                    </a:lnTo>
                    <a:lnTo>
                      <a:pt x="367" y="292"/>
                    </a:lnTo>
                    <a:lnTo>
                      <a:pt x="348" y="320"/>
                    </a:lnTo>
                    <a:lnTo>
                      <a:pt x="324" y="343"/>
                    </a:lnTo>
                    <a:lnTo>
                      <a:pt x="297" y="363"/>
                    </a:lnTo>
                    <a:lnTo>
                      <a:pt x="266" y="377"/>
                    </a:lnTo>
                    <a:lnTo>
                      <a:pt x="232" y="386"/>
                    </a:lnTo>
                    <a:lnTo>
                      <a:pt x="197" y="389"/>
                    </a:lnTo>
                    <a:lnTo>
                      <a:pt x="162" y="386"/>
                    </a:lnTo>
                    <a:lnTo>
                      <a:pt x="128" y="377"/>
                    </a:lnTo>
                    <a:lnTo>
                      <a:pt x="98" y="363"/>
                    </a:lnTo>
                    <a:lnTo>
                      <a:pt x="70" y="343"/>
                    </a:lnTo>
                    <a:lnTo>
                      <a:pt x="47" y="320"/>
                    </a:lnTo>
                    <a:lnTo>
                      <a:pt x="27" y="292"/>
                    </a:lnTo>
                    <a:lnTo>
                      <a:pt x="13" y="263"/>
                    </a:lnTo>
                    <a:lnTo>
                      <a:pt x="4" y="229"/>
                    </a:lnTo>
                    <a:lnTo>
                      <a:pt x="0" y="194"/>
                    </a:lnTo>
                    <a:lnTo>
                      <a:pt x="4" y="160"/>
                    </a:lnTo>
                    <a:lnTo>
                      <a:pt x="13" y="126"/>
                    </a:lnTo>
                    <a:lnTo>
                      <a:pt x="27" y="96"/>
                    </a:lnTo>
                    <a:lnTo>
                      <a:pt x="47" y="69"/>
                    </a:lnTo>
                    <a:lnTo>
                      <a:pt x="70" y="45"/>
                    </a:lnTo>
                    <a:lnTo>
                      <a:pt x="98" y="26"/>
                    </a:lnTo>
                    <a:lnTo>
                      <a:pt x="128" y="12"/>
                    </a:lnTo>
                    <a:lnTo>
                      <a:pt x="162" y="3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715597" rtl="0" eaLnBrk="1" fontAlgn="base" latinLnBrk="0" hangingPunct="1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877C4"/>
                  </a:buClr>
                  <a:buSzTx/>
                  <a:buFontTx/>
                  <a:buNone/>
                  <a:tabLst/>
                  <a:defRPr/>
                </a:pPr>
                <a:endParaRPr kumimoji="0" lang="en-US" sz="281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106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8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8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35" name="Google Shape;435;p85"/>
          <p:cNvSpPr txBox="1">
            <a:spLocks noGrp="1"/>
          </p:cNvSpPr>
          <p:nvPr>
            <p:ph type="ctrTitle"/>
          </p:nvPr>
        </p:nvSpPr>
        <p:spPr>
          <a:xfrm>
            <a:off x="2362200" y="1066800"/>
            <a:ext cx="6477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/>
              <a:t>Kingdoms Eubacteria and Archaebacteria</a:t>
            </a:r>
            <a:endParaRPr dirty="0"/>
          </a:p>
        </p:txBody>
      </p:sp>
      <p:sp>
        <p:nvSpPr>
          <p:cNvPr id="436" name="Google Shape;436;p85"/>
          <p:cNvSpPr txBox="1">
            <a:spLocks noGrp="1"/>
          </p:cNvSpPr>
          <p:nvPr>
            <p:ph type="subTitle" idx="1"/>
          </p:nvPr>
        </p:nvSpPr>
        <p:spPr>
          <a:xfrm>
            <a:off x="2743200" y="3581400"/>
            <a:ext cx="61722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Comic Sans MS"/>
              <a:buNone/>
            </a:pPr>
            <a:r>
              <a:rPr lang="en-US" sz="4000" b="1" dirty="0">
                <a:solidFill>
                  <a:srgbClr val="FFFF00"/>
                </a:solidFill>
              </a:rPr>
              <a:t>Chapter 21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FBB745-9B77-DBA9-6AF5-C4FA5FFAECB6}"/>
              </a:ext>
            </a:extLst>
          </p:cNvPr>
          <p:cNvSpPr txBox="1"/>
          <p:nvPr/>
        </p:nvSpPr>
        <p:spPr>
          <a:xfrm>
            <a:off x="2743200" y="5066656"/>
            <a:ext cx="5043948" cy="914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en-US" sz="2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https://somup.com/c3j6qEu7Xf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Bacteria Protists Fungi Lab (14:44)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6349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86"/>
          <p:cNvSpPr txBox="1"/>
          <p:nvPr/>
        </p:nvSpPr>
        <p:spPr>
          <a:xfrm>
            <a:off x="3200400" y="0"/>
            <a:ext cx="5943600" cy="1200150"/>
          </a:xfrm>
          <a:prstGeom prst="rect">
            <a:avLst/>
          </a:prstGeom>
          <a:gradFill>
            <a:gsLst>
              <a:gs pos="0">
                <a:srgbClr val="0081D7"/>
              </a:gs>
              <a:gs pos="20000">
                <a:srgbClr val="007FD1"/>
              </a:gs>
              <a:gs pos="100000">
                <a:srgbClr val="00609F"/>
              </a:gs>
            </a:gsLst>
            <a:lin ang="5400000" scaled="0"/>
          </a:gradFill>
          <a:ln w="9525" cap="flat" cmpd="sng">
            <a:solidFill>
              <a:srgbClr val="007ABC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000" dist="23000" dir="5400000" rotWithShape="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The Bacteria</a:t>
            </a:r>
            <a:endParaRPr/>
          </a:p>
        </p:txBody>
      </p:sp>
      <p:pic>
        <p:nvPicPr>
          <p:cNvPr id="442" name="Google Shape;442;p86" descr="images-1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52400"/>
            <a:ext cx="2671763" cy="2101850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86"/>
          <p:cNvSpPr txBox="1"/>
          <p:nvPr/>
        </p:nvSpPr>
        <p:spPr>
          <a:xfrm>
            <a:off x="152400" y="2362200"/>
            <a:ext cx="289560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9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Bacteria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are </a:t>
            </a:r>
            <a:r>
              <a:rPr lang="en-US" sz="2900" b="1" dirty="0">
                <a:solidFill>
                  <a:srgbClr val="7E31B1"/>
                </a:solidFill>
              </a:rPr>
              <a:t>Prokaryotes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445" name="Google Shape;445;p86"/>
          <p:cNvSpPr txBox="1"/>
          <p:nvPr/>
        </p:nvSpPr>
        <p:spPr>
          <a:xfrm>
            <a:off x="0" y="4190937"/>
            <a:ext cx="3406588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Prokaryotic</a:t>
            </a: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Cells: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E31B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rgbClr val="7E31B1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r>
              <a:rPr lang="en-US" sz="2800" b="0" i="0" u="none" strike="noStrike" cap="none">
                <a:solidFill>
                  <a:srgbClr val="7E31B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true nucleus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E31B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rgbClr val="7E31B1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r>
              <a:rPr lang="en-US" sz="2800" b="0" i="0" u="none" strike="noStrike" cap="none">
                <a:solidFill>
                  <a:srgbClr val="7E31B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membrane-bound organelles</a:t>
            </a:r>
            <a:r>
              <a:rPr lang="en-US" sz="2800" b="0" i="0" u="none" strike="noStrike" cap="none">
                <a:solidFill>
                  <a:srgbClr val="7E31B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  <p:pic>
        <p:nvPicPr>
          <p:cNvPr id="446" name="Google Shape;446;p86" descr="images-2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76600" y="1447800"/>
            <a:ext cx="31369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86" descr="uesc_02_img0068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11963" y="1219200"/>
            <a:ext cx="2332037" cy="3016250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86"/>
          <p:cNvSpPr txBox="1"/>
          <p:nvPr/>
        </p:nvSpPr>
        <p:spPr>
          <a:xfrm>
            <a:off x="3702563" y="4724400"/>
            <a:ext cx="5054600" cy="1015663"/>
          </a:xfrm>
          <a:prstGeom prst="rect">
            <a:avLst/>
          </a:prstGeom>
          <a:gradFill>
            <a:gsLst>
              <a:gs pos="0">
                <a:srgbClr val="FFFFD8"/>
              </a:gs>
              <a:gs pos="64999">
                <a:srgbClr val="FFFFA2"/>
              </a:gs>
              <a:gs pos="100000">
                <a:srgbClr val="FFFF7A"/>
              </a:gs>
            </a:gsLst>
            <a:lin ang="5400000" scaled="0"/>
          </a:gradFill>
          <a:ln w="9525" cap="flat" cmpd="sng">
            <a:solidFill>
              <a:srgbClr val="FFE91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000" dist="20000" dir="5400000" rotWithShape="0">
              <a:srgbClr val="80808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Prokaryotes</a:t>
            </a:r>
            <a:r>
              <a:rPr lang="en-US" sz="3000" b="0" i="0" u="none" strike="noStrike" cap="none" dirty="0">
                <a:solidFill>
                  <a:srgbClr val="0E5E44"/>
                </a:solidFill>
                <a:latin typeface="Arial"/>
                <a:ea typeface="Arial"/>
                <a:cs typeface="Arial"/>
                <a:sym typeface="Arial"/>
              </a:rPr>
              <a:t> are smaller than </a:t>
            </a:r>
            <a:r>
              <a:rPr lang="en-US" sz="3000" b="1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Eukaryotic</a:t>
            </a:r>
            <a:r>
              <a:rPr lang="en-US" sz="3000" b="0" i="0" u="none" strike="noStrike" cap="none" dirty="0">
                <a:solidFill>
                  <a:srgbClr val="0E5E44"/>
                </a:solidFill>
                <a:latin typeface="Arial"/>
                <a:ea typeface="Arial"/>
                <a:cs typeface="Arial"/>
                <a:sym typeface="Arial"/>
              </a:rPr>
              <a:t> cells</a:t>
            </a:r>
            <a:endParaRPr sz="3000" b="0" i="0" u="none" strike="noStrike" cap="none" dirty="0">
              <a:solidFill>
                <a:srgbClr val="0E5E4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icroscope">
  <a:themeElements>
    <a:clrScheme name="microscop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VIDEO TEMPLATES">
  <a:themeElements>
    <a:clrScheme name="e2020 Courses">
      <a:dk1>
        <a:srgbClr val="000000"/>
      </a:dk1>
      <a:lt1>
        <a:srgbClr val="FFFFFF"/>
      </a:lt1>
      <a:dk2>
        <a:srgbClr val="2877C4"/>
      </a:dk2>
      <a:lt2>
        <a:srgbClr val="FFFFFF"/>
      </a:lt2>
      <a:accent1>
        <a:srgbClr val="FE8900"/>
      </a:accent1>
      <a:accent2>
        <a:srgbClr val="2877C4"/>
      </a:accent2>
      <a:accent3>
        <a:srgbClr val="5B8F22"/>
      </a:accent3>
      <a:accent4>
        <a:srgbClr val="4D4F58"/>
      </a:accent4>
      <a:accent5>
        <a:srgbClr val="D6156C"/>
      </a:accent5>
      <a:accent6>
        <a:srgbClr val="7E5ABE"/>
      </a:accent6>
      <a:hlink>
        <a:srgbClr val="5B8F22"/>
      </a:hlink>
      <a:folHlink>
        <a:srgbClr val="808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40000"/>
            <a:lumOff val="60000"/>
          </a:schemeClr>
        </a:solidFill>
        <a:ln w="2857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15000"/>
          </a:lnSpc>
          <a:spcBef>
            <a:spcPct val="20000"/>
          </a:spcBef>
          <a:spcAft>
            <a:spcPct val="0"/>
          </a:spcAft>
          <a:buClr>
            <a:srgbClr val="2877C4"/>
          </a:buClr>
          <a:buSzTx/>
          <a:buFont typeface="Wingdings" pitchFamily="2" charset="2"/>
          <a:buNone/>
          <a:tabLst/>
          <a:defRPr kumimoji="0" sz="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2877C4"/>
        </a:dk2>
        <a:lt2>
          <a:srgbClr val="FFFFFF"/>
        </a:lt2>
        <a:accent1>
          <a:srgbClr val="D6156C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8AAB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808080"/>
        </a:dk1>
        <a:lt1>
          <a:srgbClr val="FFFFFF"/>
        </a:lt1>
        <a:dk2>
          <a:srgbClr val="2877C4"/>
        </a:dk2>
        <a:lt2>
          <a:srgbClr val="FFFFFF"/>
        </a:lt2>
        <a:accent1>
          <a:srgbClr val="D6156C"/>
        </a:accent1>
        <a:accent2>
          <a:srgbClr val="2877C4"/>
        </a:accent2>
        <a:accent3>
          <a:srgbClr val="FFFFFF"/>
        </a:accent3>
        <a:accent4>
          <a:srgbClr val="6C6C6C"/>
        </a:accent4>
        <a:accent5>
          <a:srgbClr val="E8AABA"/>
        </a:accent5>
        <a:accent6>
          <a:srgbClr val="236BB1"/>
        </a:accent6>
        <a:hlink>
          <a:srgbClr val="5B8F2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S102325706">
  <a:themeElements>
    <a:clrScheme name="Custom 9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BBC"/>
      </a:accent1>
      <a:accent2>
        <a:srgbClr val="1DB0BC"/>
      </a:accent2>
      <a:accent3>
        <a:srgbClr val="FFEA1B"/>
      </a:accent3>
      <a:accent4>
        <a:srgbClr val="6FE4DA"/>
      </a:accent4>
      <a:accent5>
        <a:srgbClr val="38AEE7"/>
      </a:accent5>
      <a:accent6>
        <a:srgbClr val="1DBC89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8326</TotalTime>
  <Words>1786</Words>
  <Application>Microsoft Office PowerPoint</Application>
  <PresentationFormat>On-screen Show (4:3)</PresentationFormat>
  <Paragraphs>292</Paragraphs>
  <Slides>48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48</vt:i4>
      </vt:variant>
    </vt:vector>
  </HeadingPairs>
  <TitlesOfParts>
    <vt:vector size="70" baseType="lpstr">
      <vt:lpstr>Arial</vt:lpstr>
      <vt:lpstr>Arial Unicode MS</vt:lpstr>
      <vt:lpstr>Calibri</vt:lpstr>
      <vt:lpstr>Comic Sans MS</vt:lpstr>
      <vt:lpstr>Constantia</vt:lpstr>
      <vt:lpstr>Lucida Grande</vt:lpstr>
      <vt:lpstr>Noto Sans Symbols</vt:lpstr>
      <vt:lpstr>Times</vt:lpstr>
      <vt:lpstr>Times New Roman</vt:lpstr>
      <vt:lpstr>Wingdings</vt:lpstr>
      <vt:lpstr>microscope</vt:lpstr>
      <vt:lpstr>TS102325706</vt:lpstr>
      <vt:lpstr>Office Theme</vt:lpstr>
      <vt:lpstr>Blank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VIDEO TEMPLATES</vt:lpstr>
      <vt:lpstr>1_Ripple</vt:lpstr>
      <vt:lpstr>Go to the “Slide Show” shade above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Lesson Objectives</vt:lpstr>
      <vt:lpstr>Kingdoms Eubacteria and Archaebacteria</vt:lpstr>
      <vt:lpstr>PowerPoint Presentation</vt:lpstr>
      <vt:lpstr>PowerPoint Presentation</vt:lpstr>
      <vt:lpstr>PowerPoint Presentation</vt:lpstr>
      <vt:lpstr>External Features contribute to the success of Prokaryotes </vt:lpstr>
      <vt:lpstr>External Features contribute to the success of Prokaryotes </vt:lpstr>
      <vt:lpstr>Gram Positive</vt:lpstr>
      <vt:lpstr>Gram Negative</vt:lpstr>
      <vt:lpstr>Gram Stain</vt:lpstr>
      <vt:lpstr>PowerPoint Presentation</vt:lpstr>
      <vt:lpstr>PowerPoint Presentation</vt:lpstr>
      <vt:lpstr>PowerPoint Presentation</vt:lpstr>
      <vt:lpstr>PowerPoint Presentation</vt:lpstr>
      <vt:lpstr>Prokaryotic Genome</vt:lpstr>
      <vt:lpstr>Bacterial Structure</vt:lpstr>
      <vt:lpstr>Bacterial Structure</vt:lpstr>
      <vt:lpstr>Prokaryotes can adapt rapidly to changes in the environment</vt:lpstr>
      <vt:lpstr>Endospores</vt:lpstr>
      <vt:lpstr>Prokaryotes have unparalleled  Nutritional Diversity </vt:lpstr>
      <vt:lpstr>Prokaryotes have unparalleled  Nutritional Diversity </vt:lpstr>
      <vt:lpstr>Prokaryotes have unparalleled  Nutritional Diversity </vt:lpstr>
      <vt:lpstr>PowerPoint Presentation</vt:lpstr>
      <vt:lpstr>Bacteria and Archaea are the Two Main Branches of Prokaryotic Organisms</vt:lpstr>
      <vt:lpstr>Archaea thrive in Extreme Environments —and in other habitats</vt:lpstr>
      <vt:lpstr>Archaea thrive in Extreme Environments—and in other habitats</vt:lpstr>
      <vt:lpstr>Archaebacteria</vt:lpstr>
      <vt:lpstr>Some Bacteria Cause Disease</vt:lpstr>
      <vt:lpstr>Some Bacteria Cause Disease</vt:lpstr>
      <vt:lpstr>Some Bacteria Cause Disease</vt:lpstr>
      <vt:lpstr>PowerPoint Presentation</vt:lpstr>
      <vt:lpstr>Some Bacteria Cause Disease</vt:lpstr>
      <vt:lpstr>PowerPoint Presentation</vt:lpstr>
      <vt:lpstr>PowerPoint Presentation</vt:lpstr>
      <vt:lpstr>Bacteria can Transfer DNA in Three Ways</vt:lpstr>
      <vt:lpstr>Bacteria can Transfer DNA in Three Ways</vt:lpstr>
      <vt:lpstr>Bacteria can Transfer DNA in Three Ways</vt:lpstr>
      <vt:lpstr>Bacteria can Transfer DNA in Three Ways</vt:lpstr>
      <vt:lpstr>Bacteria can Transfer DNA in Three Ways</vt:lpstr>
      <vt:lpstr>PowerPoint Presentation</vt:lpstr>
      <vt:lpstr>How do Antibiotics Work?</vt:lpstr>
      <vt:lpstr>How do Antibiotics Work?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 to the “Slide Show” shade above</dc:title>
  <dc:creator>Craig Riesen</dc:creator>
  <cp:lastModifiedBy>Craig Riesen</cp:lastModifiedBy>
  <cp:revision>38</cp:revision>
  <dcterms:modified xsi:type="dcterms:W3CDTF">2024-02-07T21:04:55Z</dcterms:modified>
</cp:coreProperties>
</file>