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806" r:id="rId3"/>
    <p:sldMasterId id="2147483819" r:id="rId4"/>
    <p:sldMasterId id="2147484027" r:id="rId5"/>
    <p:sldMasterId id="2147484035" r:id="rId6"/>
    <p:sldMasterId id="2147484044" r:id="rId7"/>
    <p:sldMasterId id="2147484064" r:id="rId8"/>
    <p:sldMasterId id="2147484091" r:id="rId9"/>
    <p:sldMasterId id="2147484157" r:id="rId10"/>
    <p:sldMasterId id="2147484170" r:id="rId11"/>
    <p:sldMasterId id="2147485158" r:id="rId12"/>
    <p:sldMasterId id="2147485479" r:id="rId13"/>
    <p:sldMasterId id="2147485490" r:id="rId14"/>
    <p:sldMasterId id="2147485501" r:id="rId15"/>
    <p:sldMasterId id="2147485513" r:id="rId16"/>
    <p:sldMasterId id="2147490242" r:id="rId17"/>
  </p:sldMasterIdLst>
  <p:notesMasterIdLst>
    <p:notesMasterId r:id="rId102"/>
  </p:notesMasterIdLst>
  <p:handoutMasterIdLst>
    <p:handoutMasterId r:id="rId103"/>
  </p:handoutMasterIdLst>
  <p:sldIdLst>
    <p:sldId id="1139" r:id="rId18"/>
    <p:sldId id="385" r:id="rId19"/>
    <p:sldId id="472" r:id="rId20"/>
    <p:sldId id="409" r:id="rId21"/>
    <p:sldId id="428" r:id="rId22"/>
    <p:sldId id="405" r:id="rId23"/>
    <p:sldId id="473" r:id="rId24"/>
    <p:sldId id="421" r:id="rId25"/>
    <p:sldId id="474" r:id="rId26"/>
    <p:sldId id="429" r:id="rId27"/>
    <p:sldId id="425" r:id="rId28"/>
    <p:sldId id="423" r:id="rId29"/>
    <p:sldId id="403" r:id="rId30"/>
    <p:sldId id="476" r:id="rId31"/>
    <p:sldId id="394" r:id="rId32"/>
    <p:sldId id="475" r:id="rId33"/>
    <p:sldId id="478" r:id="rId34"/>
    <p:sldId id="477" r:id="rId35"/>
    <p:sldId id="324" r:id="rId36"/>
    <p:sldId id="325" r:id="rId37"/>
    <p:sldId id="430" r:id="rId38"/>
    <p:sldId id="431" r:id="rId39"/>
    <p:sldId id="346" r:id="rId40"/>
    <p:sldId id="347" r:id="rId41"/>
    <p:sldId id="327" r:id="rId42"/>
    <p:sldId id="470" r:id="rId43"/>
    <p:sldId id="459" r:id="rId44"/>
    <p:sldId id="458" r:id="rId45"/>
    <p:sldId id="382" r:id="rId46"/>
    <p:sldId id="471" r:id="rId47"/>
    <p:sldId id="460" r:id="rId48"/>
    <p:sldId id="479" r:id="rId49"/>
    <p:sldId id="485" r:id="rId50"/>
    <p:sldId id="348" r:id="rId51"/>
    <p:sldId id="398" r:id="rId52"/>
    <p:sldId id="480" r:id="rId53"/>
    <p:sldId id="412" r:id="rId54"/>
    <p:sldId id="484" r:id="rId55"/>
    <p:sldId id="432" r:id="rId56"/>
    <p:sldId id="433" r:id="rId57"/>
    <p:sldId id="481" r:id="rId58"/>
    <p:sldId id="437" r:id="rId59"/>
    <p:sldId id="447" r:id="rId60"/>
    <p:sldId id="463" r:id="rId61"/>
    <p:sldId id="483" r:id="rId62"/>
    <p:sldId id="482" r:id="rId63"/>
    <p:sldId id="446" r:id="rId64"/>
    <p:sldId id="406" r:id="rId65"/>
    <p:sldId id="352" r:id="rId66"/>
    <p:sldId id="350" r:id="rId67"/>
    <p:sldId id="333" r:id="rId68"/>
    <p:sldId id="353" r:id="rId69"/>
    <p:sldId id="334" r:id="rId70"/>
    <p:sldId id="355" r:id="rId71"/>
    <p:sldId id="356" r:id="rId72"/>
    <p:sldId id="357" r:id="rId73"/>
    <p:sldId id="438" r:id="rId74"/>
    <p:sldId id="358" r:id="rId75"/>
    <p:sldId id="440" r:id="rId76"/>
    <p:sldId id="359" r:id="rId77"/>
    <p:sldId id="487" r:id="rId78"/>
    <p:sldId id="1140" r:id="rId79"/>
    <p:sldId id="486" r:id="rId80"/>
    <p:sldId id="441" r:id="rId81"/>
    <p:sldId id="335" r:id="rId82"/>
    <p:sldId id="363" r:id="rId83"/>
    <p:sldId id="362" r:id="rId84"/>
    <p:sldId id="364" r:id="rId85"/>
    <p:sldId id="448" r:id="rId86"/>
    <p:sldId id="449" r:id="rId87"/>
    <p:sldId id="450" r:id="rId88"/>
    <p:sldId id="451" r:id="rId89"/>
    <p:sldId id="452" r:id="rId90"/>
    <p:sldId id="453" r:id="rId91"/>
    <p:sldId id="454" r:id="rId92"/>
    <p:sldId id="455" r:id="rId93"/>
    <p:sldId id="456" r:id="rId94"/>
    <p:sldId id="464" r:id="rId95"/>
    <p:sldId id="457" r:id="rId96"/>
    <p:sldId id="465" r:id="rId97"/>
    <p:sldId id="468" r:id="rId98"/>
    <p:sldId id="469" r:id="rId99"/>
    <p:sldId id="466" r:id="rId100"/>
    <p:sldId id="467" r:id="rId10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47675" indent="47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96938" indent="111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46200"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797050" indent="22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7" autoAdjust="0"/>
  </p:normalViewPr>
  <p:slideViewPr>
    <p:cSldViewPr>
      <p:cViewPr varScale="1">
        <p:scale>
          <a:sx n="94" d="100"/>
          <a:sy n="94" d="100"/>
        </p:scale>
        <p:origin x="581" y="82"/>
      </p:cViewPr>
      <p:guideLst>
        <p:guide orient="horz" pos="2160"/>
        <p:guide pos="2880"/>
      </p:guideLst>
    </p:cSldViewPr>
  </p:slideViewPr>
  <p:notesTextViewPr>
    <p:cViewPr>
      <p:scale>
        <a:sx n="3" d="2"/>
        <a:sy n="3" d="2"/>
      </p:scale>
      <p:origin x="0" y="0"/>
    </p:cViewPr>
  </p:notesTextViewPr>
  <p:sorterViewPr>
    <p:cViewPr>
      <p:scale>
        <a:sx n="66" d="100"/>
        <a:sy n="66" d="100"/>
      </p:scale>
      <p:origin x="0" y="846"/>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handoutMaster" Target="handoutMasters/handout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DD8E7-0649-4EC3-862F-A088601DC9A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8C3DB16D-B4B1-4834-961C-A46813D54BB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F0529DB-7E08-4039-88A5-1C783B08D1A3}" type="datetimeFigureOut">
              <a:rPr lang="en-US"/>
              <a:pPr>
                <a:defRPr/>
              </a:pPr>
              <a:t>2/25/2026</a:t>
            </a:fld>
            <a:endParaRPr lang="en-US"/>
          </a:p>
        </p:txBody>
      </p:sp>
      <p:sp>
        <p:nvSpPr>
          <p:cNvPr id="4" name="Footer Placeholder 3">
            <a:extLst>
              <a:ext uri="{FF2B5EF4-FFF2-40B4-BE49-F238E27FC236}">
                <a16:creationId xmlns:a16="http://schemas.microsoft.com/office/drawing/2014/main" id="{97CFB16A-01BA-49D4-8E6F-7009BE1527C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35BF48B6-8596-4349-BE5B-892667DAE11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A46EF7-4374-4488-8F9F-E72D6CFFCFD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6DB9EC-3DDD-495F-9FEC-8B2C5355437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83D13E2-95AE-453F-975A-1D3002EE870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0F6F06F-F1F1-4699-84C6-0E2EE6D37BA8}" type="datetimeFigureOut">
              <a:rPr lang="en-US"/>
              <a:pPr>
                <a:defRPr/>
              </a:pPr>
              <a:t>2/25/2026</a:t>
            </a:fld>
            <a:endParaRPr lang="en-US"/>
          </a:p>
        </p:txBody>
      </p:sp>
      <p:sp>
        <p:nvSpPr>
          <p:cNvPr id="4" name="Slide Image Placeholder 3">
            <a:extLst>
              <a:ext uri="{FF2B5EF4-FFF2-40B4-BE49-F238E27FC236}">
                <a16:creationId xmlns:a16="http://schemas.microsoft.com/office/drawing/2014/main" id="{98993E30-B1C7-46E0-830A-32B2989178C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8CDE39B-E20E-4629-9914-67E64F4D88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831DCA-0761-4167-B2DC-E6A64D268C8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5102A73-3DB4-4D0F-9B3E-4D15BC7B56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DDC6BE-4A0C-428E-993C-1CF7B2C8DF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47675" algn="l" rtl="0" eaLnBrk="0" fontAlgn="base" hangingPunct="0">
      <a:spcBef>
        <a:spcPct val="30000"/>
      </a:spcBef>
      <a:spcAft>
        <a:spcPct val="0"/>
      </a:spcAft>
      <a:defRPr sz="1300" kern="1200">
        <a:solidFill>
          <a:schemeClr val="tx1"/>
        </a:solidFill>
        <a:latin typeface="+mn-lt"/>
        <a:ea typeface="+mn-ea"/>
        <a:cs typeface="+mn-cs"/>
      </a:defRPr>
    </a:lvl2pPr>
    <a:lvl3pPr marL="896938" algn="l" rtl="0" eaLnBrk="0" fontAlgn="base" hangingPunct="0">
      <a:spcBef>
        <a:spcPct val="30000"/>
      </a:spcBef>
      <a:spcAft>
        <a:spcPct val="0"/>
      </a:spcAft>
      <a:defRPr sz="1300" kern="1200">
        <a:solidFill>
          <a:schemeClr val="tx1"/>
        </a:solidFill>
        <a:latin typeface="+mn-lt"/>
        <a:ea typeface="+mn-ea"/>
        <a:cs typeface="+mn-cs"/>
      </a:defRPr>
    </a:lvl3pPr>
    <a:lvl4pPr marL="1346200" algn="l" rtl="0" eaLnBrk="0" fontAlgn="base" hangingPunct="0">
      <a:spcBef>
        <a:spcPct val="30000"/>
      </a:spcBef>
      <a:spcAft>
        <a:spcPct val="0"/>
      </a:spcAft>
      <a:defRPr sz="1300" kern="1200">
        <a:solidFill>
          <a:schemeClr val="tx1"/>
        </a:solidFill>
        <a:latin typeface="+mn-lt"/>
        <a:ea typeface="+mn-ea"/>
        <a:cs typeface="+mn-cs"/>
      </a:defRPr>
    </a:lvl4pPr>
    <a:lvl5pPr marL="1797050" algn="l" rtl="0" eaLnBrk="0" fontAlgn="base" hangingPunct="0">
      <a:spcBef>
        <a:spcPct val="30000"/>
      </a:spcBef>
      <a:spcAft>
        <a:spcPct val="0"/>
      </a:spcAft>
      <a:defRPr sz="1300" kern="1200">
        <a:solidFill>
          <a:schemeClr val="tx1"/>
        </a:solidFill>
        <a:latin typeface="+mn-lt"/>
        <a:ea typeface="+mn-ea"/>
        <a:cs typeface="+mn-cs"/>
      </a:defRPr>
    </a:lvl5pPr>
    <a:lvl6pPr marL="2246520" algn="l" defTabSz="898605" rtl="0" eaLnBrk="1" latinLnBrk="0" hangingPunct="1">
      <a:defRPr sz="1300" kern="1200">
        <a:solidFill>
          <a:schemeClr val="tx1"/>
        </a:solidFill>
        <a:latin typeface="+mn-lt"/>
        <a:ea typeface="+mn-ea"/>
        <a:cs typeface="+mn-cs"/>
      </a:defRPr>
    </a:lvl6pPr>
    <a:lvl7pPr marL="2695805" algn="l" defTabSz="898605" rtl="0" eaLnBrk="1" latinLnBrk="0" hangingPunct="1">
      <a:defRPr sz="1300" kern="1200">
        <a:solidFill>
          <a:schemeClr val="tx1"/>
        </a:solidFill>
        <a:latin typeface="+mn-lt"/>
        <a:ea typeface="+mn-ea"/>
        <a:cs typeface="+mn-cs"/>
      </a:defRPr>
    </a:lvl7pPr>
    <a:lvl8pPr marL="3145106" algn="l" defTabSz="898605" rtl="0" eaLnBrk="1" latinLnBrk="0" hangingPunct="1">
      <a:defRPr sz="1300" kern="1200">
        <a:solidFill>
          <a:schemeClr val="tx1"/>
        </a:solidFill>
        <a:latin typeface="+mn-lt"/>
        <a:ea typeface="+mn-ea"/>
        <a:cs typeface="+mn-cs"/>
      </a:defRPr>
    </a:lvl8pPr>
    <a:lvl9pPr marL="3594414" algn="l" defTabSz="8986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4D5DCA7E-FE33-4E6B-A007-C60F5D787C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96631D6-6089-4475-9315-D08189A05377}" type="slidenum">
              <a:rPr lang="en-US" altLang="en-US" sz="1200" smtClean="0">
                <a:solidFill>
                  <a:srgbClr val="000000"/>
                </a:solidFill>
                <a:latin typeface="Arial" panose="020B0604020202020204" pitchFamily="34" charset="0"/>
              </a:rPr>
              <a:pPr>
                <a:spcBef>
                  <a:spcPct val="0"/>
                </a:spcBef>
              </a:pPr>
              <a:t>2</a:t>
            </a:fld>
            <a:endParaRPr lang="en-US" altLang="en-US" sz="1200">
              <a:solidFill>
                <a:srgbClr val="000000"/>
              </a:solidFill>
              <a:latin typeface="Arial" panose="020B0604020202020204" pitchFamily="34" charset="0"/>
            </a:endParaRPr>
          </a:p>
        </p:txBody>
      </p:sp>
      <p:sp>
        <p:nvSpPr>
          <p:cNvPr id="121859" name="Rectangle 2">
            <a:extLst>
              <a:ext uri="{FF2B5EF4-FFF2-40B4-BE49-F238E27FC236}">
                <a16:creationId xmlns:a16="http://schemas.microsoft.com/office/drawing/2014/main" id="{16677BD6-24E7-46EE-BE03-65EF86AD63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08CC04B0-7B0A-4F2A-938A-9BF4ECE668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4DBE6A5-E7DC-4BAA-8387-3C4F07DDFE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9CA3188-6F6D-4F89-9D13-1357A2F6F85B}" type="slidenum">
              <a:rPr lang="en-US" altLang="en-US" sz="1200" smtClean="0">
                <a:solidFill>
                  <a:srgbClr val="000000"/>
                </a:solidFill>
                <a:latin typeface="Arial" panose="020B0604020202020204" pitchFamily="34" charset="0"/>
              </a:rPr>
              <a:pPr>
                <a:spcBef>
                  <a:spcPct val="0"/>
                </a:spcBef>
              </a:pPr>
              <a:t>11</a:t>
            </a:fld>
            <a:endParaRPr lang="en-US" altLang="en-US" sz="1200">
              <a:solidFill>
                <a:srgbClr val="000000"/>
              </a:solidFill>
              <a:latin typeface="Arial" panose="020B0604020202020204" pitchFamily="34" charset="0"/>
            </a:endParaRPr>
          </a:p>
        </p:txBody>
      </p:sp>
      <p:sp>
        <p:nvSpPr>
          <p:cNvPr id="138243" name="Rectangle 2">
            <a:extLst>
              <a:ext uri="{FF2B5EF4-FFF2-40B4-BE49-F238E27FC236}">
                <a16:creationId xmlns:a16="http://schemas.microsoft.com/office/drawing/2014/main" id="{D4056C5D-DBA5-4084-9565-E475F839A3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a:extLst>
              <a:ext uri="{FF2B5EF4-FFF2-40B4-BE49-F238E27FC236}">
                <a16:creationId xmlns:a16="http://schemas.microsoft.com/office/drawing/2014/main" id="{ADF2BAE7-E500-4100-9BF1-88F142E368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E6F00EB8-8D71-4671-AB14-15DEA7BD2A9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773499E-6458-43EA-8097-08AA91F2DD49}"/>
              </a:ext>
            </a:extLst>
          </p:cNvPr>
          <p:cNvSpPr>
            <a:spLocks noGrp="1"/>
          </p:cNvSpPr>
          <p:nvPr>
            <p:ph type="body" idx="1"/>
          </p:nvPr>
        </p:nvSpPr>
        <p:spPr/>
        <p:txBody>
          <a:bodyPr/>
          <a:lstStyle/>
          <a:p>
            <a:pPr eaLnBrk="1" hangingPunct="1">
              <a:defRPr/>
            </a:pPr>
            <a:r>
              <a:rPr lang="en-US" b="1" dirty="0"/>
              <a:t>Timing ~1.5 min</a:t>
            </a:r>
          </a:p>
          <a:p>
            <a:pPr marL="171450" indent="-171450" eaLnBrk="1" hangingPunct="1">
              <a:buFont typeface="Arial" pitchFamily="34" charset="0"/>
              <a:buChar char="•"/>
              <a:defRPr/>
            </a:pPr>
            <a:r>
              <a:rPr lang="en-US" dirty="0"/>
              <a:t>Two other important properties of water are adhesion and cohesion. </a:t>
            </a:r>
          </a:p>
          <a:p>
            <a:pPr marL="171450" indent="-171450" eaLnBrk="1" hangingPunct="1">
              <a:buFont typeface="Arial" pitchFamily="34" charset="0"/>
              <a:buChar char="•"/>
              <a:defRPr/>
            </a:pPr>
            <a:r>
              <a:rPr lang="en-US" dirty="0"/>
              <a:t>(animate 1st bullet &amp; subs and 1st images) Adhesion is the attraction of water molecules to molecules in other substances. Because water is polar, it is attracted to other polar substances, such as glass. This is why water placed in a tube, such as a test tube or graduated cylinder, will form a U-shaped surface or bubble called a meniscus. (teacher point out meniscus in tube in image and mention that sometimes water forms a bubble meniscus (point out grad cylinder image) and that one should read the bottom of the meniscus) Adhesion allows water to “stick” to other surfaces.</a:t>
            </a:r>
          </a:p>
          <a:p>
            <a:pPr marL="171450" indent="-171450" eaLnBrk="1" hangingPunct="1">
              <a:spcBef>
                <a:spcPts val="571"/>
              </a:spcBef>
              <a:buFont typeface="Arial" pitchFamily="34" charset="0"/>
              <a:buChar char="•"/>
              <a:defRPr/>
            </a:pPr>
            <a:r>
              <a:rPr lang="en-US" dirty="0"/>
              <a:t>(animate 2nd bullet &amp; definition) Cohesion is the attraction of water to itself. We've already seen how water's polarity produces hydrogen bonding interactions between the molecules. These interactions tend to pull water molecules closely together in the liquid state. Adhesion and cohesion explain capillary action, the movement of water up a narrow tube due to attractions with the surface of the tube. (teacher point out capillary action in image). Adhesion and cohesion is what allows sponges and paper towels to absorb water, and it plays an important role in the movement of water through the vascular tissues of plants. This makes water is easy to syphon in straws or hoses.</a:t>
            </a:r>
          </a:p>
          <a:p>
            <a:pPr marL="171450" indent="-171450" eaLnBrk="1" hangingPunct="1">
              <a:buFont typeface="Arial" pitchFamily="34" charset="0"/>
              <a:buChar char="•"/>
              <a:defRPr/>
            </a:pPr>
            <a:r>
              <a:rPr lang="en-US" dirty="0"/>
              <a:t>(animate “formation of droplets” and 3</a:t>
            </a:r>
            <a:r>
              <a:rPr lang="en-US" baseline="30000" dirty="0"/>
              <a:t>rd</a:t>
            </a:r>
            <a:r>
              <a:rPr lang="en-US" dirty="0"/>
              <a:t> image (spider web); exit first image of capillary action/grad cylinder) It is cohesion that causes water to bead up and form droplets--the water molecules tend to stick together or clump. Without water's strong intermolecular forces, the delicate droplets on this spider web would not form. Cohesion holds the drops together, and adhesion holds them to the threads of the web. This is also true when water “beads” up on a waxed surface (e.g. waxed paper or freshly waxed vehicle).</a:t>
            </a:r>
          </a:p>
          <a:p>
            <a:pPr eaLnBrk="1" hangingPunct="1">
              <a:defRPr/>
            </a:pPr>
            <a:endParaRPr lang="en-US" b="1" dirty="0"/>
          </a:p>
          <a:p>
            <a:pPr eaLnBrk="1" hangingPunct="1">
              <a:defRPr/>
            </a:pPr>
            <a:r>
              <a:rPr lang="en-US" b="1" dirty="0"/>
              <a:t>SOURCES:</a:t>
            </a:r>
          </a:p>
          <a:p>
            <a:pPr eaLnBrk="1" hangingPunct="1">
              <a:defRPr/>
            </a:pPr>
            <a:r>
              <a:rPr lang="en-US" dirty="0"/>
              <a:t>http://commons.wikimedia.org/wiki/File:Capillary_Attraction_Repulsion_%28PSF%29_%28bjl%29.svg</a:t>
            </a:r>
          </a:p>
          <a:p>
            <a:pPr eaLnBrk="1" hangingPunct="1">
              <a:defRPr/>
            </a:pPr>
            <a:r>
              <a:rPr lang="en-US" dirty="0"/>
              <a:t>http://commons.wikimedia.org/wiki/File:Spider_web_Luc_Viatour.jpg</a:t>
            </a:r>
          </a:p>
        </p:txBody>
      </p:sp>
      <p:sp>
        <p:nvSpPr>
          <p:cNvPr id="140292" name="Slide Number Placeholder 3">
            <a:extLst>
              <a:ext uri="{FF2B5EF4-FFF2-40B4-BE49-F238E27FC236}">
                <a16:creationId xmlns:a16="http://schemas.microsoft.com/office/drawing/2014/main" id="{0258C8ED-DCF6-4FCF-A3A3-91847E1E20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46A50B7-FA28-4ACE-BC7E-6FE06983EB34}" type="slidenum">
              <a:rPr lang="en-US" altLang="en-US" sz="1200" smtClean="0">
                <a:solidFill>
                  <a:srgbClr val="000000"/>
                </a:solidFill>
                <a:latin typeface="Arial" panose="020B0604020202020204" pitchFamily="34" charset="0"/>
              </a:rPr>
              <a:pPr>
                <a:spcBef>
                  <a:spcPct val="0"/>
                </a:spcBef>
              </a:pPr>
              <a:t>12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85AFA35-0D3C-4D9B-A8B6-60668C4EC8A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290B47-5FBD-4AAE-8913-591371B27AB9}"/>
              </a:ext>
            </a:extLst>
          </p:cNvPr>
          <p:cNvSpPr>
            <a:spLocks noGrp="1"/>
          </p:cNvSpPr>
          <p:nvPr>
            <p:ph type="body" idx="1"/>
          </p:nvPr>
        </p:nvSpPr>
        <p:spPr/>
        <p:txBody>
          <a:bodyPr/>
          <a:lstStyle/>
          <a:p>
            <a:pPr eaLnBrk="1" hangingPunct="1">
              <a:defRPr/>
            </a:pPr>
            <a:r>
              <a:rPr lang="en-US" b="1" dirty="0"/>
              <a:t>Timing ~1 min</a:t>
            </a:r>
          </a:p>
          <a:p>
            <a:pPr marL="171450" indent="-171450" eaLnBrk="1" hangingPunct="1">
              <a:buFont typeface="Arial" pitchFamily="34" charset="0"/>
              <a:buChar char="•"/>
              <a:defRPr/>
            </a:pPr>
            <a:r>
              <a:rPr lang="en-US" dirty="0"/>
              <a:t>The last property of water issuing from its hydrogen bonding ability that we will cover is its high specific heat. </a:t>
            </a:r>
          </a:p>
          <a:p>
            <a:pPr marL="171450" indent="-171450" eaLnBrk="1" hangingPunct="1">
              <a:buFont typeface="Arial" pitchFamily="34" charset="0"/>
              <a:buChar char="•"/>
              <a:defRPr/>
            </a:pPr>
            <a:r>
              <a:rPr lang="en-US" dirty="0"/>
              <a:t>(animate 1st bullet &amp; sub) Specific heat is a measure of how much a substance resists changes in temperature. The higher the specific heat, the more energy the substance must absorb before its temperature changes. A good example of this is seen in the saying, “A watched pot never boils,” showing that water takes a long time to heat up.</a:t>
            </a:r>
          </a:p>
          <a:p>
            <a:pPr marL="171450" indent="-171450" eaLnBrk="1" hangingPunct="1">
              <a:buFont typeface="Arial" pitchFamily="34" charset="0"/>
              <a:buChar char="•"/>
              <a:defRPr/>
            </a:pPr>
            <a:r>
              <a:rPr lang="en-US" dirty="0"/>
              <a:t>Water has the second highest specific heat of all liquids. Again, this is because of the hydrogen bonds between the water molecules.</a:t>
            </a:r>
          </a:p>
          <a:p>
            <a:pPr marL="171450" indent="-171450" eaLnBrk="1" hangingPunct="1">
              <a:buFont typeface="Arial" pitchFamily="34" charset="0"/>
              <a:buChar char="•"/>
              <a:defRPr/>
            </a:pPr>
            <a:r>
              <a:rPr lang="en-US" dirty="0"/>
              <a:t>(animate 2nd bullet) Remember that temperature is a measure of the average kinetic energy of the molecules in a substance. Kinetic energy is a measure of the speed of the molecules in a system </a:t>
            </a:r>
            <a:r>
              <a:rPr lang="en-US" dirty="0">
                <a:sym typeface="Wingdings" pitchFamily="2" charset="2"/>
              </a:rPr>
              <a:t> </a:t>
            </a:r>
            <a:r>
              <a:rPr lang="en-US" dirty="0"/>
              <a:t>the faster the particles are moving, the more kinetic energy they have. The faster the molecules move, the higher their average KE, and thus, their temperature. Because the hydrogen bonds hold water molecules together, the molecules must absorb more energy before their speed increases. So, water must absorb more thermal energy before its temperature increases. </a:t>
            </a:r>
          </a:p>
          <a:p>
            <a:pPr marL="171450" indent="-171450" eaLnBrk="1" hangingPunct="1">
              <a:spcBef>
                <a:spcPts val="571"/>
              </a:spcBef>
              <a:buFont typeface="Arial" pitchFamily="34" charset="0"/>
              <a:buChar char="•"/>
              <a:defRPr/>
            </a:pPr>
            <a:r>
              <a:rPr lang="en-US" dirty="0"/>
              <a:t>The reverse is also true. The slower the molecules move, the lower their average KE, and thus, their temperature. Since the hydrogen bonds hold more energy, water must release more thermal energy before its temperature decreases. </a:t>
            </a:r>
          </a:p>
          <a:p>
            <a:pPr marL="171450" indent="-171450" eaLnBrk="1" hangingPunct="1">
              <a:buFont typeface="Arial" pitchFamily="34" charset="0"/>
              <a:buChar char="•"/>
              <a:defRPr/>
            </a:pPr>
            <a:r>
              <a:rPr lang="en-US" dirty="0"/>
              <a:t>[animate map; exit pan of boiling water on stove] The high specific heat of water allows it to store large amounts of thermal energy. This allows it to affect weather and climate significantly. Land areas that are closer to large bodies of water typically have more moderate climates than do areas at the same latitude and altitude that are far from water. [teacher point out examples: the “plains states” in the US have very cold winters and very hot summers, but mid-Atlantic region and west coast region like San Francisco have much milder climates because of location. Explain why this is </a:t>
            </a:r>
            <a:r>
              <a:rPr lang="en-US" dirty="0">
                <a:sym typeface="Wingdings" pitchFamily="2" charset="2"/>
              </a:rPr>
              <a:t> </a:t>
            </a:r>
            <a:r>
              <a:rPr lang="en-US" dirty="0"/>
              <a:t>water warms/cools more slowly than land, so provides extra warmth in winter and absorbs more heat in summer] </a:t>
            </a:r>
          </a:p>
          <a:p>
            <a:pPr marL="171450" indent="-171450" eaLnBrk="1" hangingPunct="1">
              <a:buFont typeface="Arial" pitchFamily="34" charset="0"/>
              <a:buChar char="•"/>
              <a:defRPr/>
            </a:pPr>
            <a:endParaRPr lang="en-US" dirty="0"/>
          </a:p>
          <a:p>
            <a:pPr eaLnBrk="1" hangingPunct="1">
              <a:defRPr/>
            </a:pPr>
            <a:r>
              <a:rPr lang="en-US" b="1" dirty="0"/>
              <a:t>SOURCES:</a:t>
            </a:r>
          </a:p>
          <a:p>
            <a:pPr eaLnBrk="1" hangingPunct="1">
              <a:defRPr/>
            </a:pPr>
            <a:r>
              <a:rPr lang="en-US" dirty="0"/>
              <a:t>http://commons.wikimedia.org/wiki/File:Map_North_America.PNG</a:t>
            </a:r>
          </a:p>
        </p:txBody>
      </p:sp>
      <p:sp>
        <p:nvSpPr>
          <p:cNvPr id="142340" name="Slide Number Placeholder 3">
            <a:extLst>
              <a:ext uri="{FF2B5EF4-FFF2-40B4-BE49-F238E27FC236}">
                <a16:creationId xmlns:a16="http://schemas.microsoft.com/office/drawing/2014/main" id="{18DE6F08-69DF-4D0C-919D-B47B24240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22A13CA-78AE-4AEF-977E-368FA36009C6}" type="slidenum">
              <a:rPr lang="en-US" altLang="en-US" sz="1200" smtClean="0">
                <a:solidFill>
                  <a:srgbClr val="000000"/>
                </a:solidFill>
                <a:latin typeface="Arial" panose="020B0604020202020204" pitchFamily="34" charset="0"/>
              </a:rPr>
              <a:pPr>
                <a:spcBef>
                  <a:spcPct val="0"/>
                </a:spcBef>
              </a:pPr>
              <a:t>13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A85AFA35-0D3C-4D9B-A8B6-60668C4EC8A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290B47-5FBD-4AAE-8913-591371B27AB9}"/>
              </a:ext>
            </a:extLst>
          </p:cNvPr>
          <p:cNvSpPr>
            <a:spLocks noGrp="1"/>
          </p:cNvSpPr>
          <p:nvPr>
            <p:ph type="body" idx="1"/>
          </p:nvPr>
        </p:nvSpPr>
        <p:spPr/>
        <p:txBody>
          <a:bodyPr/>
          <a:lstStyle/>
          <a:p>
            <a:pPr eaLnBrk="1" hangingPunct="1">
              <a:defRPr/>
            </a:pPr>
            <a:r>
              <a:rPr lang="en-US" b="1" dirty="0"/>
              <a:t>Timing ~1 min</a:t>
            </a:r>
          </a:p>
          <a:p>
            <a:pPr marL="171450" indent="-171450" eaLnBrk="1" hangingPunct="1">
              <a:buFont typeface="Arial" pitchFamily="34" charset="0"/>
              <a:buChar char="•"/>
              <a:defRPr/>
            </a:pPr>
            <a:r>
              <a:rPr lang="en-US" dirty="0"/>
              <a:t>The last property of water issuing from its hydrogen bonding ability that we will cover is its high specific heat. </a:t>
            </a:r>
          </a:p>
          <a:p>
            <a:pPr marL="171450" indent="-171450" eaLnBrk="1" hangingPunct="1">
              <a:buFont typeface="Arial" pitchFamily="34" charset="0"/>
              <a:buChar char="•"/>
              <a:defRPr/>
            </a:pPr>
            <a:r>
              <a:rPr lang="en-US" dirty="0"/>
              <a:t>(animate 1st bullet &amp; sub) Specific heat is a measure of how much a substance resists changes in temperature. The higher the specific heat, the more energy the substance must absorb before its temperature changes. A good example of this is seen in the saying, “A watched pot never boils,” showing that water takes a long time to heat up.</a:t>
            </a:r>
          </a:p>
          <a:p>
            <a:pPr marL="171450" indent="-171450" eaLnBrk="1" hangingPunct="1">
              <a:buFont typeface="Arial" pitchFamily="34" charset="0"/>
              <a:buChar char="•"/>
              <a:defRPr/>
            </a:pPr>
            <a:r>
              <a:rPr lang="en-US" dirty="0"/>
              <a:t>Water has the second highest specific heat of all liquids. Again, this is because of the hydrogen bonds between the water molecules.</a:t>
            </a:r>
          </a:p>
          <a:p>
            <a:pPr marL="171450" indent="-171450" eaLnBrk="1" hangingPunct="1">
              <a:buFont typeface="Arial" pitchFamily="34" charset="0"/>
              <a:buChar char="•"/>
              <a:defRPr/>
            </a:pPr>
            <a:r>
              <a:rPr lang="en-US" dirty="0"/>
              <a:t>(animate 2nd bullet) Remember that temperature is a measure of the average kinetic energy of the molecules in a substance. Kinetic energy is a measure of the speed of the molecules in a system </a:t>
            </a:r>
            <a:r>
              <a:rPr lang="en-US" dirty="0">
                <a:sym typeface="Wingdings" pitchFamily="2" charset="2"/>
              </a:rPr>
              <a:t> </a:t>
            </a:r>
            <a:r>
              <a:rPr lang="en-US" dirty="0"/>
              <a:t>the faster the particles are moving, the more kinetic energy they have. The faster the molecules move, the higher their average KE, and thus, their temperature. Because the hydrogen bonds hold water molecules together, the molecules must absorb more energy before their speed increases. So, water must absorb more thermal energy before its temperature increases. </a:t>
            </a:r>
          </a:p>
          <a:p>
            <a:pPr marL="171450" indent="-171450" eaLnBrk="1" hangingPunct="1">
              <a:spcBef>
                <a:spcPts val="571"/>
              </a:spcBef>
              <a:buFont typeface="Arial" pitchFamily="34" charset="0"/>
              <a:buChar char="•"/>
              <a:defRPr/>
            </a:pPr>
            <a:r>
              <a:rPr lang="en-US" dirty="0"/>
              <a:t>The reverse is also true. The slower the molecules move, the lower their average KE, and thus, their temperature. Since the hydrogen bonds hold more energy, water must release more thermal energy before its temperature decreases. </a:t>
            </a:r>
          </a:p>
          <a:p>
            <a:pPr marL="171450" indent="-171450" eaLnBrk="1" hangingPunct="1">
              <a:buFont typeface="Arial" pitchFamily="34" charset="0"/>
              <a:buChar char="•"/>
              <a:defRPr/>
            </a:pPr>
            <a:r>
              <a:rPr lang="en-US" dirty="0"/>
              <a:t>[animate map; exit pan of boiling water on stove] The high specific heat of water allows it to store large amounts of thermal energy. This allows it to affect weather and climate significantly. Land areas that are closer to large bodies of water typically have more moderate climates than do areas at the same latitude and altitude that are far from water. [teacher point out examples: the “plains states” in the US have very cold winters and very hot summers, but mid-Atlantic region and west coast region like San Francisco have much milder climates because of location. Explain why this is </a:t>
            </a:r>
            <a:r>
              <a:rPr lang="en-US" dirty="0">
                <a:sym typeface="Wingdings" pitchFamily="2" charset="2"/>
              </a:rPr>
              <a:t> </a:t>
            </a:r>
            <a:r>
              <a:rPr lang="en-US" dirty="0"/>
              <a:t>water warms/cools more slowly than land, so provides extra warmth in winter and absorbs more heat in summer] </a:t>
            </a:r>
          </a:p>
          <a:p>
            <a:pPr marL="171450" indent="-171450" eaLnBrk="1" hangingPunct="1">
              <a:buFont typeface="Arial" pitchFamily="34" charset="0"/>
              <a:buChar char="•"/>
              <a:defRPr/>
            </a:pPr>
            <a:endParaRPr lang="en-US" dirty="0"/>
          </a:p>
          <a:p>
            <a:pPr eaLnBrk="1" hangingPunct="1">
              <a:defRPr/>
            </a:pPr>
            <a:r>
              <a:rPr lang="en-US" b="1" dirty="0"/>
              <a:t>SOURCES:</a:t>
            </a:r>
          </a:p>
          <a:p>
            <a:pPr eaLnBrk="1" hangingPunct="1">
              <a:defRPr/>
            </a:pPr>
            <a:r>
              <a:rPr lang="en-US" dirty="0"/>
              <a:t>http://commons.wikimedia.org/wiki/File:Map_North_America.PNG</a:t>
            </a:r>
          </a:p>
        </p:txBody>
      </p:sp>
      <p:sp>
        <p:nvSpPr>
          <p:cNvPr id="142340" name="Slide Number Placeholder 3">
            <a:extLst>
              <a:ext uri="{FF2B5EF4-FFF2-40B4-BE49-F238E27FC236}">
                <a16:creationId xmlns:a16="http://schemas.microsoft.com/office/drawing/2014/main" id="{18DE6F08-69DF-4D0C-919D-B47B24240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22A13CA-78AE-4AEF-977E-368FA36009C6}" type="slidenum">
              <a:rPr lang="en-US" altLang="en-US" sz="1200" smtClean="0">
                <a:solidFill>
                  <a:srgbClr val="000000"/>
                </a:solidFill>
                <a:latin typeface="Arial" panose="020B0604020202020204" pitchFamily="34" charset="0"/>
              </a:rPr>
              <a:pPr>
                <a:spcBef>
                  <a:spcPct val="0"/>
                </a:spcBef>
              </a:pPr>
              <a:t>14</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00677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15</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16</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22664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17</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33144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32278CA-3781-48E9-A26A-AFC626D099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E88F32B-DC41-45F1-84D2-BE8833BF66FC}" type="slidenum">
              <a:rPr lang="en-US" altLang="en-US" sz="1200" smtClean="0">
                <a:solidFill>
                  <a:srgbClr val="000000"/>
                </a:solidFill>
                <a:latin typeface="Arial" panose="020B0604020202020204" pitchFamily="34" charset="0"/>
              </a:rPr>
              <a:pPr>
                <a:spcBef>
                  <a:spcPct val="0"/>
                </a:spcBef>
              </a:pPr>
              <a:t>18</a:t>
            </a:fld>
            <a:endParaRPr lang="en-US" altLang="en-US" sz="1200">
              <a:solidFill>
                <a:srgbClr val="000000"/>
              </a:solidFill>
              <a:latin typeface="Arial" panose="020B0604020202020204" pitchFamily="34" charset="0"/>
            </a:endParaRPr>
          </a:p>
        </p:txBody>
      </p:sp>
      <p:sp>
        <p:nvSpPr>
          <p:cNvPr id="144387" name="Rectangle 2">
            <a:extLst>
              <a:ext uri="{FF2B5EF4-FFF2-40B4-BE49-F238E27FC236}">
                <a16:creationId xmlns:a16="http://schemas.microsoft.com/office/drawing/2014/main" id="{EE421A3F-038B-4CFB-BFF5-912C92189A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a:extLst>
              <a:ext uri="{FF2B5EF4-FFF2-40B4-BE49-F238E27FC236}">
                <a16:creationId xmlns:a16="http://schemas.microsoft.com/office/drawing/2014/main" id="{E55FAB33-B8FD-4172-901B-4CAA9660C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6282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4B7EBF3-66DB-4319-9AC5-0E93075E6A1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2BDB29-E1C6-419C-B1D3-29C7656F37C7}"/>
              </a:ext>
            </a:extLst>
          </p:cNvPr>
          <p:cNvSpPr>
            <a:spLocks noGrp="1"/>
          </p:cNvSpPr>
          <p:nvPr>
            <p:ph type="body" idx="1"/>
          </p:nvPr>
        </p:nvSpPr>
        <p:spPr/>
        <p:txBody>
          <a:bodyPr/>
          <a:lstStyle/>
          <a:p>
            <a:pPr eaLnBrk="1" hangingPunct="1">
              <a:defRPr/>
            </a:pPr>
            <a:r>
              <a:rPr lang="en-US" b="1" dirty="0"/>
              <a:t>Timing ≈ 0.5 min</a:t>
            </a:r>
          </a:p>
          <a:p>
            <a:pPr eaLnBrk="1" hangingPunct="1">
              <a:defRPr/>
            </a:pPr>
            <a:r>
              <a:rPr lang="en-US" sz="1050" b="1" dirty="0">
                <a:solidFill>
                  <a:srgbClr val="FF0000"/>
                </a:solidFill>
                <a:latin typeface="Book Antiqua"/>
                <a:cs typeface="Book Antiqua"/>
              </a:rPr>
              <a:t>Entry audio: </a:t>
            </a:r>
            <a:r>
              <a:rPr lang="en-US" dirty="0"/>
              <a:t>Let’s look at these common solutions and identify the solute and the solvent.</a:t>
            </a:r>
            <a:endParaRPr lang="en-US" sz="1050" dirty="0">
              <a:solidFill>
                <a:srgbClr val="FF0000"/>
              </a:solidFill>
              <a:latin typeface="Book Antiqua"/>
              <a:cs typeface="Book Antiqua"/>
            </a:endParaRP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Remember that in a solution, the substance being dissolved is the solute.</a:t>
            </a:r>
          </a:p>
          <a:p>
            <a:pPr eaLnBrk="1" hangingPunct="1">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In a solution a solute is broken up and evenly distributed in a solvent.</a:t>
            </a: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48484" name="Slide Number Placeholder 3">
            <a:extLst>
              <a:ext uri="{FF2B5EF4-FFF2-40B4-BE49-F238E27FC236}">
                <a16:creationId xmlns:a16="http://schemas.microsoft.com/office/drawing/2014/main" id="{735D6E6A-3F56-4F69-88B3-8BBEA10D35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2E7B2BE-1FC6-4A4C-8CB2-45BBFA373C3C}" type="slidenum">
              <a:rPr lang="en-US" altLang="en-US" sz="1200" smtClean="0">
                <a:solidFill>
                  <a:srgbClr val="000000"/>
                </a:solidFill>
                <a:latin typeface="Arial" panose="020B0604020202020204" pitchFamily="34" charset="0"/>
              </a:rPr>
              <a:pPr>
                <a:spcBef>
                  <a:spcPct val="0"/>
                </a:spcBef>
              </a:pPr>
              <a:t>21</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1DDB2727-7E54-4874-9CE3-F280810EE88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D61E138-0F6D-47A6-9AB3-0CF746B269AD}"/>
              </a:ext>
            </a:extLst>
          </p:cNvPr>
          <p:cNvSpPr>
            <a:spLocks noGrp="1"/>
          </p:cNvSpPr>
          <p:nvPr>
            <p:ph type="body" idx="1"/>
          </p:nvPr>
        </p:nvSpPr>
        <p:spPr/>
        <p:txBody>
          <a:bodyPr/>
          <a:lstStyle/>
          <a:p>
            <a:pPr eaLnBrk="1" hangingPunct="1">
              <a:defRPr/>
            </a:pPr>
            <a:r>
              <a:rPr lang="en-US" b="1" dirty="0"/>
              <a:t>Timing ≈ 0.5 min</a:t>
            </a:r>
          </a:p>
          <a:p>
            <a:pPr eaLnBrk="1" hangingPunct="1">
              <a:defRPr/>
            </a:pPr>
            <a:r>
              <a:rPr lang="en-US" sz="1050" b="1" dirty="0">
                <a:solidFill>
                  <a:srgbClr val="FF0000"/>
                </a:solidFill>
                <a:latin typeface="Book Antiqua"/>
                <a:cs typeface="Book Antiqua"/>
              </a:rPr>
              <a:t>Entry audio: </a:t>
            </a:r>
            <a:r>
              <a:rPr lang="en-US" dirty="0"/>
              <a:t>Let’s look at these common solutions and identify the solute and the solvent.</a:t>
            </a:r>
            <a:endParaRPr lang="en-US" sz="1050" dirty="0">
              <a:solidFill>
                <a:srgbClr val="FF0000"/>
              </a:solidFill>
              <a:latin typeface="Book Antiqua"/>
              <a:cs typeface="Book Antiqua"/>
            </a:endParaRP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Remember that in a solution, the substance being dissolved is the solute.</a:t>
            </a:r>
          </a:p>
          <a:p>
            <a:pPr eaLnBrk="1" hangingPunct="1">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In a solution a solute is broken up and evenly distributed in a solvent.</a:t>
            </a: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50532" name="Slide Number Placeholder 3">
            <a:extLst>
              <a:ext uri="{FF2B5EF4-FFF2-40B4-BE49-F238E27FC236}">
                <a16:creationId xmlns:a16="http://schemas.microsoft.com/office/drawing/2014/main" id="{8946FE61-5393-4435-ABA7-5EB30AF9E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6E7D96D-D3B0-4DF8-BFA3-FA6D1E63F12D}" type="slidenum">
              <a:rPr lang="en-US" altLang="en-US" sz="1200" smtClean="0">
                <a:solidFill>
                  <a:srgbClr val="000000"/>
                </a:solidFill>
                <a:latin typeface="Arial" panose="020B0604020202020204" pitchFamily="34" charset="0"/>
              </a:rPr>
              <a:pPr>
                <a:spcBef>
                  <a:spcPct val="0"/>
                </a:spcBef>
              </a:pPr>
              <a:t>22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63A969FB-66B5-41CA-9D25-D440A52B74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F168534-EC95-45CA-B840-820FEDA18855}" type="slidenum">
              <a:rPr lang="en-US" altLang="en-US" sz="1200" smtClean="0">
                <a:solidFill>
                  <a:srgbClr val="000000"/>
                </a:solidFill>
                <a:latin typeface="Arial" panose="020B0604020202020204" pitchFamily="34" charset="0"/>
              </a:rPr>
              <a:pPr>
                <a:spcBef>
                  <a:spcPct val="0"/>
                </a:spcBef>
              </a:pPr>
              <a:t>3</a:t>
            </a:fld>
            <a:endParaRPr lang="en-US" altLang="en-US" sz="1200">
              <a:solidFill>
                <a:srgbClr val="000000"/>
              </a:solidFill>
              <a:latin typeface="Arial" panose="020B0604020202020204" pitchFamily="34" charset="0"/>
            </a:endParaRPr>
          </a:p>
        </p:txBody>
      </p:sp>
      <p:sp>
        <p:nvSpPr>
          <p:cNvPr id="123907" name="Rectangle 2">
            <a:extLst>
              <a:ext uri="{FF2B5EF4-FFF2-40B4-BE49-F238E27FC236}">
                <a16:creationId xmlns:a16="http://schemas.microsoft.com/office/drawing/2014/main" id="{24BFE299-4956-4FCD-819D-C43175EDA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a:extLst>
              <a:ext uri="{FF2B5EF4-FFF2-40B4-BE49-F238E27FC236}">
                <a16:creationId xmlns:a16="http://schemas.microsoft.com/office/drawing/2014/main" id="{11B4403D-5E50-48DB-BA11-C4A24B8E7D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9831B7E4-DA65-4100-8800-F3EC465F3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6909644-C04C-4742-8DF7-CC5DCAC4C17B}" type="slidenum">
              <a:rPr lang="en-US" altLang="en-US" sz="1200" smtClean="0">
                <a:solidFill>
                  <a:srgbClr val="000000"/>
                </a:solidFill>
                <a:latin typeface="Arial" panose="020B0604020202020204" pitchFamily="34" charset="0"/>
              </a:rPr>
              <a:pPr>
                <a:spcBef>
                  <a:spcPct val="0"/>
                </a:spcBef>
              </a:pPr>
              <a:t>35</a:t>
            </a:fld>
            <a:endParaRPr lang="en-US" altLang="en-US" sz="1200">
              <a:solidFill>
                <a:srgbClr val="000000"/>
              </a:solidFill>
              <a:latin typeface="Arial" panose="020B0604020202020204" pitchFamily="34" charset="0"/>
            </a:endParaRPr>
          </a:p>
        </p:txBody>
      </p:sp>
      <p:sp>
        <p:nvSpPr>
          <p:cNvPr id="162819" name="Rectangle 2">
            <a:extLst>
              <a:ext uri="{FF2B5EF4-FFF2-40B4-BE49-F238E27FC236}">
                <a16:creationId xmlns:a16="http://schemas.microsoft.com/office/drawing/2014/main" id="{B5E9E4D6-D732-4176-9E7C-CAFB6021B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01A47F81-7C80-4BD5-B647-63A17E378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9831B7E4-DA65-4100-8800-F3EC465F3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6909644-C04C-4742-8DF7-CC5DCAC4C17B}" type="slidenum">
              <a:rPr lang="en-US" altLang="en-US" sz="1200" smtClean="0">
                <a:solidFill>
                  <a:srgbClr val="000000"/>
                </a:solidFill>
                <a:latin typeface="Arial" panose="020B0604020202020204" pitchFamily="34" charset="0"/>
              </a:rPr>
              <a:pPr>
                <a:spcBef>
                  <a:spcPct val="0"/>
                </a:spcBef>
              </a:pPr>
              <a:t>36</a:t>
            </a:fld>
            <a:endParaRPr lang="en-US" altLang="en-US" sz="1200">
              <a:solidFill>
                <a:srgbClr val="000000"/>
              </a:solidFill>
              <a:latin typeface="Arial" panose="020B0604020202020204" pitchFamily="34" charset="0"/>
            </a:endParaRPr>
          </a:p>
        </p:txBody>
      </p:sp>
      <p:sp>
        <p:nvSpPr>
          <p:cNvPr id="162819" name="Rectangle 2">
            <a:extLst>
              <a:ext uri="{FF2B5EF4-FFF2-40B4-BE49-F238E27FC236}">
                <a16:creationId xmlns:a16="http://schemas.microsoft.com/office/drawing/2014/main" id="{B5E9E4D6-D732-4176-9E7C-CAFB6021B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a:extLst>
              <a:ext uri="{FF2B5EF4-FFF2-40B4-BE49-F238E27FC236}">
                <a16:creationId xmlns:a16="http://schemas.microsoft.com/office/drawing/2014/main" id="{01A47F81-7C80-4BD5-B647-63A17E378A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936072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4A08F31-195C-4967-9F91-38C8AAA4DF4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B8530A9-C6D7-435B-8DCD-D645FBD69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4868" name="Slide Number Placeholder 3">
            <a:extLst>
              <a:ext uri="{FF2B5EF4-FFF2-40B4-BE49-F238E27FC236}">
                <a16:creationId xmlns:a16="http://schemas.microsoft.com/office/drawing/2014/main" id="{EF24B42A-F324-4C16-BA13-D323A4168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A575C94-4221-4F4B-A645-64AFDBE6E3E1}" type="slidenum">
              <a:rPr lang="en-US" altLang="en-US" sz="1200" smtClean="0">
                <a:solidFill>
                  <a:srgbClr val="000000"/>
                </a:solidFill>
                <a:latin typeface="Arial" panose="020B0604020202020204" pitchFamily="34" charset="0"/>
              </a:rPr>
              <a:pPr>
                <a:spcBef>
                  <a:spcPct val="0"/>
                </a:spcBef>
              </a:pPr>
              <a:t>37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44A08F31-195C-4967-9F91-38C8AAA4DF4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EB8530A9-C6D7-435B-8DCD-D645FBD69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4868" name="Slide Number Placeholder 3">
            <a:extLst>
              <a:ext uri="{FF2B5EF4-FFF2-40B4-BE49-F238E27FC236}">
                <a16:creationId xmlns:a16="http://schemas.microsoft.com/office/drawing/2014/main" id="{EF24B42A-F324-4C16-BA13-D323A4168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A575C94-4221-4F4B-A645-64AFDBE6E3E1}" type="slidenum">
              <a:rPr lang="en-US" altLang="en-US" sz="1200" smtClean="0">
                <a:solidFill>
                  <a:srgbClr val="000000"/>
                </a:solidFill>
                <a:latin typeface="Arial" panose="020B0604020202020204" pitchFamily="34" charset="0"/>
              </a:rPr>
              <a:pPr>
                <a:spcBef>
                  <a:spcPct val="0"/>
                </a:spcBef>
              </a:pPr>
              <a:t>38</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753651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7E5F3F51-C545-4C3F-8BB4-0252E2B397B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BDD5B1B6-0A34-4E5D-86E5-8F8331DCC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0.5 min</a:t>
            </a:r>
          </a:p>
          <a:p>
            <a:pPr eaLnBrk="1" hangingPunct="1">
              <a:buFontTx/>
              <a:buChar char="•"/>
            </a:pPr>
            <a:r>
              <a:rPr lang="en-US" altLang="en-US" sz="1000" b="1">
                <a:latin typeface="Book Antiqua" panose="02040602050305030304" pitchFamily="18" charset="0"/>
              </a:rPr>
              <a:t> </a:t>
            </a:r>
            <a:r>
              <a:rPr lang="en-US" altLang="en-US" sz="1000">
                <a:latin typeface="Book Antiqua" panose="02040602050305030304" pitchFamily="18" charset="0"/>
              </a:rPr>
              <a:t>[Animate 1</a:t>
            </a:r>
            <a:r>
              <a:rPr lang="en-US" altLang="en-US" sz="1000" baseline="30000">
                <a:latin typeface="Book Antiqua" panose="02040602050305030304" pitchFamily="18" charset="0"/>
              </a:rPr>
              <a:t>st</a:t>
            </a:r>
            <a:r>
              <a:rPr lang="en-US" altLang="en-US" sz="1000">
                <a:latin typeface="Book Antiqua" panose="02040602050305030304" pitchFamily="18" charset="0"/>
              </a:rPr>
              <a:t> and 2</a:t>
            </a:r>
            <a:r>
              <a:rPr lang="en-US" altLang="en-US" sz="1000" baseline="30000">
                <a:latin typeface="Book Antiqua" panose="02040602050305030304" pitchFamily="18" charset="0"/>
              </a:rPr>
              <a:t>nd</a:t>
            </a:r>
            <a:r>
              <a:rPr lang="en-US" altLang="en-US" sz="1000">
                <a:latin typeface="Book Antiqua" panose="02040602050305030304" pitchFamily="18" charset="0"/>
              </a:rPr>
              <a:t> bullets] Recall that a solution is a homogeneous mixture composed of a solute uniformly distributed throughout a solvent. The solute is dissolved in the solvent. </a:t>
            </a:r>
          </a:p>
          <a:p>
            <a:pPr eaLnBrk="1" hangingPunct="1">
              <a:buFontTx/>
              <a:buChar char="•"/>
            </a:pPr>
            <a:r>
              <a:rPr lang="en-US" altLang="en-US" sz="1000">
                <a:latin typeface="Book Antiqua" panose="02040602050305030304" pitchFamily="18" charset="0"/>
              </a:rPr>
              <a:t> A solvent can be a liquid or a gas. A solute can be a solid, liquid, or gas. </a:t>
            </a:r>
          </a:p>
          <a:p>
            <a:pPr eaLnBrk="1" hangingPunct="1">
              <a:buFontTx/>
              <a:buChar char="•"/>
            </a:pPr>
            <a:r>
              <a:rPr lang="en-US" altLang="en-US" sz="1000">
                <a:latin typeface="Book Antiqua" panose="02040602050305030304" pitchFamily="18" charset="0"/>
              </a:rPr>
              <a:t> When solutes dissolve in a solvent, the particles making up the solute break apart so the particles are no longer associated with one another, but become associated with solvent particles. </a:t>
            </a:r>
          </a:p>
          <a:p>
            <a:pPr eaLnBrk="1" hangingPunct="1">
              <a:buFontTx/>
              <a:buChar char="•"/>
            </a:pPr>
            <a:r>
              <a:rPr lang="en-US" altLang="en-US" sz="1000">
                <a:latin typeface="Book Antiqua" panose="02040602050305030304" pitchFamily="18" charset="0"/>
              </a:rPr>
              <a:t> [Animate 3</a:t>
            </a:r>
            <a:r>
              <a:rPr lang="en-US" altLang="en-US" sz="1000" baseline="30000">
                <a:latin typeface="Book Antiqua" panose="02040602050305030304" pitchFamily="18" charset="0"/>
              </a:rPr>
              <a:t>rd</a:t>
            </a:r>
            <a:r>
              <a:rPr lang="en-US" altLang="en-US" sz="1000">
                <a:latin typeface="Book Antiqua" panose="02040602050305030304" pitchFamily="18" charset="0"/>
              </a:rPr>
              <a:t> bullet, its sub-bullet, and 1</a:t>
            </a:r>
            <a:r>
              <a:rPr lang="en-US" altLang="en-US" sz="1000" baseline="30000">
                <a:latin typeface="Book Antiqua" panose="02040602050305030304" pitchFamily="18" charset="0"/>
              </a:rPr>
              <a:t>st</a:t>
            </a:r>
            <a:r>
              <a:rPr lang="en-US" altLang="en-US" sz="1000">
                <a:latin typeface="Book Antiqua" panose="02040602050305030304" pitchFamily="18" charset="0"/>
              </a:rPr>
              <a:t> image] Solutes that are nonelectrolytes do not carry an electric charge in water. Molecular compounds are nonelectrolytes. When these solutes dissolve in solution, any intermolecular forces of attraction between solute molecules are broken and the separated molecules become surrounded by solvent molecules. These compounds do not have full electrical charges because they are not ions. They often carry partial charges and this property causes attractive forces to form between solute and solvent molecules. An example of a nonelectrolyte is glucose dissolved in water.</a:t>
            </a:r>
          </a:p>
          <a:p>
            <a:pPr eaLnBrk="1" hangingPunct="1">
              <a:buFontTx/>
              <a:buChar char="•"/>
            </a:pPr>
            <a:r>
              <a:rPr lang="en-US" altLang="en-US" sz="1000">
                <a:latin typeface="Book Antiqua" panose="02040602050305030304" pitchFamily="18" charset="0"/>
              </a:rPr>
              <a:t> [Animate 4</a:t>
            </a:r>
            <a:r>
              <a:rPr lang="en-US" altLang="en-US" sz="1000" baseline="30000">
                <a:latin typeface="Book Antiqua" panose="02040602050305030304" pitchFamily="18" charset="0"/>
              </a:rPr>
              <a:t>th</a:t>
            </a:r>
            <a:r>
              <a:rPr lang="en-US" altLang="en-US" sz="1000">
                <a:latin typeface="Book Antiqua" panose="02040602050305030304" pitchFamily="18" charset="0"/>
              </a:rPr>
              <a:t> bullet, its sub-bullet, and 2</a:t>
            </a:r>
            <a:r>
              <a:rPr lang="en-US" altLang="en-US" sz="1000" baseline="30000">
                <a:latin typeface="Book Antiqua" panose="02040602050305030304" pitchFamily="18" charset="0"/>
              </a:rPr>
              <a:t>nd</a:t>
            </a:r>
            <a:r>
              <a:rPr lang="en-US" altLang="en-US" sz="1000">
                <a:latin typeface="Book Antiqua" panose="02040602050305030304" pitchFamily="18" charset="0"/>
              </a:rPr>
              <a:t> image] Solutes that are electrolytes carry an electric charge in water. Ionic compounds produce electrolytes when dissolved in water. Ionic compounds are composed of positively charged ions and negatively charged ions. When these solutes dissolve in solution, the crystal lattice holding the ions in the solid state breaks apart. The forces of attraction between positively charged ions and negatively charged ions are broken and the dissociated ions become surrounded by solvent molecules. An example of an electrolyte is sodium chloride dissolved in water.</a:t>
            </a:r>
          </a:p>
          <a:p>
            <a:pPr eaLnBrk="1" hangingPunct="1">
              <a:spcBef>
                <a:spcPts val="575"/>
              </a:spcBef>
            </a:pPr>
            <a:endParaRPr lang="en-US" altLang="en-US" b="1"/>
          </a:p>
          <a:p>
            <a:pPr eaLnBrk="1" hangingPunct="1">
              <a:spcBef>
                <a:spcPts val="575"/>
              </a:spcBef>
            </a:pPr>
            <a:r>
              <a:rPr lang="en-US" altLang="en-US" sz="1000" b="1">
                <a:latin typeface="Book Antiqua" panose="02040602050305030304" pitchFamily="18" charset="0"/>
                <a:ea typeface="Book Antiqua" panose="02040602050305030304" pitchFamily="18" charset="0"/>
                <a:cs typeface="Book Antiqua" panose="02040602050305030304" pitchFamily="18" charset="0"/>
              </a:rPr>
              <a:t>Source: </a:t>
            </a:r>
            <a:r>
              <a:rPr lang="en-US" altLang="en-US" sz="1000">
                <a:latin typeface="Book Antiqua" panose="02040602050305030304" pitchFamily="18" charset="0"/>
                <a:ea typeface="Book Antiqua" panose="02040602050305030304" pitchFamily="18" charset="0"/>
                <a:cs typeface="Book Antiqua" panose="02040602050305030304" pitchFamily="18" charset="0"/>
              </a:rPr>
              <a:t>sketch created by writer</a:t>
            </a:r>
            <a:endParaRPr lang="en-US" altLang="en-US"/>
          </a:p>
        </p:txBody>
      </p:sp>
      <p:sp>
        <p:nvSpPr>
          <p:cNvPr id="166916" name="Slide Number Placeholder 3">
            <a:extLst>
              <a:ext uri="{FF2B5EF4-FFF2-40B4-BE49-F238E27FC236}">
                <a16:creationId xmlns:a16="http://schemas.microsoft.com/office/drawing/2014/main" id="{CEA95FAA-FD45-4069-A719-14189E2E12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3D44D61-D60B-4A77-801A-C0F2E0A55D4D}" type="slidenum">
              <a:rPr lang="en-US" altLang="en-US" sz="1200" smtClean="0">
                <a:solidFill>
                  <a:srgbClr val="000000"/>
                </a:solidFill>
                <a:latin typeface="Arial" panose="020B0604020202020204" pitchFamily="34" charset="0"/>
              </a:rPr>
              <a:pPr>
                <a:spcBef>
                  <a:spcPct val="0"/>
                </a:spcBef>
              </a:pPr>
              <a:t>39</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FC00A04-5E40-4112-B974-E0975F5BDDD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F017BB1A-EFDD-4300-8D76-632EFE8E9E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eaLnBrk="1" hangingPunct="1">
              <a:spcBef>
                <a:spcPct val="0"/>
              </a:spcBef>
            </a:pPr>
            <a:r>
              <a:rPr lang="en-US" altLang="en-US" sz="1000" b="1"/>
              <a:t>Time ≈ 1.0</a:t>
            </a:r>
          </a:p>
          <a:p>
            <a:pPr defTabSz="896938" eaLnBrk="1" hangingPunct="1">
              <a:spcBef>
                <a:spcPct val="0"/>
              </a:spcBef>
              <a:buFontTx/>
              <a:buChar char="•"/>
            </a:pPr>
            <a:r>
              <a:rPr lang="en-US" altLang="en-US" sz="1000"/>
              <a:t> Solubility depends on the nature of the solute and solvent. It also depends on pressure and temperature. For gas solutes, solubility increases as pressure increases and decreases as temperature increases. For liquid or solid solutes, solubility usually increases as temperature increases. Graphs are used to show the relationship between solubility and temperature.</a:t>
            </a:r>
          </a:p>
          <a:p>
            <a:pPr defTabSz="896938" eaLnBrk="1" hangingPunct="1">
              <a:spcBef>
                <a:spcPct val="0"/>
              </a:spcBef>
              <a:buFontTx/>
              <a:buChar char="•"/>
            </a:pPr>
            <a:r>
              <a:rPr lang="en-US" altLang="en-US" sz="1000"/>
              <a:t> The rate of dissolution also increases as temperature increases. It also increases with stirring and decreasing the particle size of the solute.</a:t>
            </a:r>
            <a:endParaRPr lang="en-US" altLang="en-US"/>
          </a:p>
          <a:p>
            <a:pPr defTabSz="896938" eaLnBrk="1" hangingPunct="1"/>
            <a:endParaRPr lang="en-US" altLang="en-US"/>
          </a:p>
        </p:txBody>
      </p:sp>
      <p:sp>
        <p:nvSpPr>
          <p:cNvPr id="168964" name="Slide Number Placeholder 3">
            <a:extLst>
              <a:ext uri="{FF2B5EF4-FFF2-40B4-BE49-F238E27FC236}">
                <a16:creationId xmlns:a16="http://schemas.microsoft.com/office/drawing/2014/main" id="{F8B9347A-26B7-498E-9DAA-98F8D006D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04FE5EC-E725-409A-9646-6864C5C75AB2}" type="slidenum">
              <a:rPr lang="en-US" altLang="en-US" sz="1200" smtClean="0">
                <a:solidFill>
                  <a:srgbClr val="000000"/>
                </a:solidFill>
                <a:latin typeface="Arial" panose="020B0604020202020204" pitchFamily="34" charset="0"/>
              </a:rPr>
              <a:pPr>
                <a:spcBef>
                  <a:spcPct val="0"/>
                </a:spcBef>
              </a:pPr>
              <a:t>40</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55AFDD6F-3946-4552-8BC7-863267E226E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6CC1BDB5-BB8B-49AC-B67D-1A1306BF9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1.5</a:t>
            </a:r>
          </a:p>
          <a:p>
            <a:pPr eaLnBrk="1" hangingPunct="1">
              <a:buFontTx/>
              <a:buChar char="•"/>
            </a:pPr>
            <a:r>
              <a:rPr lang="en-US" altLang="en-US" sz="1000">
                <a:latin typeface="Book Antiqua" panose="02040602050305030304" pitchFamily="18" charset="0"/>
                <a:ea typeface="Book Antiqua" panose="02040602050305030304" pitchFamily="18" charset="0"/>
                <a:cs typeface="Book Antiqua" panose="02040602050305030304" pitchFamily="18" charset="0"/>
              </a:rPr>
              <a:t> Most solutions you make have less than the maximum amount of solute that will go into solution. They are unsaturated.</a:t>
            </a:r>
          </a:p>
          <a:p>
            <a:pPr marL="0" lvl="1" eaLnBrk="1" hangingPunct="1">
              <a:spcBef>
                <a:spcPts val="575"/>
              </a:spcBef>
              <a:buFontTx/>
              <a:buChar char="•"/>
            </a:pPr>
            <a:r>
              <a:rPr lang="en-US" altLang="en-US" sz="1000">
                <a:latin typeface="Book Antiqua" panose="02040602050305030304" pitchFamily="18" charset="0"/>
                <a:ea typeface="Book Antiqua" panose="02040602050305030304" pitchFamily="18" charset="0"/>
                <a:cs typeface="Book Antiqua" panose="02040602050305030304" pitchFamily="18" charset="0"/>
              </a:rPr>
              <a:t> [Animate] </a:t>
            </a:r>
            <a:r>
              <a:rPr lang="en-US" altLang="en-US" sz="900"/>
              <a:t>An </a:t>
            </a:r>
            <a:r>
              <a:rPr lang="en-US" altLang="en-US" sz="900" b="1">
                <a:solidFill>
                  <a:srgbClr val="9BBB59"/>
                </a:solidFill>
              </a:rPr>
              <a:t>unsaturated solution </a:t>
            </a:r>
            <a:r>
              <a:rPr lang="en-US" altLang="en-US" sz="900"/>
              <a:t>is a solution in which the concentration of solute is </a:t>
            </a:r>
            <a:r>
              <a:rPr lang="en-US" altLang="en-US" sz="900">
                <a:solidFill>
                  <a:schemeClr val="accent1"/>
                </a:solidFill>
              </a:rPr>
              <a:t>less than </a:t>
            </a:r>
            <a:r>
              <a:rPr lang="en-US" altLang="en-US" sz="900"/>
              <a:t>the maximum concentration predicted from the solute's solubility. You make an unsaturated solution when you stir a spoonful of sugar into a glass of water. You could can still add more sugar to the water and the sugar will dissolve. </a:t>
            </a:r>
          </a:p>
          <a:p>
            <a:pPr marL="0" lvl="1" eaLnBrk="1" hangingPunct="1">
              <a:spcBef>
                <a:spcPts val="575"/>
              </a:spcBef>
              <a:buFontTx/>
              <a:buChar char="•"/>
            </a:pPr>
            <a:r>
              <a:rPr lang="en-US" altLang="en-US" sz="900"/>
              <a:t> Suppose you keep adding sugar to the water. Eventually, no more sugar will dissolve, no matter how much you stir the solution. The solution is saturated. </a:t>
            </a:r>
          </a:p>
          <a:p>
            <a:pPr marL="0" lvl="1" eaLnBrk="1" hangingPunct="1">
              <a:spcBef>
                <a:spcPts val="575"/>
              </a:spcBef>
              <a:buFontTx/>
              <a:buChar char="•"/>
            </a:pPr>
            <a:r>
              <a:rPr lang="en-US" altLang="en-US" sz="900">
                <a:latin typeface="Book Antiqua" panose="02040602050305030304" pitchFamily="18" charset="0"/>
                <a:ea typeface="Book Antiqua" panose="02040602050305030304" pitchFamily="18" charset="0"/>
                <a:cs typeface="Book Antiqua" panose="02040602050305030304" pitchFamily="18" charset="0"/>
              </a:rPr>
              <a:t>[Animate] </a:t>
            </a:r>
            <a:r>
              <a:rPr lang="en-US" altLang="en-US" sz="900"/>
              <a:t>A </a:t>
            </a:r>
            <a:r>
              <a:rPr lang="en-US" altLang="en-US" sz="900" b="1">
                <a:solidFill>
                  <a:srgbClr val="9BBB59"/>
                </a:solidFill>
              </a:rPr>
              <a:t>saturated solution </a:t>
            </a:r>
            <a:r>
              <a:rPr lang="en-US" altLang="en-US" sz="900"/>
              <a:t>is a solution in which the concentration of solute is </a:t>
            </a:r>
            <a:r>
              <a:rPr lang="en-US" altLang="en-US" sz="900">
                <a:solidFill>
                  <a:schemeClr val="accent1"/>
                </a:solidFill>
              </a:rPr>
              <a:t>equal to </a:t>
            </a:r>
            <a:r>
              <a:rPr lang="en-US" altLang="en-US" sz="900"/>
              <a:t>the maximum concentration predicted from the solute's solubility. In a saturated solution, solute particles continue to be carried into solution. However,  they also reform the solid solute at the same speed. You know you have a saturated solution when no more solute will dissolve.</a:t>
            </a:r>
          </a:p>
          <a:p>
            <a:pPr marL="0" lvl="1" eaLnBrk="1" hangingPunct="1">
              <a:spcBef>
                <a:spcPts val="575"/>
              </a:spcBef>
              <a:buFontTx/>
              <a:buChar char="•"/>
            </a:pPr>
            <a:r>
              <a:rPr lang="en-US" altLang="en-US" sz="900"/>
              <a:t> The concentration of a saturated solution depends on the solubility of the solute. A saturated sugar solution is very concentrated because sugar has a high solubility. A saturated solution of aspirin in water would dilute because aspirin has a low solubility. </a:t>
            </a:r>
          </a:p>
          <a:p>
            <a:pPr marL="0" lvl="1" eaLnBrk="1" hangingPunct="1">
              <a:spcBef>
                <a:spcPts val="575"/>
              </a:spcBef>
              <a:buFontTx/>
              <a:buChar char="•"/>
            </a:pPr>
            <a:r>
              <a:rPr lang="en-US" altLang="en-US" sz="900"/>
              <a:t> [Animate] Some solutions have more solute than is expected based on the solubility. A </a:t>
            </a:r>
            <a:r>
              <a:rPr lang="en-US" altLang="en-US" sz="900" b="1">
                <a:solidFill>
                  <a:srgbClr val="9BBB59"/>
                </a:solidFill>
              </a:rPr>
              <a:t>supersaturated solution </a:t>
            </a:r>
            <a:r>
              <a:rPr lang="en-US" altLang="en-US" sz="900"/>
              <a:t>is a solution in which the concentration of solute </a:t>
            </a:r>
            <a:r>
              <a:rPr lang="en-US" altLang="en-US" sz="900">
                <a:solidFill>
                  <a:schemeClr val="accent1"/>
                </a:solidFill>
              </a:rPr>
              <a:t>is greater than </a:t>
            </a:r>
            <a:r>
              <a:rPr lang="en-US" altLang="en-US" sz="900"/>
              <a:t>the maximum concentration predicted from the solute's solubility. </a:t>
            </a:r>
          </a:p>
          <a:p>
            <a:pPr marL="0" lvl="1" eaLnBrk="1" hangingPunct="1">
              <a:spcBef>
                <a:spcPts val="575"/>
              </a:spcBef>
              <a:buFontTx/>
              <a:buChar char="•"/>
            </a:pPr>
            <a:r>
              <a:rPr lang="en-US" altLang="en-US" sz="900"/>
              <a:t> Sugar and water can form a supersaturated solution. Supersaturated solutions are usually made by heating the solution until the solute dissolves and then cooling slowly. Supersaturated solutions are unstable. A single crystal can make the excess solute precipitate out of solution. </a:t>
            </a:r>
          </a:p>
          <a:p>
            <a:pPr marL="0" lvl="1" eaLnBrk="1" hangingPunct="1">
              <a:spcBef>
                <a:spcPts val="575"/>
              </a:spcBef>
              <a:buFontTx/>
              <a:buChar char="•"/>
            </a:pPr>
            <a:r>
              <a:rPr lang="en-US" altLang="en-US" sz="900"/>
              <a:t>[Animate] Rock candy is made from a supersaturated solution of sugar. </a:t>
            </a:r>
          </a:p>
          <a:p>
            <a:pPr eaLnBrk="1" hangingPunct="1">
              <a:buFontTx/>
              <a:buChar char="•"/>
            </a:pPr>
            <a:endParaRPr lang="en-US" altLang="en-US" sz="1000">
              <a:latin typeface="Book Antiqua" panose="02040602050305030304" pitchFamily="18" charset="0"/>
              <a:ea typeface="Book Antiqua" panose="02040602050305030304" pitchFamily="18" charset="0"/>
              <a:cs typeface="Book Antiqua" panose="02040602050305030304" pitchFamily="18" charset="0"/>
            </a:endParaRPr>
          </a:p>
          <a:p>
            <a:pPr eaLnBrk="1" hangingPunct="1"/>
            <a:r>
              <a:rPr lang="en-US" altLang="en-US" sz="1000" b="1" u="sng">
                <a:latin typeface="Book Antiqua" panose="02040602050305030304" pitchFamily="18" charset="0"/>
                <a:ea typeface="Book Antiqua" panose="02040602050305030304" pitchFamily="18" charset="0"/>
                <a:cs typeface="Book Antiqua" panose="02040602050305030304" pitchFamily="18" charset="0"/>
              </a:rPr>
              <a:t>SOURCES:</a:t>
            </a:r>
            <a:endParaRPr lang="en-US" altLang="en-US" sz="1000">
              <a:latin typeface="Book Antiqua" panose="02040602050305030304" pitchFamily="18" charset="0"/>
              <a:ea typeface="Book Antiqua" panose="02040602050305030304" pitchFamily="18" charset="0"/>
              <a:cs typeface="Book Antiqua" panose="02040602050305030304" pitchFamily="18" charset="0"/>
            </a:endParaRPr>
          </a:p>
          <a:p>
            <a:pPr eaLnBrk="1" hangingPunct="1"/>
            <a:r>
              <a:rPr lang="en-US" altLang="en-US"/>
              <a:t>http://www.morguefile.com/archive/display/732673</a:t>
            </a:r>
          </a:p>
          <a:p>
            <a:pPr marL="0" lvl="1" eaLnBrk="1" hangingPunct="1">
              <a:spcBef>
                <a:spcPts val="575"/>
              </a:spcBef>
            </a:pPr>
            <a:r>
              <a:rPr lang="en-US" altLang="en-US"/>
              <a:t>Salt In Water Solution by Chris 73 Creative Commons/GNU http://en.wikipedia.org/wiki/File:SaltInWaterSolutionLiquid.jpg#filelinks</a:t>
            </a:r>
            <a:endParaRPr lang="en-US" altLang="en-US" b="1" u="sng"/>
          </a:p>
          <a:p>
            <a:pPr eaLnBrk="1" hangingPunct="1"/>
            <a:r>
              <a:rPr lang="en-US" altLang="en-US"/>
              <a:t>http://commons.wikimedia.org/wiki/File:Rock-Candy-Sticks.jpg</a:t>
            </a:r>
          </a:p>
        </p:txBody>
      </p:sp>
      <p:sp>
        <p:nvSpPr>
          <p:cNvPr id="175108" name="Slide Number Placeholder 3">
            <a:extLst>
              <a:ext uri="{FF2B5EF4-FFF2-40B4-BE49-F238E27FC236}">
                <a16:creationId xmlns:a16="http://schemas.microsoft.com/office/drawing/2014/main" id="{470167DF-F97B-4B3D-B795-D11AACDD8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5FAD7AA-FD2C-4AA2-A126-58F08599EEDA}" type="slidenum">
              <a:rPr lang="en-US" altLang="en-US" sz="1200" smtClean="0">
                <a:solidFill>
                  <a:srgbClr val="000000"/>
                </a:solidFill>
                <a:latin typeface="Arial" panose="020B0604020202020204" pitchFamily="34" charset="0"/>
              </a:rPr>
              <a:pPr>
                <a:spcBef>
                  <a:spcPct val="0"/>
                </a:spcBef>
              </a:pPr>
              <a:t>48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F67E13B1-B5E1-4978-B74F-66EF49FF0F9B}"/>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4D884E18-2EB5-4511-8C92-BCDEE97F6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Pick the best definition of solubility, then use solubility to describe a solution.</a:t>
            </a:r>
          </a:p>
          <a:p>
            <a:r>
              <a:rPr lang="en-US" altLang="en-US" b="1"/>
              <a:t>Hint1 Audio:</a:t>
            </a:r>
            <a:r>
              <a:rPr lang="en-US" altLang="en-US"/>
              <a:t> Solubility depends on the solute and the solvent.</a:t>
            </a:r>
          </a:p>
          <a:p>
            <a:r>
              <a:rPr lang="en-US" altLang="en-US" b="1"/>
              <a:t>Hint2 Audio</a:t>
            </a:r>
            <a:r>
              <a:rPr lang="en-US" altLang="en-US"/>
              <a:t>: [none]</a:t>
            </a:r>
          </a:p>
          <a:p>
            <a:r>
              <a:rPr lang="en-US" altLang="en-US" b="1"/>
              <a:t>Exit Audio: </a:t>
            </a:r>
            <a:r>
              <a:rPr lang="en-US" altLang="en-US"/>
              <a:t>A solution that contains less than the maximum amount of solvent predicted from the solubility is unsaturated. For salt, 360 grams should be able to dissolve in 1 liter of water, so a solution that contains 200 grams in 1 liter of water is </a:t>
            </a:r>
            <a:r>
              <a:rPr lang="en-US" altLang="en-US" i="1"/>
              <a:t>un</a:t>
            </a:r>
            <a:r>
              <a:rPr lang="en-US" altLang="en-US"/>
              <a:t>saturated.</a:t>
            </a:r>
          </a:p>
        </p:txBody>
      </p:sp>
      <p:sp>
        <p:nvSpPr>
          <p:cNvPr id="194564" name="Slide Number Placeholder 3">
            <a:extLst>
              <a:ext uri="{FF2B5EF4-FFF2-40B4-BE49-F238E27FC236}">
                <a16:creationId xmlns:a16="http://schemas.microsoft.com/office/drawing/2014/main" id="{1EA9E549-D240-4E76-AFFD-790BFB7EB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F8E49C9-88C2-4B64-8DC3-C53E58D00BE1}" type="slidenum">
              <a:rPr lang="en-US" altLang="en-US" smtClean="0">
                <a:solidFill>
                  <a:srgbClr val="000000"/>
                </a:solidFill>
              </a:rPr>
              <a:pPr/>
              <a:t>69</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5C364491-DF37-429B-B71D-4BF034DA3BB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08D1BFC5-7DAD-429A-B6E4-266450E3F6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Pick the best definition of solubility, then use solubility to describe a solution.</a:t>
            </a:r>
          </a:p>
          <a:p>
            <a:r>
              <a:rPr lang="en-US" altLang="en-US" b="1"/>
              <a:t>Hint1 Audio:</a:t>
            </a:r>
            <a:r>
              <a:rPr lang="en-US" altLang="en-US"/>
              <a:t> Solubility depends on the solute and the solvent.</a:t>
            </a:r>
          </a:p>
          <a:p>
            <a:r>
              <a:rPr lang="en-US" altLang="en-US" b="1"/>
              <a:t>Hint2 Audio</a:t>
            </a:r>
            <a:r>
              <a:rPr lang="en-US" altLang="en-US"/>
              <a:t>: [none]</a:t>
            </a:r>
          </a:p>
          <a:p>
            <a:r>
              <a:rPr lang="en-US" altLang="en-US" b="1"/>
              <a:t>Exit Audio: </a:t>
            </a:r>
            <a:r>
              <a:rPr lang="en-US" altLang="en-US"/>
              <a:t>A solution that contains less than the maximum amount of solvent predicted from the solubility is unsaturated. For salt, 360 grams should be able to dissolve in 1 liter of water, so a solution that contains 200 grams in 1 liter of water is </a:t>
            </a:r>
            <a:r>
              <a:rPr lang="en-US" altLang="en-US" i="1"/>
              <a:t>un</a:t>
            </a:r>
            <a:r>
              <a:rPr lang="en-US" altLang="en-US"/>
              <a:t>saturated.</a:t>
            </a:r>
          </a:p>
        </p:txBody>
      </p:sp>
      <p:sp>
        <p:nvSpPr>
          <p:cNvPr id="196612" name="Slide Number Placeholder 3">
            <a:extLst>
              <a:ext uri="{FF2B5EF4-FFF2-40B4-BE49-F238E27FC236}">
                <a16:creationId xmlns:a16="http://schemas.microsoft.com/office/drawing/2014/main" id="{DA6CC967-DB71-444F-B83A-C7F9AF8CFD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7311C9-6092-45CE-B33A-58C092373C90}" type="slidenum">
              <a:rPr lang="en-US" altLang="en-US" smtClean="0">
                <a:solidFill>
                  <a:srgbClr val="000000"/>
                </a:solidFill>
              </a:rPr>
              <a:pPr/>
              <a:t>70</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EBFCAAFE-707A-42CE-AC62-9FCF18A2E91C}"/>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0C36EEE9-F18F-4D5F-A484-78D370BEA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Identify the ways you can make salt dissolve faster in water. Check all of the answers that apply.</a:t>
            </a:r>
          </a:p>
          <a:p>
            <a:r>
              <a:rPr lang="en-US" altLang="en-US" b="1"/>
              <a:t>Hint Audio:</a:t>
            </a:r>
            <a:r>
              <a:rPr lang="en-US" altLang="en-US"/>
              <a:t> Adding more solute or solvent will not make the solute dissolve faster.</a:t>
            </a:r>
          </a:p>
          <a:p>
            <a:r>
              <a:rPr lang="en-US" altLang="en-US" b="1"/>
              <a:t>Exit Audio: </a:t>
            </a:r>
            <a:r>
              <a:rPr lang="en-US" altLang="en-US"/>
              <a:t>Stirring, crushing the solute to increase its surface area, and heating the solvent are all ways to make the solute dissolve faster.</a:t>
            </a:r>
          </a:p>
        </p:txBody>
      </p:sp>
      <p:sp>
        <p:nvSpPr>
          <p:cNvPr id="198660" name="Slide Number Placeholder 3">
            <a:extLst>
              <a:ext uri="{FF2B5EF4-FFF2-40B4-BE49-F238E27FC236}">
                <a16:creationId xmlns:a16="http://schemas.microsoft.com/office/drawing/2014/main" id="{7BB667AF-E8AC-4440-BCBE-332B34D6E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0C41DF5-7350-4B01-8AEF-E29F623D8664}" type="slidenum">
              <a:rPr lang="en-US" altLang="en-US" smtClean="0">
                <a:solidFill>
                  <a:srgbClr val="000000"/>
                </a:solidFill>
              </a:rPr>
              <a:pPr/>
              <a:t>71</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F02C6AB-49C5-414A-A82F-F35B30EA7A7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48A124-BF11-4F6C-8880-9B14EB641889}"/>
              </a:ext>
            </a:extLst>
          </p:cNvPr>
          <p:cNvSpPr>
            <a:spLocks noGrp="1"/>
          </p:cNvSpPr>
          <p:nvPr>
            <p:ph type="body" idx="1"/>
          </p:nvPr>
        </p:nvSpPr>
        <p:spPr/>
        <p:txBody>
          <a:bodyPr/>
          <a:lstStyle/>
          <a:p>
            <a:pPr eaLnBrk="1" hangingPunct="1">
              <a:defRPr/>
            </a:pPr>
            <a:r>
              <a:rPr lang="en-US" b="1" dirty="0"/>
              <a:t>Timing ≈ 0.5 min</a:t>
            </a:r>
          </a:p>
          <a:p>
            <a:pPr eaLnBrk="1" hangingPunct="1">
              <a:defRPr/>
            </a:pPr>
            <a:endParaRPr lang="en-US" b="1" dirty="0"/>
          </a:p>
          <a:p>
            <a:pPr eaLnBrk="1" hangingPunct="1">
              <a:defRPr/>
            </a:pPr>
            <a:r>
              <a:rPr lang="en-US" sz="1050" b="1" dirty="0">
                <a:solidFill>
                  <a:srgbClr val="FF0000"/>
                </a:solidFill>
                <a:latin typeface="Book Antiqua"/>
                <a:cs typeface="Book Antiqua"/>
              </a:rPr>
              <a:t>Entry audio: </a:t>
            </a:r>
            <a:r>
              <a:rPr lang="en-US" sz="1050" dirty="0">
                <a:solidFill>
                  <a:srgbClr val="FF0000"/>
                </a:solidFill>
                <a:latin typeface="Book Antiqua"/>
                <a:cs typeface="Book Antiqua"/>
              </a:rPr>
              <a:t>The amount of solute dissolved in a solvent affects the resulting solution.</a:t>
            </a: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The sweeter coffee will have more grams of sugar dissolved in it per gram of coffee.</a:t>
            </a:r>
          </a:p>
          <a:p>
            <a:pPr eaLnBrk="1" hangingPunct="1">
              <a:defRPr/>
            </a:pPr>
            <a:r>
              <a:rPr lang="en-US" sz="1050" b="1" dirty="0">
                <a:solidFill>
                  <a:srgbClr val="FF0000"/>
                </a:solidFill>
                <a:latin typeface="Book Antiqua"/>
                <a:cs typeface="Book Antiqua"/>
              </a:rPr>
              <a:t>Hint2 audio:</a:t>
            </a:r>
            <a:r>
              <a:rPr lang="en-US" sz="1050" dirty="0">
                <a:solidFill>
                  <a:srgbClr val="FF0000"/>
                </a:solidFill>
                <a:latin typeface="Book Antiqua"/>
                <a:cs typeface="Book Antiqua"/>
              </a:rPr>
              <a:t> [none]</a:t>
            </a:r>
          </a:p>
          <a:p>
            <a:pPr eaLnBrk="1" hangingPunct="1">
              <a:defRPr/>
            </a:pPr>
            <a:r>
              <a:rPr lang="en-US" sz="1050" b="1" dirty="0">
                <a:solidFill>
                  <a:srgbClr val="FF0000"/>
                </a:solidFill>
                <a:latin typeface="Book Antiqua"/>
                <a:cs typeface="Book Antiqua"/>
              </a:rPr>
              <a:t>Hint3 audio:</a:t>
            </a:r>
            <a:r>
              <a:rPr lang="en-US" sz="1050" dirty="0">
                <a:solidFill>
                  <a:srgbClr val="FF0000"/>
                </a:solidFill>
                <a:latin typeface="Book Antiqua"/>
                <a:cs typeface="Book Antiqua"/>
              </a:rPr>
              <a:t> Calculate the number of grams of sugar per gram of coffee and compare those numbers.</a:t>
            </a:r>
            <a:endParaRPr lang="en-US" sz="1050" b="1" dirty="0">
              <a:solidFill>
                <a:srgbClr val="FF0000"/>
              </a:solidFill>
              <a:latin typeface="Book Antiqua"/>
              <a:cs typeface="Book Antiqua"/>
            </a:endParaRPr>
          </a:p>
          <a:p>
            <a:pPr eaLnBrk="1" hangingPunct="1">
              <a:spcBef>
                <a:spcPts val="571"/>
              </a:spcBef>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a:t>
            </a:r>
            <a:r>
              <a:rPr lang="en-US" dirty="0"/>
              <a:t>Instead of describing the coffee as sweet or bitter, how else can you express the amount of sugar dissolved in the coffee? In this lesson, you will find out how. </a:t>
            </a:r>
          </a:p>
          <a:p>
            <a:pPr eaLnBrk="1" hangingPunct="1">
              <a:defRPr/>
            </a:pPr>
            <a:endParaRPr lang="en-US" sz="1050" dirty="0">
              <a:solidFill>
                <a:srgbClr val="FF0000"/>
              </a:solidFill>
              <a:latin typeface="Book Antiqua"/>
              <a:cs typeface="Book Antiqua"/>
            </a:endParaRP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25956" name="Slide Number Placeholder 3">
            <a:extLst>
              <a:ext uri="{FF2B5EF4-FFF2-40B4-BE49-F238E27FC236}">
                <a16:creationId xmlns:a16="http://schemas.microsoft.com/office/drawing/2014/main" id="{C6698B04-194E-4C2D-A05F-F6A8567694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B79465B-20EF-4315-A530-CD06ABC7C0F5}" type="slidenum">
              <a:rPr lang="en-US" altLang="en-US" sz="1200" smtClean="0">
                <a:solidFill>
                  <a:srgbClr val="000000"/>
                </a:solidFill>
                <a:latin typeface="Arial" panose="020B0604020202020204" pitchFamily="34" charset="0"/>
              </a:rPr>
              <a:pPr>
                <a:spcBef>
                  <a:spcPct val="0"/>
                </a:spcBef>
              </a:pPr>
              <a:t>4</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60F123AD-9EB9-40AD-B80A-66441FF5167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B290D8A7-C1F5-423F-9D21-5AC6E1AF3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Identify the ways you can make salt dissolve faster in water. Check all of the answers that apply.</a:t>
            </a:r>
          </a:p>
          <a:p>
            <a:r>
              <a:rPr lang="en-US" altLang="en-US" b="1"/>
              <a:t>Hint Audio:</a:t>
            </a:r>
            <a:r>
              <a:rPr lang="en-US" altLang="en-US"/>
              <a:t> Adding more solute or solvent will not make the solute dissolve faster.</a:t>
            </a:r>
          </a:p>
          <a:p>
            <a:r>
              <a:rPr lang="en-US" altLang="en-US" b="1"/>
              <a:t>Exit Audio: </a:t>
            </a:r>
            <a:r>
              <a:rPr lang="en-US" altLang="en-US"/>
              <a:t>Stirring, crushing the solute to increase its surface area, and heating the solvent are all ways to make the solute dissolve faster.</a:t>
            </a:r>
          </a:p>
        </p:txBody>
      </p:sp>
      <p:sp>
        <p:nvSpPr>
          <p:cNvPr id="200708" name="Slide Number Placeholder 3">
            <a:extLst>
              <a:ext uri="{FF2B5EF4-FFF2-40B4-BE49-F238E27FC236}">
                <a16:creationId xmlns:a16="http://schemas.microsoft.com/office/drawing/2014/main" id="{9CF1AFCB-DD2F-475C-B181-60AA25FCC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F6E917-ABBF-4B67-AB14-199A8F3D4050}" type="slidenum">
              <a:rPr lang="en-US" altLang="en-US" smtClean="0">
                <a:solidFill>
                  <a:srgbClr val="000000"/>
                </a:solidFill>
              </a:rPr>
              <a:pPr/>
              <a:t>72</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7786744D-3F4D-48DE-9379-CFA3A087711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a:extLst>
              <a:ext uri="{FF2B5EF4-FFF2-40B4-BE49-F238E27FC236}">
                <a16:creationId xmlns:a16="http://schemas.microsoft.com/office/drawing/2014/main" id="{E23FCA8D-F76D-4E36-BE80-1A01E7ED0F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Matter can be classified as elements, compounds, and mixtures. Describe compounds and solutions. </a:t>
            </a:r>
          </a:p>
          <a:p>
            <a:r>
              <a:rPr lang="en-US" altLang="en-US" b="1"/>
              <a:t>Hint1 Audio: </a:t>
            </a:r>
            <a:r>
              <a:rPr lang="en-US" altLang="en-US"/>
              <a:t>[none]</a:t>
            </a:r>
          </a:p>
          <a:p>
            <a:r>
              <a:rPr lang="en-US" altLang="en-US" b="1"/>
              <a:t>Hint2 Audio:</a:t>
            </a:r>
            <a:r>
              <a:rPr lang="en-US" altLang="en-US"/>
              <a:t> The elements in a compound are bonded together in a specific ratio, whereas the amounts of the substances in a mixture can vary. A solution is a special type of mixture in which the parts are evenly distributed throughout the entire mixture.</a:t>
            </a:r>
          </a:p>
          <a:p>
            <a:pPr eaLnBrk="1" hangingPunct="1">
              <a:spcBef>
                <a:spcPts val="575"/>
              </a:spcBef>
            </a:pPr>
            <a:r>
              <a:rPr lang="en-US" altLang="en-US" b="1"/>
              <a:t>Hint3 Audio: </a:t>
            </a:r>
            <a:r>
              <a:rPr lang="en-US" altLang="en-US"/>
              <a:t>[none]</a:t>
            </a:r>
          </a:p>
          <a:p>
            <a:pPr eaLnBrk="1" hangingPunct="1">
              <a:spcBef>
                <a:spcPts val="575"/>
              </a:spcBef>
            </a:pPr>
            <a:r>
              <a:rPr lang="en-US" altLang="en-US" b="1"/>
              <a:t>Hint4 Audio: </a:t>
            </a:r>
            <a:r>
              <a:rPr lang="en-US" altLang="en-US"/>
              <a:t>[none]</a:t>
            </a:r>
          </a:p>
          <a:p>
            <a:r>
              <a:rPr lang="en-US" altLang="en-US" b="1"/>
              <a:t>Exit Audio </a:t>
            </a:r>
            <a:r>
              <a:rPr lang="en-US" altLang="en-US"/>
              <a:t>To make a solution, you dissolve the solute in the solvent. Sugar is a solid solute that dissolves in water, a solvent. However, solutes may also be liquids or gases, and solvents may be solids or gases.</a:t>
            </a:r>
          </a:p>
        </p:txBody>
      </p:sp>
      <p:sp>
        <p:nvSpPr>
          <p:cNvPr id="206852" name="Slide Number Placeholder 3">
            <a:extLst>
              <a:ext uri="{FF2B5EF4-FFF2-40B4-BE49-F238E27FC236}">
                <a16:creationId xmlns:a16="http://schemas.microsoft.com/office/drawing/2014/main" id="{8B991A22-5FB8-411F-9085-863652A9D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52DFF2-2A33-43AA-A9AC-FA722B179D2D}" type="slidenum">
              <a:rPr lang="en-US" altLang="en-US" smtClean="0">
                <a:solidFill>
                  <a:srgbClr val="000000"/>
                </a:solidFill>
              </a:rPr>
              <a:pPr/>
              <a:t>77</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50130F05-80AF-42A4-8096-90029A8885F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F73E67F7-3195-47B8-BEC6-087CBEC03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Matter can be classified as elements, compounds, and mixtures. Describe compounds and solutions. </a:t>
            </a:r>
          </a:p>
          <a:p>
            <a:r>
              <a:rPr lang="en-US" altLang="en-US" b="1"/>
              <a:t>Hint1 Audio: </a:t>
            </a:r>
            <a:r>
              <a:rPr lang="en-US" altLang="en-US"/>
              <a:t>[none]</a:t>
            </a:r>
          </a:p>
          <a:p>
            <a:r>
              <a:rPr lang="en-US" altLang="en-US" b="1"/>
              <a:t>Hint2 Audio:</a:t>
            </a:r>
            <a:r>
              <a:rPr lang="en-US" altLang="en-US"/>
              <a:t> The elements in a compound are bonded together in a specific ratio, whereas the amounts of the substances in a mixture can vary. A solution is a special type of mixture in which the parts are evenly distributed throughout the entire mixture.</a:t>
            </a:r>
          </a:p>
          <a:p>
            <a:pPr eaLnBrk="1" hangingPunct="1">
              <a:spcBef>
                <a:spcPts val="575"/>
              </a:spcBef>
            </a:pPr>
            <a:r>
              <a:rPr lang="en-US" altLang="en-US" b="1"/>
              <a:t>Hint3 Audio: </a:t>
            </a:r>
            <a:r>
              <a:rPr lang="en-US" altLang="en-US"/>
              <a:t>[none]</a:t>
            </a:r>
          </a:p>
          <a:p>
            <a:pPr eaLnBrk="1" hangingPunct="1">
              <a:spcBef>
                <a:spcPts val="575"/>
              </a:spcBef>
            </a:pPr>
            <a:r>
              <a:rPr lang="en-US" altLang="en-US" b="1"/>
              <a:t>Hint4 Audio: </a:t>
            </a:r>
            <a:r>
              <a:rPr lang="en-US" altLang="en-US"/>
              <a:t>[none]</a:t>
            </a:r>
          </a:p>
          <a:p>
            <a:r>
              <a:rPr lang="en-US" altLang="en-US" b="1"/>
              <a:t>Exit Audio </a:t>
            </a:r>
            <a:r>
              <a:rPr lang="en-US" altLang="en-US"/>
              <a:t>To make a solution, you dissolve the solute in the solvent. Sugar is a solid solute that dissolves in water, a solvent. However, solutes may also be liquids or gases, and solvents may be solids or gases.</a:t>
            </a:r>
          </a:p>
        </p:txBody>
      </p:sp>
      <p:sp>
        <p:nvSpPr>
          <p:cNvPr id="208900" name="Slide Number Placeholder 3">
            <a:extLst>
              <a:ext uri="{FF2B5EF4-FFF2-40B4-BE49-F238E27FC236}">
                <a16:creationId xmlns:a16="http://schemas.microsoft.com/office/drawing/2014/main" id="{A14FE256-B4B2-4E82-9937-11E737590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084BAE-F5D6-49FC-B3BD-D963D9759E9E}" type="slidenum">
              <a:rPr lang="en-US" altLang="en-US" smtClean="0">
                <a:solidFill>
                  <a:srgbClr val="000000"/>
                </a:solidFill>
              </a:rPr>
              <a:pPr/>
              <a:t>78</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CB3A2A7D-5A0B-4852-A9AC-1ADC547FD88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1F94876B-E5DB-4422-86BD-F19727DC6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Use what you know about solutions to identify which of these mixtures are solutions.</a:t>
            </a:r>
          </a:p>
          <a:p>
            <a:r>
              <a:rPr lang="en-US" altLang="en-US" b="1"/>
              <a:t>Hint1 Audio: </a:t>
            </a:r>
            <a:r>
              <a:rPr lang="en-US" altLang="en-US"/>
              <a:t>Solutions appear to be a single substance, which means one part of the solution is the same as any other part. </a:t>
            </a:r>
          </a:p>
          <a:p>
            <a:r>
              <a:rPr lang="en-US" altLang="en-US" b="1"/>
              <a:t>Hint2 Audio</a:t>
            </a:r>
            <a:r>
              <a:rPr lang="en-US" altLang="en-US"/>
              <a:t>: [none]</a:t>
            </a:r>
          </a:p>
          <a:p>
            <a:r>
              <a:rPr lang="en-US" altLang="en-US" b="1"/>
              <a:t>Exit Audio: </a:t>
            </a:r>
            <a:r>
              <a:rPr lang="en-US" altLang="en-US"/>
              <a:t>The solute in a solution in the substance that is present in a smaller amount. </a:t>
            </a:r>
          </a:p>
        </p:txBody>
      </p:sp>
      <p:sp>
        <p:nvSpPr>
          <p:cNvPr id="210948" name="Slide Number Placeholder 3">
            <a:extLst>
              <a:ext uri="{FF2B5EF4-FFF2-40B4-BE49-F238E27FC236}">
                <a16:creationId xmlns:a16="http://schemas.microsoft.com/office/drawing/2014/main" id="{4630FE0D-5C8A-4671-95FD-ABFA4F5BC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6DC826-13E1-4D2F-8273-6F6A8318E9EB}" type="slidenum">
              <a:rPr lang="en-US" altLang="en-US" smtClean="0">
                <a:solidFill>
                  <a:srgbClr val="000000"/>
                </a:solidFill>
              </a:rPr>
              <a:pPr/>
              <a:t>79</a:t>
            </a:fld>
            <a:endParaRPr lang="en-US"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E7425EE5-1B63-4E49-8D84-A249BCCD369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a:extLst>
              <a:ext uri="{FF2B5EF4-FFF2-40B4-BE49-F238E27FC236}">
                <a16:creationId xmlns:a16="http://schemas.microsoft.com/office/drawing/2014/main" id="{CBE1C2CD-B979-4889-AEB5-C2143C7CF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a:latin typeface="Book Antiqua" panose="02040602050305030304" pitchFamily="18" charset="0"/>
                <a:ea typeface="Book Antiqua" panose="02040602050305030304" pitchFamily="18" charset="0"/>
                <a:cs typeface="Book Antiqua" panose="02040602050305030304" pitchFamily="18" charset="0"/>
              </a:rPr>
              <a:t>Timing ≈ 1.0</a:t>
            </a:r>
          </a:p>
          <a:p>
            <a:r>
              <a:rPr lang="en-US" altLang="en-US" b="1"/>
              <a:t>Entry Audio:</a:t>
            </a:r>
            <a:r>
              <a:rPr lang="en-US" altLang="en-US"/>
              <a:t> Use what you know about solutions to identify which of these mixtures are solutions.</a:t>
            </a:r>
          </a:p>
          <a:p>
            <a:r>
              <a:rPr lang="en-US" altLang="en-US" b="1"/>
              <a:t>Hint1 Audio: </a:t>
            </a:r>
            <a:r>
              <a:rPr lang="en-US" altLang="en-US"/>
              <a:t>Solutions appear to be a single substance, which means one part of the solution is the same as any other part. </a:t>
            </a:r>
          </a:p>
          <a:p>
            <a:r>
              <a:rPr lang="en-US" altLang="en-US" b="1"/>
              <a:t>Hint2 Audio</a:t>
            </a:r>
            <a:r>
              <a:rPr lang="en-US" altLang="en-US"/>
              <a:t>: [none]</a:t>
            </a:r>
          </a:p>
          <a:p>
            <a:r>
              <a:rPr lang="en-US" altLang="en-US" b="1"/>
              <a:t>Exit Audio: </a:t>
            </a:r>
            <a:r>
              <a:rPr lang="en-US" altLang="en-US"/>
              <a:t>The solute in a solution in the substance that is present in a smaller amount. </a:t>
            </a:r>
          </a:p>
        </p:txBody>
      </p:sp>
      <p:sp>
        <p:nvSpPr>
          <p:cNvPr id="212996" name="Slide Number Placeholder 3">
            <a:extLst>
              <a:ext uri="{FF2B5EF4-FFF2-40B4-BE49-F238E27FC236}">
                <a16:creationId xmlns:a16="http://schemas.microsoft.com/office/drawing/2014/main" id="{CA225AA2-DEB5-4AC2-95BC-AC5B8F29C0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F2D6A4-34B2-406F-A0C5-8B3973BF1E68}" type="slidenum">
              <a:rPr lang="en-US" altLang="en-US" smtClean="0">
                <a:solidFill>
                  <a:srgbClr val="000000"/>
                </a:solidFill>
              </a:rPr>
              <a:pPr/>
              <a:t>80</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A585322-53A2-4C43-B596-082AC35B8A6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34EE1C9-EBF8-4C29-B891-3B3DE76BAD86}"/>
              </a:ext>
            </a:extLst>
          </p:cNvPr>
          <p:cNvSpPr>
            <a:spLocks noGrp="1"/>
          </p:cNvSpPr>
          <p:nvPr>
            <p:ph type="body" idx="1"/>
          </p:nvPr>
        </p:nvSpPr>
        <p:spPr/>
        <p:txBody>
          <a:bodyPr/>
          <a:lstStyle/>
          <a:p>
            <a:pPr eaLnBrk="1" hangingPunct="1">
              <a:defRPr/>
            </a:pPr>
            <a:r>
              <a:rPr lang="en-US" b="1" dirty="0"/>
              <a:t>Timing ≈ 0.5 min</a:t>
            </a:r>
          </a:p>
          <a:p>
            <a:pPr eaLnBrk="1" hangingPunct="1">
              <a:defRPr/>
            </a:pPr>
            <a:endParaRPr lang="en-US" b="1" dirty="0"/>
          </a:p>
          <a:p>
            <a:pPr eaLnBrk="1" hangingPunct="1">
              <a:defRPr/>
            </a:pPr>
            <a:r>
              <a:rPr lang="en-US" sz="1050" b="1" dirty="0">
                <a:solidFill>
                  <a:srgbClr val="FF0000"/>
                </a:solidFill>
                <a:latin typeface="Book Antiqua"/>
                <a:cs typeface="Book Antiqua"/>
              </a:rPr>
              <a:t>Entry audio: </a:t>
            </a:r>
            <a:r>
              <a:rPr lang="en-US" sz="1050" dirty="0">
                <a:solidFill>
                  <a:srgbClr val="FF0000"/>
                </a:solidFill>
                <a:latin typeface="Book Antiqua"/>
                <a:cs typeface="Book Antiqua"/>
              </a:rPr>
              <a:t>The amount of solute dissolved in a solvent affects the resulting solution.</a:t>
            </a:r>
          </a:p>
          <a:p>
            <a:pPr eaLnBrk="1" hangingPunct="1">
              <a:defRPr/>
            </a:pPr>
            <a:r>
              <a:rPr lang="en-US" sz="1050" b="1" dirty="0">
                <a:solidFill>
                  <a:srgbClr val="FF0000"/>
                </a:solidFill>
                <a:latin typeface="Book Antiqua"/>
                <a:cs typeface="Book Antiqua"/>
              </a:rPr>
              <a:t>Hint 1 Audio</a:t>
            </a:r>
            <a:r>
              <a:rPr lang="en-US" sz="1050" dirty="0">
                <a:solidFill>
                  <a:srgbClr val="FF0000"/>
                </a:solidFill>
                <a:latin typeface="Book Antiqua"/>
                <a:cs typeface="Book Antiqua"/>
              </a:rPr>
              <a:t>: The sweeter coffee will have more grams of sugar dissolved in it per gram of coffee.</a:t>
            </a:r>
          </a:p>
          <a:p>
            <a:pPr eaLnBrk="1" hangingPunct="1">
              <a:defRPr/>
            </a:pPr>
            <a:r>
              <a:rPr lang="en-US" sz="1050" b="1" dirty="0">
                <a:solidFill>
                  <a:srgbClr val="FF0000"/>
                </a:solidFill>
                <a:latin typeface="Book Antiqua"/>
                <a:cs typeface="Book Antiqua"/>
              </a:rPr>
              <a:t>Hint2 audio:</a:t>
            </a:r>
            <a:r>
              <a:rPr lang="en-US" sz="1050" dirty="0">
                <a:solidFill>
                  <a:srgbClr val="FF0000"/>
                </a:solidFill>
                <a:latin typeface="Book Antiqua"/>
                <a:cs typeface="Book Antiqua"/>
              </a:rPr>
              <a:t> [none]</a:t>
            </a:r>
          </a:p>
          <a:p>
            <a:pPr eaLnBrk="1" hangingPunct="1">
              <a:defRPr/>
            </a:pPr>
            <a:r>
              <a:rPr lang="en-US" sz="1050" b="1" dirty="0">
                <a:solidFill>
                  <a:srgbClr val="FF0000"/>
                </a:solidFill>
                <a:latin typeface="Book Antiqua"/>
                <a:cs typeface="Book Antiqua"/>
              </a:rPr>
              <a:t>Hint3 audio:</a:t>
            </a:r>
            <a:r>
              <a:rPr lang="en-US" sz="1050" dirty="0">
                <a:solidFill>
                  <a:srgbClr val="FF0000"/>
                </a:solidFill>
                <a:latin typeface="Book Antiqua"/>
                <a:cs typeface="Book Antiqua"/>
              </a:rPr>
              <a:t> Calculate the number of grams of sugar per gram of coffee and compare those numbers.</a:t>
            </a:r>
            <a:endParaRPr lang="en-US" sz="1050" b="1" dirty="0">
              <a:solidFill>
                <a:srgbClr val="FF0000"/>
              </a:solidFill>
              <a:latin typeface="Book Antiqua"/>
              <a:cs typeface="Book Antiqua"/>
            </a:endParaRPr>
          </a:p>
          <a:p>
            <a:pPr eaLnBrk="1" hangingPunct="1">
              <a:spcBef>
                <a:spcPts val="571"/>
              </a:spcBef>
              <a:defRPr/>
            </a:pPr>
            <a:r>
              <a:rPr lang="en-US" sz="1050" b="1" dirty="0">
                <a:solidFill>
                  <a:srgbClr val="FF0000"/>
                </a:solidFill>
                <a:latin typeface="Book Antiqua"/>
                <a:cs typeface="Book Antiqua"/>
              </a:rPr>
              <a:t>Exit Audio</a:t>
            </a:r>
            <a:r>
              <a:rPr lang="en-US" sz="1050" dirty="0">
                <a:solidFill>
                  <a:srgbClr val="FF0000"/>
                </a:solidFill>
                <a:latin typeface="Book Antiqua"/>
                <a:cs typeface="Book Antiqua"/>
              </a:rPr>
              <a:t>: </a:t>
            </a:r>
            <a:r>
              <a:rPr lang="en-US" dirty="0"/>
              <a:t>Instead of describing the coffee as sweet or bitter, how else can you express the amount of sugar dissolved in the coffee? In this lesson, you will find out how. </a:t>
            </a:r>
          </a:p>
          <a:p>
            <a:pPr eaLnBrk="1" hangingPunct="1">
              <a:defRPr/>
            </a:pPr>
            <a:endParaRPr lang="en-US" sz="1050" dirty="0">
              <a:solidFill>
                <a:srgbClr val="FF0000"/>
              </a:solidFill>
              <a:latin typeface="Book Antiqua"/>
              <a:cs typeface="Book Antiqua"/>
            </a:endParaRPr>
          </a:p>
          <a:p>
            <a:pPr eaLnBrk="1" hangingPunct="1">
              <a:defRPr/>
            </a:pPr>
            <a:r>
              <a:rPr lang="en-US" sz="1050" b="1" u="sng" dirty="0">
                <a:latin typeface="Book Antiqua"/>
                <a:cs typeface="Book Antiqua"/>
              </a:rPr>
              <a:t>SOURCES:</a:t>
            </a:r>
            <a:endParaRPr lang="en-US" sz="1050" dirty="0">
              <a:latin typeface="Book Antiqua"/>
              <a:cs typeface="Book Antiqua"/>
            </a:endParaRPr>
          </a:p>
        </p:txBody>
      </p:sp>
      <p:sp>
        <p:nvSpPr>
          <p:cNvPr id="128004" name="Slide Number Placeholder 3">
            <a:extLst>
              <a:ext uri="{FF2B5EF4-FFF2-40B4-BE49-F238E27FC236}">
                <a16:creationId xmlns:a16="http://schemas.microsoft.com/office/drawing/2014/main" id="{AB5F4B50-37AB-4FD2-AED9-C49115695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21B9479-E83E-4B7F-9D2A-71C7029EF981}" type="slidenum">
              <a:rPr lang="en-US" altLang="en-US" sz="1200" smtClean="0">
                <a:solidFill>
                  <a:srgbClr val="000000"/>
                </a:solidFill>
                <a:latin typeface="Arial" panose="020B0604020202020204" pitchFamily="34" charset="0"/>
              </a:rPr>
              <a:pPr>
                <a:spcBef>
                  <a:spcPct val="0"/>
                </a:spcBef>
              </a:pPr>
              <a:t>5</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562D1B84-C4F3-4371-9E7A-C82153F8DCD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78E8F8E7-FF02-4E43-8171-2DE8CA649B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 0.5 minutes</a:t>
            </a:r>
          </a:p>
          <a:p>
            <a:pPr eaLnBrk="1" hangingPunct="1"/>
            <a:r>
              <a:rPr lang="en-US" altLang="en-US"/>
              <a:t>Review the lesson’s objectives, which are listed on the slide. As a result of this lesson, you now should be able to do all of these things.</a:t>
            </a:r>
          </a:p>
          <a:p>
            <a:pPr eaLnBrk="1" hangingPunct="1"/>
            <a:endParaRPr lang="en-US" altLang="en-US"/>
          </a:p>
          <a:p>
            <a:pPr eaLnBrk="1" hangingPunct="1"/>
            <a:r>
              <a:rPr lang="en-US" altLang="en-US" b="1" u="sng"/>
              <a:t>Sources:</a:t>
            </a:r>
            <a:r>
              <a:rPr lang="en-US" altLang="en-US"/>
              <a:t> XXX  </a:t>
            </a:r>
          </a:p>
          <a:p>
            <a:pPr eaLnBrk="1" hangingPunct="1"/>
            <a:endParaRPr lang="en-US" altLang="en-US"/>
          </a:p>
        </p:txBody>
      </p:sp>
      <p:sp>
        <p:nvSpPr>
          <p:cNvPr id="130052" name="Slide Number Placeholder 3">
            <a:extLst>
              <a:ext uri="{FF2B5EF4-FFF2-40B4-BE49-F238E27FC236}">
                <a16:creationId xmlns:a16="http://schemas.microsoft.com/office/drawing/2014/main" id="{0D6D45E1-B7DD-486D-AC14-E68348DDAF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6573A4E-C2DD-4330-9AEF-107110C9AB18}" type="slidenum">
              <a:rPr lang="en-US" altLang="en-US" sz="1200" smtClean="0">
                <a:solidFill>
                  <a:srgbClr val="000000"/>
                </a:solidFill>
                <a:latin typeface="Arial" panose="020B0604020202020204" pitchFamily="34" charset="0"/>
              </a:rPr>
              <a:pPr>
                <a:spcBef>
                  <a:spcPct val="0"/>
                </a:spcBef>
              </a:pPr>
              <a:t>6</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C754BDA-D9C8-4C70-9E2B-EA058651180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1AD7F80F-183A-4130-99C1-DC4153D97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~0.5 min</a:t>
            </a:r>
            <a:endParaRPr lang="en-US" altLang="en-US"/>
          </a:p>
          <a:p>
            <a:pPr eaLnBrk="1" hangingPunct="1"/>
            <a:r>
              <a:rPr lang="en-US" altLang="en-US"/>
              <a:t>Many of water's properties are unusual or unique.</a:t>
            </a:r>
            <a:endParaRPr lang="en-US" altLang="en-US" b="1"/>
          </a:p>
        </p:txBody>
      </p:sp>
      <p:sp>
        <p:nvSpPr>
          <p:cNvPr id="132100" name="Slide Number Placeholder 3">
            <a:extLst>
              <a:ext uri="{FF2B5EF4-FFF2-40B4-BE49-F238E27FC236}">
                <a16:creationId xmlns:a16="http://schemas.microsoft.com/office/drawing/2014/main" id="{D7E131A6-631F-4A73-B8A9-C31A25ED8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DAB41B-9C39-4E87-9554-4606DDB8C2AF}" type="slidenum">
              <a:rPr lang="en-US" altLang="en-US" sz="1200" smtClean="0">
                <a:solidFill>
                  <a:srgbClr val="000000"/>
                </a:solidFill>
                <a:latin typeface="Arial" panose="020B0604020202020204" pitchFamily="34" charset="0"/>
              </a:rPr>
              <a:pPr>
                <a:spcBef>
                  <a:spcPct val="0"/>
                </a:spcBef>
              </a:pPr>
              <a:t>7</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258264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A3C16CE-1A84-48F0-AF98-BBF40E1BF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7A5D70D-DCA0-431F-8B2C-DBEB85223EF1}" type="slidenum">
              <a:rPr lang="en-US" altLang="en-US" sz="1200" smtClean="0">
                <a:solidFill>
                  <a:srgbClr val="000000"/>
                </a:solidFill>
                <a:latin typeface="Arial" panose="020B0604020202020204" pitchFamily="34" charset="0"/>
              </a:rPr>
              <a:pPr>
                <a:spcBef>
                  <a:spcPct val="0"/>
                </a:spcBef>
              </a:pPr>
              <a:t>8</a:t>
            </a:fld>
            <a:endParaRPr lang="en-US" altLang="en-US" sz="1200">
              <a:solidFill>
                <a:srgbClr val="000000"/>
              </a:solidFill>
              <a:latin typeface="Arial" panose="020B0604020202020204" pitchFamily="34" charset="0"/>
            </a:endParaRPr>
          </a:p>
        </p:txBody>
      </p:sp>
      <p:sp>
        <p:nvSpPr>
          <p:cNvPr id="134147" name="Rectangle 2">
            <a:extLst>
              <a:ext uri="{FF2B5EF4-FFF2-40B4-BE49-F238E27FC236}">
                <a16:creationId xmlns:a16="http://schemas.microsoft.com/office/drawing/2014/main" id="{A1C62D8D-D271-410F-A0B7-BD90416EDA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58E501D4-3013-4617-9C16-B90A5626F9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C754BDA-D9C8-4C70-9E2B-EA058651180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1AD7F80F-183A-4130-99C1-DC4153D97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Timing ~0.5 min</a:t>
            </a:r>
            <a:endParaRPr lang="en-US" altLang="en-US"/>
          </a:p>
          <a:p>
            <a:pPr eaLnBrk="1" hangingPunct="1"/>
            <a:r>
              <a:rPr lang="en-US" altLang="en-US"/>
              <a:t>Many of water's properties are unusual or unique.</a:t>
            </a:r>
            <a:endParaRPr lang="en-US" altLang="en-US" b="1"/>
          </a:p>
        </p:txBody>
      </p:sp>
      <p:sp>
        <p:nvSpPr>
          <p:cNvPr id="132100" name="Slide Number Placeholder 3">
            <a:extLst>
              <a:ext uri="{FF2B5EF4-FFF2-40B4-BE49-F238E27FC236}">
                <a16:creationId xmlns:a16="http://schemas.microsoft.com/office/drawing/2014/main" id="{D7E131A6-631F-4A73-B8A9-C31A25ED86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8DAB41B-9C39-4E87-9554-4606DDB8C2AF}" type="slidenum">
              <a:rPr lang="en-US" altLang="en-US" sz="1200" smtClean="0">
                <a:solidFill>
                  <a:srgbClr val="000000"/>
                </a:solidFill>
                <a:latin typeface="Arial" panose="020B0604020202020204" pitchFamily="34" charset="0"/>
              </a:rPr>
              <a:pPr>
                <a:spcBef>
                  <a:spcPct val="0"/>
                </a:spcBef>
              </a:pPr>
              <a:t>9</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343925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EE6176C1-58D6-4F57-9574-77A3B16A99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EC4EED6-6F87-4D6A-BE27-D392A31CF647}" type="slidenum">
              <a:rPr lang="en-US" altLang="en-US" sz="1200" smtClean="0">
                <a:solidFill>
                  <a:srgbClr val="000000"/>
                </a:solidFill>
                <a:latin typeface="Arial" panose="020B0604020202020204" pitchFamily="34" charset="0"/>
              </a:rPr>
              <a:pPr>
                <a:spcBef>
                  <a:spcPct val="0"/>
                </a:spcBef>
              </a:pPr>
              <a:t>10</a:t>
            </a:fld>
            <a:endParaRPr lang="en-US" altLang="en-US" sz="1200">
              <a:solidFill>
                <a:srgbClr val="000000"/>
              </a:solidFill>
              <a:latin typeface="Arial" panose="020B0604020202020204" pitchFamily="34" charset="0"/>
            </a:endParaRPr>
          </a:p>
        </p:txBody>
      </p:sp>
      <p:sp>
        <p:nvSpPr>
          <p:cNvPr id="136195" name="Rectangle 2">
            <a:extLst>
              <a:ext uri="{FF2B5EF4-FFF2-40B4-BE49-F238E27FC236}">
                <a16:creationId xmlns:a16="http://schemas.microsoft.com/office/drawing/2014/main" id="{E671A60D-E57B-4096-A38A-DDEBD35BAA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a:extLst>
              <a:ext uri="{FF2B5EF4-FFF2-40B4-BE49-F238E27FC236}">
                <a16:creationId xmlns:a16="http://schemas.microsoft.com/office/drawing/2014/main" id="{5DC36C91-134D-41B9-A72D-420C2984EB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5A56DFF0-E0E1-4ED6-8D35-49B00E459EE4}"/>
              </a:ext>
            </a:extLst>
          </p:cNvPr>
          <p:cNvSpPr>
            <a:spLocks noGrp="1" noChangeArrowheads="1"/>
          </p:cNvSpPr>
          <p:nvPr>
            <p:ph type="sldNum" sz="quarter" idx="10"/>
          </p:nvPr>
        </p:nvSpPr>
        <p:spPr>
          <a:ln/>
        </p:spPr>
        <p:txBody>
          <a:bodyPr/>
          <a:lstStyle>
            <a:lvl1pPr>
              <a:defRPr/>
            </a:lvl1pPr>
          </a:lstStyle>
          <a:p>
            <a:pPr>
              <a:defRPr/>
            </a:pPr>
            <a:fld id="{9C6DCF43-4AC0-40F6-8499-BE8675BBCACC}" type="slidenum">
              <a:rPr lang="en-US" altLang="en-US"/>
              <a:pPr>
                <a:defRPr/>
              </a:pPr>
              <a:t>‹#›</a:t>
            </a:fld>
            <a:endParaRPr lang="en-US" altLang="en-US"/>
          </a:p>
        </p:txBody>
      </p:sp>
    </p:spTree>
    <p:extLst>
      <p:ext uri="{BB962C8B-B14F-4D97-AF65-F5344CB8AC3E}">
        <p14:creationId xmlns:p14="http://schemas.microsoft.com/office/powerpoint/2010/main" val="34259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145B60E5-CAF4-408C-BC03-1CB03C8A92E1}"/>
              </a:ext>
            </a:extLst>
          </p:cNvPr>
          <p:cNvSpPr>
            <a:spLocks noGrp="1" noChangeArrowheads="1"/>
          </p:cNvSpPr>
          <p:nvPr>
            <p:ph type="sldNum" sz="quarter" idx="10"/>
          </p:nvPr>
        </p:nvSpPr>
        <p:spPr>
          <a:ln/>
        </p:spPr>
        <p:txBody>
          <a:bodyPr/>
          <a:lstStyle>
            <a:lvl1pPr>
              <a:defRPr/>
            </a:lvl1pPr>
          </a:lstStyle>
          <a:p>
            <a:pPr>
              <a:defRPr/>
            </a:pPr>
            <a:fld id="{299E6D72-F4BA-4ECB-A449-FDAA04ECF975}" type="slidenum">
              <a:rPr lang="en-US" altLang="en-US"/>
              <a:pPr>
                <a:defRPr/>
              </a:pPr>
              <a:t>‹#›</a:t>
            </a:fld>
            <a:endParaRPr lang="en-US" altLang="en-US"/>
          </a:p>
        </p:txBody>
      </p:sp>
    </p:spTree>
    <p:extLst>
      <p:ext uri="{BB962C8B-B14F-4D97-AF65-F5344CB8AC3E}">
        <p14:creationId xmlns:p14="http://schemas.microsoft.com/office/powerpoint/2010/main" val="34297469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D273A1A2-D092-4F63-8F2E-9FB7376C561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494569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87E67BE-4011-4AA7-ADFE-D140A3BB354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1768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6F6B903-7A0D-41BF-8763-40B3318C4AE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0562339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30EC227-8659-462B-BD3F-B31E97F9451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002501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BAB65C-FF69-4364-882D-49AB84E9B2C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646738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812846D6-4F2E-4D07-A503-F3CD7EEAA49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440172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C2FA3F0-35A8-4C0B-A729-8ADFCD2BC5F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889074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77F931A-B021-464A-A096-00FB80F8CE0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6582043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AE99BD4-4748-4F8C-A46F-B08343CD249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5952381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229EAB7F-27DF-41F7-95FD-D8EEEB153F2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5744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43DA32E-3D68-40EB-8601-6400B5E97C3A}"/>
              </a:ext>
            </a:extLst>
          </p:cNvPr>
          <p:cNvSpPr>
            <a:spLocks noGrp="1" noChangeArrowheads="1"/>
          </p:cNvSpPr>
          <p:nvPr>
            <p:ph type="sldNum" sz="quarter" idx="10"/>
          </p:nvPr>
        </p:nvSpPr>
        <p:spPr>
          <a:ln/>
        </p:spPr>
        <p:txBody>
          <a:bodyPr/>
          <a:lstStyle>
            <a:lvl1pPr>
              <a:defRPr/>
            </a:lvl1pPr>
          </a:lstStyle>
          <a:p>
            <a:pPr>
              <a:defRPr/>
            </a:pPr>
            <a:fld id="{1A9D2DEB-BAD4-4F67-9121-381CBCB888C9}" type="slidenum">
              <a:rPr lang="en-US" altLang="en-US"/>
              <a:pPr>
                <a:defRPr/>
              </a:pPr>
              <a:t>‹#›</a:t>
            </a:fld>
            <a:endParaRPr lang="en-US" altLang="en-US"/>
          </a:p>
        </p:txBody>
      </p:sp>
    </p:spTree>
    <p:extLst>
      <p:ext uri="{BB962C8B-B14F-4D97-AF65-F5344CB8AC3E}">
        <p14:creationId xmlns:p14="http://schemas.microsoft.com/office/powerpoint/2010/main" val="26788334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4837EB03-EA77-4CA1-AADB-C78ABD4B0377}"/>
              </a:ext>
            </a:extLst>
          </p:cNvPr>
          <p:cNvSpPr>
            <a:spLocks noGrp="1" noChangeArrowheads="1"/>
          </p:cNvSpPr>
          <p:nvPr>
            <p:ph type="sldNum" sz="quarter" idx="10"/>
          </p:nvPr>
        </p:nvSpPr>
        <p:spPr>
          <a:ln/>
        </p:spPr>
        <p:txBody>
          <a:bodyPr/>
          <a:lstStyle>
            <a:lvl1pPr>
              <a:defRPr/>
            </a:lvl1pPr>
          </a:lstStyle>
          <a:p>
            <a:pPr>
              <a:defRPr/>
            </a:pPr>
            <a:fld id="{F1DB28F3-8E11-40DB-9DC8-EB84F636282B}" type="slidenum">
              <a:rPr lang="en-US" altLang="en-US"/>
              <a:pPr>
                <a:defRPr/>
              </a:pPr>
              <a:t>‹#›</a:t>
            </a:fld>
            <a:endParaRPr lang="en-US" altLang="en-US"/>
          </a:p>
        </p:txBody>
      </p:sp>
    </p:spTree>
    <p:extLst>
      <p:ext uri="{BB962C8B-B14F-4D97-AF65-F5344CB8AC3E}">
        <p14:creationId xmlns:p14="http://schemas.microsoft.com/office/powerpoint/2010/main" val="11447629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302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AE68082-F1D9-452E-8EA1-DE638B72F4B2}"/>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73E0339D-F674-44B7-B999-B9EE573F30FC}" type="slidenum">
              <a:rPr lang="en-US" altLang="en-US"/>
              <a:pPr>
                <a:defRPr/>
              </a:pPr>
              <a:t>‹#›</a:t>
            </a:fld>
            <a:endParaRPr lang="en-US" altLang="en-US"/>
          </a:p>
        </p:txBody>
      </p:sp>
    </p:spTree>
    <p:extLst>
      <p:ext uri="{BB962C8B-B14F-4D97-AF65-F5344CB8AC3E}">
        <p14:creationId xmlns:p14="http://schemas.microsoft.com/office/powerpoint/2010/main" val="5282923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D986152-D344-4A25-A4BB-1AF9D97CC898}"/>
              </a:ext>
            </a:extLst>
          </p:cNvPr>
          <p:cNvSpPr>
            <a:spLocks noGrp="1" noChangeArrowheads="1"/>
          </p:cNvSpPr>
          <p:nvPr>
            <p:ph type="sldNum" sz="quarter" idx="10"/>
          </p:nvPr>
        </p:nvSpPr>
        <p:spPr>
          <a:ln/>
        </p:spPr>
        <p:txBody>
          <a:bodyPr/>
          <a:lstStyle>
            <a:lvl1pPr>
              <a:defRPr/>
            </a:lvl1pPr>
          </a:lstStyle>
          <a:p>
            <a:pPr>
              <a:defRPr/>
            </a:pPr>
            <a:fld id="{6DC316AB-0DC9-4467-91F0-CE67F45FB968}" type="slidenum">
              <a:rPr lang="en-US" altLang="en-US"/>
              <a:pPr>
                <a:defRPr/>
              </a:pPr>
              <a:t>‹#›</a:t>
            </a:fld>
            <a:endParaRPr lang="en-US" altLang="en-US"/>
          </a:p>
        </p:txBody>
      </p:sp>
    </p:spTree>
    <p:extLst>
      <p:ext uri="{BB962C8B-B14F-4D97-AF65-F5344CB8AC3E}">
        <p14:creationId xmlns:p14="http://schemas.microsoft.com/office/powerpoint/2010/main" val="12178568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E2EF451-A076-4A84-A8D3-786374164152}"/>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2A042730-6FA5-45E7-9857-6E41841F39E3}" type="slidenum">
              <a:rPr lang="en-US" altLang="en-US"/>
              <a:pPr>
                <a:defRPr/>
              </a:pPr>
              <a:t>‹#›</a:t>
            </a:fld>
            <a:endParaRPr lang="en-US" altLang="en-US"/>
          </a:p>
        </p:txBody>
      </p:sp>
    </p:spTree>
    <p:extLst>
      <p:ext uri="{BB962C8B-B14F-4D97-AF65-F5344CB8AC3E}">
        <p14:creationId xmlns:p14="http://schemas.microsoft.com/office/powerpoint/2010/main" val="1497835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75D6A7F6-F829-47A7-8F52-04E394ABB990}"/>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76072534-B1EF-46F0-A71C-FE0F8BC49415}" type="slidenum">
              <a:rPr lang="en-US" altLang="en-US"/>
              <a:pPr>
                <a:defRPr/>
              </a:pPr>
              <a:t>‹#›</a:t>
            </a:fld>
            <a:endParaRPr lang="en-US" altLang="en-US"/>
          </a:p>
        </p:txBody>
      </p:sp>
    </p:spTree>
    <p:extLst>
      <p:ext uri="{BB962C8B-B14F-4D97-AF65-F5344CB8AC3E}">
        <p14:creationId xmlns:p14="http://schemas.microsoft.com/office/powerpoint/2010/main" val="9471796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B4D3E7E-A2AA-46F8-ACE3-DDF05A5DCFD4}"/>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1ACD0F19-C2F2-4C51-B6AA-43CD70D1ECCF}" type="slidenum">
              <a:rPr lang="en-US" altLang="en-US"/>
              <a:pPr>
                <a:defRPr/>
              </a:pPr>
              <a:t>‹#›</a:t>
            </a:fld>
            <a:endParaRPr lang="en-US" altLang="en-US"/>
          </a:p>
        </p:txBody>
      </p:sp>
    </p:spTree>
    <p:extLst>
      <p:ext uri="{BB962C8B-B14F-4D97-AF65-F5344CB8AC3E}">
        <p14:creationId xmlns:p14="http://schemas.microsoft.com/office/powerpoint/2010/main" val="22933049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2CE34C31-5943-44B9-BF08-9D75BE71D6D5}"/>
              </a:ext>
            </a:extLst>
          </p:cNvPr>
          <p:cNvSpPr>
            <a:spLocks noGrp="1" noChangeArrowheads="1"/>
          </p:cNvSpPr>
          <p:nvPr>
            <p:ph type="sldNum" sz="quarter" idx="10"/>
          </p:nvPr>
        </p:nvSpPr>
        <p:spPr>
          <a:ln/>
        </p:spPr>
        <p:txBody>
          <a:bodyPr/>
          <a:lstStyle>
            <a:lvl1pPr>
              <a:defRPr/>
            </a:lvl1pPr>
          </a:lstStyle>
          <a:p>
            <a:pPr>
              <a:defRPr/>
            </a:pPr>
            <a:fld id="{429EB289-D7C6-4D2D-A7AE-AA8D9950A2AF}" type="slidenum">
              <a:rPr lang="en-US" altLang="en-US"/>
              <a:pPr>
                <a:defRPr/>
              </a:pPr>
              <a:t>‹#›</a:t>
            </a:fld>
            <a:endParaRPr lang="en-US" altLang="en-US"/>
          </a:p>
        </p:txBody>
      </p:sp>
    </p:spTree>
    <p:extLst>
      <p:ext uri="{BB962C8B-B14F-4D97-AF65-F5344CB8AC3E}">
        <p14:creationId xmlns:p14="http://schemas.microsoft.com/office/powerpoint/2010/main" val="32103973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703EB849-8FBD-4C1B-894A-1C879EB0E9F8}"/>
              </a:ext>
            </a:extLst>
          </p:cNvPr>
          <p:cNvSpPr>
            <a:spLocks noGrp="1" noChangeArrowheads="1"/>
          </p:cNvSpPr>
          <p:nvPr>
            <p:ph type="sldNum" sz="quarter" idx="10"/>
          </p:nvPr>
        </p:nvSpPr>
        <p:spPr>
          <a:ln/>
        </p:spPr>
        <p:txBody>
          <a:bodyPr/>
          <a:lstStyle>
            <a:lvl1pPr>
              <a:defRPr/>
            </a:lvl1pPr>
          </a:lstStyle>
          <a:p>
            <a:pPr>
              <a:defRPr/>
            </a:pPr>
            <a:fld id="{CB5215E5-459B-4922-9008-FB7F8172F411}" type="slidenum">
              <a:rPr lang="en-US" altLang="en-US"/>
              <a:pPr>
                <a:defRPr/>
              </a:pPr>
              <a:t>‹#›</a:t>
            </a:fld>
            <a:endParaRPr lang="en-US" altLang="en-US"/>
          </a:p>
        </p:txBody>
      </p:sp>
    </p:spTree>
    <p:extLst>
      <p:ext uri="{BB962C8B-B14F-4D97-AF65-F5344CB8AC3E}">
        <p14:creationId xmlns:p14="http://schemas.microsoft.com/office/powerpoint/2010/main" val="3030478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4FEB4FB3-538A-4C44-B181-D6D0BA9AD91B}"/>
              </a:ext>
            </a:extLst>
          </p:cNvPr>
          <p:cNvSpPr>
            <a:spLocks noGrp="1" noChangeArrowheads="1"/>
          </p:cNvSpPr>
          <p:nvPr>
            <p:ph type="sldNum" sz="quarter" idx="10"/>
          </p:nvPr>
        </p:nvSpPr>
        <p:spPr>
          <a:ln/>
        </p:spPr>
        <p:txBody>
          <a:bodyPr/>
          <a:lstStyle>
            <a:lvl1pPr>
              <a:defRPr/>
            </a:lvl1pPr>
          </a:lstStyle>
          <a:p>
            <a:pPr>
              <a:defRPr/>
            </a:pPr>
            <a:fld id="{A455316A-DA6D-4E87-B4F3-B43F25868154}" type="slidenum">
              <a:rPr lang="en-US" altLang="en-US"/>
              <a:pPr>
                <a:defRPr/>
              </a:pPr>
              <a:t>‹#›</a:t>
            </a:fld>
            <a:endParaRPr lang="en-US" altLang="en-US"/>
          </a:p>
        </p:txBody>
      </p:sp>
    </p:spTree>
    <p:extLst>
      <p:ext uri="{BB962C8B-B14F-4D97-AF65-F5344CB8AC3E}">
        <p14:creationId xmlns:p14="http://schemas.microsoft.com/office/powerpoint/2010/main" val="171810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8E0B407A-A5A7-456A-A866-B945E2E50108}"/>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9113434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C9BE98C-D301-4926-82E9-4DF6E227CEC1}"/>
              </a:ext>
            </a:extLst>
          </p:cNvPr>
          <p:cNvSpPr>
            <a:spLocks noGrp="1" noChangeArrowheads="1"/>
          </p:cNvSpPr>
          <p:nvPr>
            <p:ph type="sldNum" sz="quarter" idx="10"/>
          </p:nvPr>
        </p:nvSpPr>
        <p:spPr>
          <a:ln/>
        </p:spPr>
        <p:txBody>
          <a:bodyPr/>
          <a:lstStyle>
            <a:lvl1pPr>
              <a:defRPr/>
            </a:lvl1pPr>
          </a:lstStyle>
          <a:p>
            <a:pPr>
              <a:defRPr/>
            </a:pPr>
            <a:fld id="{E8C37DA5-8690-45D9-A55F-2E835186A4EE}" type="slidenum">
              <a:rPr lang="en-US" altLang="en-US"/>
              <a:pPr>
                <a:defRPr/>
              </a:pPr>
              <a:t>‹#›</a:t>
            </a:fld>
            <a:endParaRPr lang="en-US" altLang="en-US"/>
          </a:p>
        </p:txBody>
      </p:sp>
    </p:spTree>
    <p:extLst>
      <p:ext uri="{BB962C8B-B14F-4D97-AF65-F5344CB8AC3E}">
        <p14:creationId xmlns:p14="http://schemas.microsoft.com/office/powerpoint/2010/main" val="38389599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06857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991989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84"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52253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6" y="528625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2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298501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78299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2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277497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2" y="213125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16772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1516" indent="-136151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610A4FBC-D02F-49D2-8004-D71C127E7915}"/>
              </a:ext>
            </a:extLst>
          </p:cNvPr>
          <p:cNvSpPr>
            <a:spLocks noGrp="1"/>
          </p:cNvSpPr>
          <p:nvPr>
            <p:ph type="ftr" sz="quarter" idx="11"/>
          </p:nvPr>
        </p:nvSpPr>
        <p:spPr>
          <a:xfrm>
            <a:off x="0" y="4000500"/>
            <a:ext cx="9144000" cy="1143000"/>
          </a:xfrm>
          <a:prstGeom prst="rect">
            <a:avLst/>
          </a:prstGeom>
          <a:solidFill>
            <a:srgbClr val="4D4F58"/>
          </a:solidFill>
        </p:spPr>
        <p:txBody>
          <a:bodyPr lIns="382959" tIns="45541" rIns="382959" bIns="4554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24519746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E62EC6-4A84-464C-8DCE-FC034B33EAA3}"/>
              </a:ext>
            </a:extLst>
          </p:cNvPr>
          <p:cNvSpPr/>
          <p:nvPr userDrawn="1"/>
        </p:nvSpPr>
        <p:spPr bwMode="auto">
          <a:xfrm>
            <a:off x="6142038" y="5372100"/>
            <a:ext cx="3001962" cy="1485900"/>
          </a:xfrm>
          <a:prstGeom prst="rect">
            <a:avLst/>
          </a:prstGeom>
          <a:solidFill>
            <a:schemeClr val="accent4"/>
          </a:solidFill>
          <a:ln>
            <a:noFill/>
          </a:ln>
          <a:effectLst/>
        </p:spPr>
        <p:txBody>
          <a:bodyPr lIns="574439" tIns="95746" rIns="574439" bIns="95746"/>
          <a:lstStyle/>
          <a:p>
            <a:pPr defTabSz="1914818"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7FAAFDCB-91CC-47F4-AC2E-F95F34038A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0243" indent="-114024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810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6644BEE-8DCE-4AEF-AF48-3991940FBA0B}"/>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3970802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82" rIns="91082"/>
          <a:lstStyle>
            <a:lvl1pPr marL="0" indent="0">
              <a:spcBef>
                <a:spcPts val="1200"/>
              </a:spcBef>
              <a:buNone/>
              <a:defRPr sz="1500" b="0">
                <a:solidFill>
                  <a:schemeClr val="tx1"/>
                </a:solidFill>
              </a:defRPr>
            </a:lvl1pPr>
            <a:lvl2pPr marL="110695" indent="-110695">
              <a:spcBef>
                <a:spcPts val="0"/>
              </a:spcBef>
              <a:defRPr sz="1500">
                <a:solidFill>
                  <a:schemeClr val="tx1"/>
                </a:solidFill>
              </a:defRPr>
            </a:lvl2pPr>
            <a:lvl3pPr marL="110695" indent="-110695">
              <a:defRPr sz="1300">
                <a:solidFill>
                  <a:schemeClr val="tx1">
                    <a:lumMod val="50000"/>
                  </a:schemeClr>
                </a:solidFill>
              </a:defRPr>
            </a:lvl3pPr>
            <a:lvl4pPr marL="110695" indent="-110695">
              <a:defRPr sz="1300">
                <a:solidFill>
                  <a:schemeClr val="tx1">
                    <a:lumMod val="50000"/>
                  </a:schemeClr>
                </a:solidFill>
              </a:defRPr>
            </a:lvl4pPr>
            <a:lvl5pPr marL="110695" indent="-1106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291529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374946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10052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4"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71"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46060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3" y="528623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826297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366354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35826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2"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9" y="213123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3016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63707" indent="-136370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4B2F8B76-22B9-4C60-AE23-63AA9C65D631}"/>
              </a:ext>
            </a:extLst>
          </p:cNvPr>
          <p:cNvSpPr>
            <a:spLocks noGrp="1"/>
          </p:cNvSpPr>
          <p:nvPr>
            <p:ph type="ftr" sz="quarter" idx="11"/>
          </p:nvPr>
        </p:nvSpPr>
        <p:spPr>
          <a:xfrm>
            <a:off x="0" y="4000500"/>
            <a:ext cx="9144000" cy="1143000"/>
          </a:xfrm>
          <a:prstGeom prst="rect">
            <a:avLst/>
          </a:prstGeom>
          <a:solidFill>
            <a:srgbClr val="4D4F58"/>
          </a:solidFill>
        </p:spPr>
        <p:txBody>
          <a:bodyPr lIns="383577" tIns="45615" rIns="383577" bIns="45615"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1477851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8A79A3-B666-4A4C-8150-D16873985633}"/>
              </a:ext>
            </a:extLst>
          </p:cNvPr>
          <p:cNvSpPr/>
          <p:nvPr userDrawn="1"/>
        </p:nvSpPr>
        <p:spPr bwMode="auto">
          <a:xfrm>
            <a:off x="6142038" y="5372100"/>
            <a:ext cx="3001962" cy="1485900"/>
          </a:xfrm>
          <a:prstGeom prst="rect">
            <a:avLst/>
          </a:prstGeom>
          <a:solidFill>
            <a:schemeClr val="accent4"/>
          </a:solidFill>
          <a:ln>
            <a:noFill/>
          </a:ln>
          <a:effectLst/>
        </p:spPr>
        <p:txBody>
          <a:bodyPr lIns="575365" tIns="95902" rIns="575365" bIns="95902"/>
          <a:lstStyle/>
          <a:p>
            <a:pPr defTabSz="1917892"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E8B2146B-9206-4E99-BF54-7E5B6FBA96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42077" indent="-1142077">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08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279D759-5AE2-4C1C-AC25-9763AFEFAE99}"/>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1184357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62093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311" indent="0" algn="ctr">
              <a:buNone/>
              <a:defRPr/>
            </a:lvl2pPr>
            <a:lvl3pPr marL="898605" indent="0" algn="ctr">
              <a:buNone/>
              <a:defRPr/>
            </a:lvl3pPr>
            <a:lvl4pPr marL="1347909" indent="0" algn="ctr">
              <a:buNone/>
              <a:defRPr/>
            </a:lvl4pPr>
            <a:lvl5pPr marL="1797218" indent="0" algn="ctr">
              <a:buNone/>
              <a:defRPr/>
            </a:lvl5pPr>
            <a:lvl6pPr marL="2246520" indent="0" algn="ctr">
              <a:buNone/>
              <a:defRPr/>
            </a:lvl6pPr>
            <a:lvl7pPr marL="2695805" indent="0" algn="ctr">
              <a:buNone/>
              <a:defRPr/>
            </a:lvl7pPr>
            <a:lvl8pPr marL="3145106" indent="0" algn="ctr">
              <a:buNone/>
              <a:defRPr/>
            </a:lvl8pPr>
            <a:lvl9pPr marL="3594414"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331B97E6-30A6-472D-A00A-E7D2AA6E6601}"/>
              </a:ext>
            </a:extLst>
          </p:cNvPr>
          <p:cNvSpPr>
            <a:spLocks noGrp="1" noChangeArrowheads="1"/>
          </p:cNvSpPr>
          <p:nvPr>
            <p:ph type="sldNum" sz="quarter" idx="10"/>
          </p:nvPr>
        </p:nvSpPr>
        <p:spPr>
          <a:ln/>
        </p:spPr>
        <p:txBody>
          <a:bodyPr/>
          <a:lstStyle>
            <a:lvl1pPr>
              <a:defRPr/>
            </a:lvl1pPr>
          </a:lstStyle>
          <a:p>
            <a:pPr>
              <a:defRPr/>
            </a:pPr>
            <a:fld id="{C91EF308-9A20-45FA-B9D7-E993589D9F93}" type="slidenum">
              <a:rPr lang="en-US" altLang="en-US"/>
              <a:pPr>
                <a:defRPr/>
              </a:pPr>
              <a:t>‹#›</a:t>
            </a:fld>
            <a:endParaRPr lang="en-US" altLang="en-US"/>
          </a:p>
        </p:txBody>
      </p:sp>
    </p:spTree>
    <p:extLst>
      <p:ext uri="{BB962C8B-B14F-4D97-AF65-F5344CB8AC3E}">
        <p14:creationId xmlns:p14="http://schemas.microsoft.com/office/powerpoint/2010/main" val="20171547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9838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187BEA6-67AC-4772-8569-77B3627BDE24}"/>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B9EC45C5-2BE0-46CD-9A6A-5AC0544EF0AE}" type="slidenum">
              <a:rPr lang="en-US" altLang="en-US"/>
              <a:pPr>
                <a:defRPr/>
              </a:pPr>
              <a:t>‹#›</a:t>
            </a:fld>
            <a:endParaRPr lang="en-US" altLang="en-US"/>
          </a:p>
        </p:txBody>
      </p:sp>
    </p:spTree>
    <p:extLst>
      <p:ext uri="{BB962C8B-B14F-4D97-AF65-F5344CB8AC3E}">
        <p14:creationId xmlns:p14="http://schemas.microsoft.com/office/powerpoint/2010/main" val="33164785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632A46C1-92D9-4538-83EA-CFE9DE55F44A}"/>
              </a:ext>
            </a:extLst>
          </p:cNvPr>
          <p:cNvSpPr>
            <a:spLocks noGrp="1" noChangeArrowheads="1"/>
          </p:cNvSpPr>
          <p:nvPr>
            <p:ph type="sldNum" sz="quarter" idx="10"/>
          </p:nvPr>
        </p:nvSpPr>
        <p:spPr>
          <a:ln/>
        </p:spPr>
        <p:txBody>
          <a:bodyPr/>
          <a:lstStyle>
            <a:lvl1pPr>
              <a:defRPr/>
            </a:lvl1pPr>
          </a:lstStyle>
          <a:p>
            <a:pPr>
              <a:defRPr/>
            </a:pPr>
            <a:fld id="{1E42393E-9818-4C08-89F7-EAB36070DA34}" type="slidenum">
              <a:rPr lang="en-US" altLang="en-US"/>
              <a:pPr>
                <a:defRPr/>
              </a:pPr>
              <a:t>‹#›</a:t>
            </a:fld>
            <a:endParaRPr lang="en-US" altLang="en-US"/>
          </a:p>
        </p:txBody>
      </p:sp>
    </p:spTree>
    <p:extLst>
      <p:ext uri="{BB962C8B-B14F-4D97-AF65-F5344CB8AC3E}">
        <p14:creationId xmlns:p14="http://schemas.microsoft.com/office/powerpoint/2010/main" val="6916005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DE6034D-D225-40BF-A121-4C0DD71F6E2F}"/>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34322746-F513-4BEF-8B7C-354FA5DA5BDC}" type="slidenum">
              <a:rPr lang="en-US" altLang="en-US"/>
              <a:pPr>
                <a:defRPr/>
              </a:pPr>
              <a:t>‹#›</a:t>
            </a:fld>
            <a:endParaRPr lang="en-US" altLang="en-US"/>
          </a:p>
        </p:txBody>
      </p:sp>
    </p:spTree>
    <p:extLst>
      <p:ext uri="{BB962C8B-B14F-4D97-AF65-F5344CB8AC3E}">
        <p14:creationId xmlns:p14="http://schemas.microsoft.com/office/powerpoint/2010/main" val="18962286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2A67BB1-637A-4BC8-9065-066093165C39}"/>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5D2F7FEE-17A3-4275-AE35-2AAEF10101A0}" type="slidenum">
              <a:rPr lang="en-US" altLang="en-US"/>
              <a:pPr>
                <a:defRPr/>
              </a:pPr>
              <a:t>‹#›</a:t>
            </a:fld>
            <a:endParaRPr lang="en-US" altLang="en-US"/>
          </a:p>
        </p:txBody>
      </p:sp>
    </p:spTree>
    <p:extLst>
      <p:ext uri="{BB962C8B-B14F-4D97-AF65-F5344CB8AC3E}">
        <p14:creationId xmlns:p14="http://schemas.microsoft.com/office/powerpoint/2010/main" val="23432936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FA24E6-D0FA-40ED-90AF-EBD28C5EEB9C}"/>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2B58E7CA-1836-4590-880F-BDC4BA419F3E}" type="slidenum">
              <a:rPr lang="en-US" altLang="en-US"/>
              <a:pPr>
                <a:defRPr/>
              </a:pPr>
              <a:t>‹#›</a:t>
            </a:fld>
            <a:endParaRPr lang="en-US" altLang="en-US"/>
          </a:p>
        </p:txBody>
      </p:sp>
    </p:spTree>
    <p:extLst>
      <p:ext uri="{BB962C8B-B14F-4D97-AF65-F5344CB8AC3E}">
        <p14:creationId xmlns:p14="http://schemas.microsoft.com/office/powerpoint/2010/main" val="27880614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576F892C-A83C-4738-BE5A-4DB7D712142A}"/>
              </a:ext>
            </a:extLst>
          </p:cNvPr>
          <p:cNvSpPr>
            <a:spLocks noGrp="1" noChangeArrowheads="1"/>
          </p:cNvSpPr>
          <p:nvPr>
            <p:ph type="sldNum" sz="quarter" idx="10"/>
          </p:nvPr>
        </p:nvSpPr>
        <p:spPr>
          <a:ln/>
        </p:spPr>
        <p:txBody>
          <a:bodyPr/>
          <a:lstStyle>
            <a:lvl1pPr>
              <a:defRPr/>
            </a:lvl1pPr>
          </a:lstStyle>
          <a:p>
            <a:pPr>
              <a:defRPr/>
            </a:pPr>
            <a:fld id="{38D68634-3C8E-4D51-B4D4-43BF45931D08}" type="slidenum">
              <a:rPr lang="en-US" altLang="en-US"/>
              <a:pPr>
                <a:defRPr/>
              </a:pPr>
              <a:t>‹#›</a:t>
            </a:fld>
            <a:endParaRPr lang="en-US" altLang="en-US"/>
          </a:p>
        </p:txBody>
      </p:sp>
    </p:spTree>
    <p:extLst>
      <p:ext uri="{BB962C8B-B14F-4D97-AF65-F5344CB8AC3E}">
        <p14:creationId xmlns:p14="http://schemas.microsoft.com/office/powerpoint/2010/main" val="11853633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E26ED200-B0EB-4443-889C-E69FF6E1F7BE}"/>
              </a:ext>
            </a:extLst>
          </p:cNvPr>
          <p:cNvSpPr>
            <a:spLocks noGrp="1" noChangeArrowheads="1"/>
          </p:cNvSpPr>
          <p:nvPr>
            <p:ph type="sldNum" sz="quarter" idx="10"/>
          </p:nvPr>
        </p:nvSpPr>
        <p:spPr>
          <a:ln/>
        </p:spPr>
        <p:txBody>
          <a:bodyPr/>
          <a:lstStyle>
            <a:lvl1pPr>
              <a:defRPr/>
            </a:lvl1pPr>
          </a:lstStyle>
          <a:p>
            <a:pPr>
              <a:defRPr/>
            </a:pPr>
            <a:fld id="{78AEAF75-90CE-4617-AD39-3B3A1EE3058A}" type="slidenum">
              <a:rPr lang="en-US" altLang="en-US"/>
              <a:pPr>
                <a:defRPr/>
              </a:pPr>
              <a:t>‹#›</a:t>
            </a:fld>
            <a:endParaRPr lang="en-US" altLang="en-US"/>
          </a:p>
        </p:txBody>
      </p:sp>
    </p:spTree>
    <p:extLst>
      <p:ext uri="{BB962C8B-B14F-4D97-AF65-F5344CB8AC3E}">
        <p14:creationId xmlns:p14="http://schemas.microsoft.com/office/powerpoint/2010/main" val="275021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260F255-701E-4775-A930-ED27324B9D18}"/>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83216230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C379F57B-657B-43F1-8C48-C982853F0CB4}"/>
              </a:ext>
            </a:extLst>
          </p:cNvPr>
          <p:cNvSpPr>
            <a:spLocks noGrp="1" noChangeArrowheads="1"/>
          </p:cNvSpPr>
          <p:nvPr>
            <p:ph type="sldNum" sz="quarter" idx="10"/>
          </p:nvPr>
        </p:nvSpPr>
        <p:spPr>
          <a:ln/>
        </p:spPr>
        <p:txBody>
          <a:bodyPr/>
          <a:lstStyle>
            <a:lvl1pPr>
              <a:defRPr/>
            </a:lvl1pPr>
          </a:lstStyle>
          <a:p>
            <a:pPr>
              <a:defRPr/>
            </a:pPr>
            <a:fld id="{1FAEBAFD-042C-4AAB-B1F7-9E991E1F6812}" type="slidenum">
              <a:rPr lang="en-US" altLang="en-US"/>
              <a:pPr>
                <a:defRPr/>
              </a:pPr>
              <a:t>‹#›</a:t>
            </a:fld>
            <a:endParaRPr lang="en-US" altLang="en-US"/>
          </a:p>
        </p:txBody>
      </p:sp>
    </p:spTree>
    <p:extLst>
      <p:ext uri="{BB962C8B-B14F-4D97-AF65-F5344CB8AC3E}">
        <p14:creationId xmlns:p14="http://schemas.microsoft.com/office/powerpoint/2010/main" val="26414944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EDBF4AA-E004-4159-9F89-E70695FDD446}"/>
              </a:ext>
            </a:extLst>
          </p:cNvPr>
          <p:cNvSpPr>
            <a:spLocks noGrp="1" noChangeArrowheads="1"/>
          </p:cNvSpPr>
          <p:nvPr>
            <p:ph type="sldNum" sz="quarter" idx="10"/>
          </p:nvPr>
        </p:nvSpPr>
        <p:spPr>
          <a:ln/>
        </p:spPr>
        <p:txBody>
          <a:bodyPr/>
          <a:lstStyle>
            <a:lvl1pPr>
              <a:defRPr/>
            </a:lvl1pPr>
          </a:lstStyle>
          <a:p>
            <a:pPr>
              <a:defRPr/>
            </a:pPr>
            <a:fld id="{D7B5684A-8D56-4BF2-8967-CD48C161C86C}" type="slidenum">
              <a:rPr lang="en-US" altLang="en-US"/>
              <a:pPr>
                <a:defRPr/>
              </a:pPr>
              <a:t>‹#›</a:t>
            </a:fld>
            <a:endParaRPr lang="en-US" altLang="en-US"/>
          </a:p>
        </p:txBody>
      </p:sp>
    </p:spTree>
    <p:extLst>
      <p:ext uri="{BB962C8B-B14F-4D97-AF65-F5344CB8AC3E}">
        <p14:creationId xmlns:p14="http://schemas.microsoft.com/office/powerpoint/2010/main" val="42221990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790348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221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96146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13723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7960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794028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74155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BDED03FA-CAA2-4238-81D7-F1AB41D5D48D}"/>
              </a:ext>
            </a:extLst>
          </p:cNvPr>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Solutions and Solubility</a:t>
            </a:r>
            <a:endParaRPr lang="en-US" dirty="0"/>
          </a:p>
        </p:txBody>
      </p:sp>
    </p:spTree>
    <p:extLst>
      <p:ext uri="{BB962C8B-B14F-4D97-AF65-F5344CB8AC3E}">
        <p14:creationId xmlns:p14="http://schemas.microsoft.com/office/powerpoint/2010/main" val="3471567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D097427-6066-4C3C-B17A-DDEB9C0F5696}"/>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4996898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Image +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645ADB-73BF-4B5E-9F95-98306D09E495}"/>
              </a:ext>
            </a:extLst>
          </p:cNvPr>
          <p:cNvSpPr/>
          <p:nvPr userDrawn="1"/>
        </p:nvSpPr>
        <p:spPr bwMode="auto">
          <a:xfrm>
            <a:off x="6142038" y="5372100"/>
            <a:ext cx="3001962" cy="1485900"/>
          </a:xfrm>
          <a:prstGeom prst="rect">
            <a:avLst/>
          </a:prstGeom>
          <a:solidFill>
            <a:schemeClr val="accent4"/>
          </a:solidFill>
          <a:ln>
            <a:noFill/>
          </a:ln>
          <a:effectLst/>
        </p:spPr>
        <p:txBody>
          <a:bodyPr lIns="576291" tIns="96049" rIns="576291" bIns="96049"/>
          <a:lstStyle/>
          <a:p>
            <a:pPr defTabSz="1920972" eaLnBrk="1" hangingPunct="1">
              <a:lnSpc>
                <a:spcPct val="115000"/>
              </a:lnSpc>
              <a:spcBef>
                <a:spcPct val="20000"/>
              </a:spcBef>
              <a:buClr>
                <a:srgbClr val="2877C4"/>
              </a:buClr>
              <a:buFont typeface="Wingdings" pitchFamily="2" charset="2"/>
              <a:buNone/>
              <a:defRPr/>
            </a:pPr>
            <a:endParaRPr lang="en-US" sz="6700" dirty="0">
              <a:solidFill>
                <a:srgbClr val="000000"/>
              </a:solidFill>
              <a:latin typeface="Arial" charset="0"/>
            </a:endParaRPr>
          </a:p>
        </p:txBody>
      </p:sp>
      <p:pic>
        <p:nvPicPr>
          <p:cNvPr id="7" name="Picture 5">
            <a:extLst>
              <a:ext uri="{FF2B5EF4-FFF2-40B4-BE49-F238E27FC236}">
                <a16:creationId xmlns:a16="http://schemas.microsoft.com/office/drawing/2014/main" id="{911E33F6-24D8-45DD-B0B6-4511AB9F55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2038" y="1371600"/>
            <a:ext cx="30019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3" name="Title 2"/>
          <p:cNvSpPr>
            <a:spLocks noGrp="1"/>
          </p:cNvSpPr>
          <p:nvPr>
            <p:ph type="title"/>
          </p:nvPr>
        </p:nvSpPr>
        <p:spPr>
          <a:xfrm>
            <a:off x="5" y="0"/>
            <a:ext cx="9143996" cy="1371600"/>
          </a:xfrm>
          <a:prstGeom prst="rect">
            <a:avLst/>
          </a:prstGeom>
          <a:solidFill>
            <a:schemeClr val="accent4"/>
          </a:solidFill>
        </p:spPr>
        <p:txBody>
          <a:bodyPr/>
          <a:lstStyle>
            <a:lvl1pPr marL="1143913" indent="-1143913">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50240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382889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400198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9094260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0606406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0492783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4079097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4976804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972978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7229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18F1B5F-C08A-4B95-AE32-BAB3FC2CD6C7}"/>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725975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652730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6959554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7970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93E973-8975-43B4-8A59-E35515B6EF7E}"/>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62303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FD936AF-8130-4771-B6A4-4E06A02D7E13}"/>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343223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9434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982253F-00E7-4919-AFAC-9BA474747527}"/>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74153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499C34D-5747-47A2-8914-873FC3545F0C}"/>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09232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FD9367E-E487-49CC-BC4D-87FF9CB3974C}"/>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1759204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182F34CD-2E63-4475-9202-960D72F06720}"/>
              </a:ext>
            </a:extLst>
          </p:cNvPr>
          <p:cNvSpPr>
            <a:spLocks noGrp="1"/>
          </p:cNvSpPr>
          <p:nvPr>
            <p:ph type="ftr" sz="quarter" idx="10"/>
          </p:nvPr>
        </p:nvSpPr>
        <p:spPr/>
        <p:txBody>
          <a:bodyPr/>
          <a:lstStyle>
            <a:lvl1pPr eaLnBrk="1" hangingPunct="1">
              <a:defRPr>
                <a:latin typeface="Arial" charset="0"/>
              </a:defRPr>
            </a:lvl1pPr>
          </a:lstStyle>
          <a:p>
            <a:pPr>
              <a:defRPr/>
            </a:pPr>
            <a:endParaRPr lang="en-US" altLang="en-US"/>
          </a:p>
        </p:txBody>
      </p:sp>
    </p:spTree>
    <p:extLst>
      <p:ext uri="{BB962C8B-B14F-4D97-AF65-F5344CB8AC3E}">
        <p14:creationId xmlns:p14="http://schemas.microsoft.com/office/powerpoint/2010/main" val="219439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D5BB8793-6073-402F-ABF3-243A738C7CC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82670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323A3A7-3C26-426A-90D5-EE5CEB2657F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712593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292114C9-5AD7-44AA-9E1C-747FE76A089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750286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2D5F63-F907-46D3-B21A-FC776B9646B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80554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A9505C34-6E12-4D22-BB1D-4F63908170B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779807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EE4AB35-F67F-4E8E-9254-F46299A9E31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97402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311" indent="0">
              <a:buNone/>
              <a:defRPr sz="1900"/>
            </a:lvl2pPr>
            <a:lvl3pPr marL="898605" indent="0">
              <a:buNone/>
              <a:defRPr sz="1700"/>
            </a:lvl3pPr>
            <a:lvl4pPr marL="1347909" indent="0">
              <a:buNone/>
              <a:defRPr sz="1500"/>
            </a:lvl4pPr>
            <a:lvl5pPr marL="1797218" indent="0">
              <a:buNone/>
              <a:defRPr sz="1500"/>
            </a:lvl5pPr>
            <a:lvl6pPr marL="2246520" indent="0">
              <a:buNone/>
              <a:defRPr sz="1500"/>
            </a:lvl6pPr>
            <a:lvl7pPr marL="2695805" indent="0">
              <a:buNone/>
              <a:defRPr sz="1500"/>
            </a:lvl7pPr>
            <a:lvl8pPr marL="3145106" indent="0">
              <a:buNone/>
              <a:defRPr sz="1500"/>
            </a:lvl8pPr>
            <a:lvl9pPr marL="3594414"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278C2A08-2363-4CB3-A9DD-4AF20E7BEABE}"/>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677A4722-80C6-4690-8679-A8D503F45DFE}" type="slidenum">
              <a:rPr lang="en-US" altLang="en-US"/>
              <a:pPr>
                <a:defRPr/>
              </a:pPr>
              <a:t>‹#›</a:t>
            </a:fld>
            <a:endParaRPr lang="en-US" altLang="en-US"/>
          </a:p>
        </p:txBody>
      </p:sp>
    </p:spTree>
    <p:extLst>
      <p:ext uri="{BB962C8B-B14F-4D97-AF65-F5344CB8AC3E}">
        <p14:creationId xmlns:p14="http://schemas.microsoft.com/office/powerpoint/2010/main" val="2572274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5AEEB5-EA45-4394-A74B-5222F6DA2A7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38509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79106B9-C7ED-4C80-A065-D21BEDA7091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7043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DDF6926F-50A6-46CE-89DE-C4DA57F32D80}"/>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809628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8E52BF-2111-481C-85BB-F17FE263116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916843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BFB2DA8-9A9D-4ABF-A918-7B6D9B3B146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682187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9A917DF7-94FE-4A83-A96F-EBA1B99281A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7620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BE8D1F4C-DB8E-450C-A1E2-79FCBC5639F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061525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58A5F60-C4DA-4447-8E0A-55A528CC0AB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90572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2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51"/>
            <a:ext cx="7886701" cy="1500188"/>
          </a:xfrm>
        </p:spPr>
        <p:txBody>
          <a:bodyPr/>
          <a:lstStyle>
            <a:lvl1pPr marL="0" indent="0">
              <a:buNone/>
              <a:defRPr sz="2300"/>
            </a:lvl1pPr>
            <a:lvl2pPr marL="449311" indent="0">
              <a:buNone/>
              <a:defRPr sz="2100"/>
            </a:lvl2pPr>
            <a:lvl3pPr marL="898605" indent="0">
              <a:buNone/>
              <a:defRPr sz="1900"/>
            </a:lvl3pPr>
            <a:lvl4pPr marL="1347909" indent="0">
              <a:buNone/>
              <a:defRPr sz="1700"/>
            </a:lvl4pPr>
            <a:lvl5pPr marL="1797218" indent="0">
              <a:buNone/>
              <a:defRPr sz="1700"/>
            </a:lvl5pPr>
            <a:lvl6pPr marL="2246520" indent="0">
              <a:buNone/>
              <a:defRPr sz="1700"/>
            </a:lvl6pPr>
            <a:lvl7pPr marL="2695805" indent="0">
              <a:buNone/>
              <a:defRPr sz="1700"/>
            </a:lvl7pPr>
            <a:lvl8pPr marL="3145106" indent="0">
              <a:buNone/>
              <a:defRPr sz="1700"/>
            </a:lvl8pPr>
            <a:lvl9pPr marL="3594414"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6E35046-E38B-4CCE-8152-35143911337D}"/>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872149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026CBC7-4B22-4E4C-A5D9-FEDC48F5ECE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37295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8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5E5B532A-36EA-45C4-AAC0-A07C889C5787}"/>
              </a:ext>
            </a:extLst>
          </p:cNvPr>
          <p:cNvSpPr>
            <a:spLocks noGrp="1" noChangeArrowheads="1"/>
          </p:cNvSpPr>
          <p:nvPr>
            <p:ph type="sldNum" sz="quarter" idx="10"/>
          </p:nvPr>
        </p:nvSpPr>
        <p:spPr>
          <a:ln/>
        </p:spPr>
        <p:txBody>
          <a:bodyPr/>
          <a:lstStyle>
            <a:lvl1pPr>
              <a:defRPr/>
            </a:lvl1pPr>
          </a:lstStyle>
          <a:p>
            <a:pPr>
              <a:defRPr/>
            </a:pPr>
            <a:fld id="{CB3F0737-3D8C-4752-AD85-BFCF1A26C0BA}" type="slidenum">
              <a:rPr lang="en-US" altLang="en-US"/>
              <a:pPr>
                <a:defRPr/>
              </a:pPr>
              <a:t>‹#›</a:t>
            </a:fld>
            <a:endParaRPr lang="en-US" altLang="en-US"/>
          </a:p>
        </p:txBody>
      </p:sp>
    </p:spTree>
    <p:extLst>
      <p:ext uri="{BB962C8B-B14F-4D97-AF65-F5344CB8AC3E}">
        <p14:creationId xmlns:p14="http://schemas.microsoft.com/office/powerpoint/2010/main" val="969554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9" y="1681348"/>
            <a:ext cx="3868737"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7735379-6CEA-491C-B7CB-7848B3AF040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342999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D26B5ED-4D66-43EC-8434-8584966D471E}"/>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94010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00C1C8-8418-46EC-850B-F6470BBB9CB5}"/>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62312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B9E19F7-0392-4B92-B29F-56DEA9D7EF8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3117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9" y="987425"/>
            <a:ext cx="4629151" cy="4873625"/>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311" indent="0">
              <a:buNone/>
              <a:defRPr sz="1500"/>
            </a:lvl2pPr>
            <a:lvl3pPr marL="898605" indent="0">
              <a:buNone/>
              <a:defRPr sz="1300"/>
            </a:lvl3pPr>
            <a:lvl4pPr marL="1347909" indent="0">
              <a:buNone/>
              <a:defRPr sz="1100"/>
            </a:lvl4pPr>
            <a:lvl5pPr marL="1797218" indent="0">
              <a:buNone/>
              <a:defRPr sz="1100"/>
            </a:lvl5pPr>
            <a:lvl6pPr marL="2246520" indent="0">
              <a:buNone/>
              <a:defRPr sz="1100"/>
            </a:lvl6pPr>
            <a:lvl7pPr marL="2695805" indent="0">
              <a:buNone/>
              <a:defRPr sz="1100"/>
            </a:lvl7pPr>
            <a:lvl8pPr marL="3145106" indent="0">
              <a:buNone/>
              <a:defRPr sz="1100"/>
            </a:lvl8pPr>
            <a:lvl9pPr marL="3594414"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D089685-B49D-4710-9DF2-74551032FAD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273581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7B537AFD-9309-4FF4-B192-5E2970422A27}"/>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714666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CE94DA5-7D00-49A4-8AC4-3786CA82E85F}"/>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021991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542"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050C0FCC-F558-4F34-A287-FC0B35E0E028}"/>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81298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5124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6496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301"/>
            <a:ext cx="4040188"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301"/>
            <a:ext cx="4041775" cy="639763"/>
          </a:xfrm>
        </p:spPr>
        <p:txBody>
          <a:bodyPr anchor="b"/>
          <a:lstStyle>
            <a:lvl1pPr marL="0" indent="0">
              <a:buNone/>
              <a:defRPr sz="2300" b="1"/>
            </a:lvl1pPr>
            <a:lvl2pPr marL="449311" indent="0">
              <a:buNone/>
              <a:defRPr sz="2100" b="1"/>
            </a:lvl2pPr>
            <a:lvl3pPr marL="898605" indent="0">
              <a:buNone/>
              <a:defRPr sz="1900" b="1"/>
            </a:lvl3pPr>
            <a:lvl4pPr marL="1347909" indent="0">
              <a:buNone/>
              <a:defRPr sz="1700" b="1"/>
            </a:lvl4pPr>
            <a:lvl5pPr marL="1797218" indent="0">
              <a:buNone/>
              <a:defRPr sz="1700" b="1"/>
            </a:lvl5pPr>
            <a:lvl6pPr marL="2246520" indent="0">
              <a:buNone/>
              <a:defRPr sz="1700" b="1"/>
            </a:lvl6pPr>
            <a:lvl7pPr marL="2695805" indent="0">
              <a:buNone/>
              <a:defRPr sz="1700" b="1"/>
            </a:lvl7pPr>
            <a:lvl8pPr marL="3145106" indent="0">
              <a:buNone/>
              <a:defRPr sz="1700" b="1"/>
            </a:lvl8pPr>
            <a:lvl9pPr marL="3594414"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7BECD29-9422-46D3-A081-32AE5B441B78}"/>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55901F5C-DFD1-4417-A0E0-C3B8015A3B37}" type="slidenum">
              <a:rPr lang="en-US" altLang="en-US"/>
              <a:pPr>
                <a:defRPr/>
              </a:pPr>
              <a:t>‹#›</a:t>
            </a:fld>
            <a:endParaRPr lang="en-US" altLang="en-US"/>
          </a:p>
        </p:txBody>
      </p:sp>
    </p:spTree>
    <p:extLst>
      <p:ext uri="{BB962C8B-B14F-4D97-AF65-F5344CB8AC3E}">
        <p14:creationId xmlns:p14="http://schemas.microsoft.com/office/powerpoint/2010/main" val="4178294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325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2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800" y="223542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2365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1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02" y="528641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95926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13497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7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7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7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7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20343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17240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31492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4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802" y="1658938"/>
            <a:ext cx="3937579" cy="4841875"/>
          </a:xfrm>
          <a:solidFill>
            <a:srgbClr val="FF0000"/>
          </a:solidFill>
        </p:spPr>
        <p:txBody>
          <a:bodyPr lIns="0" rIns="0"/>
          <a:lstStyle>
            <a:lvl1pPr algn="ctr" defTabSz="91022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3881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1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804" y="528641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6737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6555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BE13B8B-B5D9-4074-AB8B-15ACFACF247B}"/>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0472E086-3055-4EC6-B0CD-BA4A143E802E}" type="slidenum">
              <a:rPr lang="en-US" altLang="en-US"/>
              <a:pPr>
                <a:defRPr/>
              </a:pPr>
              <a:t>‹#›</a:t>
            </a:fld>
            <a:endParaRPr lang="en-US" altLang="en-US"/>
          </a:p>
        </p:txBody>
      </p:sp>
    </p:spTree>
    <p:extLst>
      <p:ext uri="{BB962C8B-B14F-4D97-AF65-F5344CB8AC3E}">
        <p14:creationId xmlns:p14="http://schemas.microsoft.com/office/powerpoint/2010/main" val="3521741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8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8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8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8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80689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2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800" y="213141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56208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1987" indent="-1341987"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759" rIns="89759"/>
          <a:lstStyle>
            <a:lvl1pPr marL="0" indent="0">
              <a:spcBef>
                <a:spcPts val="1200"/>
              </a:spcBef>
              <a:buNone/>
              <a:defRPr sz="1500" b="0">
                <a:solidFill>
                  <a:schemeClr val="tx1"/>
                </a:solidFill>
              </a:defRPr>
            </a:lvl1pPr>
            <a:lvl2pPr marL="109107" indent="-109107">
              <a:spcBef>
                <a:spcPts val="0"/>
              </a:spcBef>
              <a:defRPr sz="1500">
                <a:solidFill>
                  <a:schemeClr val="tx1"/>
                </a:solidFill>
              </a:defRPr>
            </a:lvl2pPr>
            <a:lvl3pPr marL="109107" indent="-109107">
              <a:defRPr sz="1300">
                <a:solidFill>
                  <a:schemeClr val="tx1">
                    <a:lumMod val="50000"/>
                  </a:schemeClr>
                </a:solidFill>
              </a:defRPr>
            </a:lvl3pPr>
            <a:lvl4pPr marL="109107" indent="-109107">
              <a:defRPr sz="1300">
                <a:solidFill>
                  <a:schemeClr val="tx1">
                    <a:lumMod val="50000"/>
                  </a:schemeClr>
                </a:solidFill>
              </a:defRPr>
            </a:lvl4pPr>
            <a:lvl5pPr marL="109107" indent="-10910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A88EA228-1B83-4D78-8E2C-56CCE70F7316}"/>
              </a:ext>
            </a:extLst>
          </p:cNvPr>
          <p:cNvSpPr>
            <a:spLocks noGrp="1"/>
          </p:cNvSpPr>
          <p:nvPr>
            <p:ph type="ftr" sz="quarter" idx="11"/>
          </p:nvPr>
        </p:nvSpPr>
        <p:spPr>
          <a:xfrm>
            <a:off x="0" y="4000500"/>
            <a:ext cx="9144000" cy="1143000"/>
          </a:xfrm>
          <a:prstGeom prst="rect">
            <a:avLst/>
          </a:prstGeom>
          <a:solidFill>
            <a:srgbClr val="4D4F58"/>
          </a:solidFill>
        </p:spPr>
        <p:txBody>
          <a:bodyPr lIns="377470" tIns="44879" rIns="377470" bIns="44879"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Properties of Water</a:t>
            </a:r>
            <a:endParaRPr lang="en-US" dirty="0"/>
          </a:p>
        </p:txBody>
      </p:sp>
    </p:spTree>
    <p:extLst>
      <p:ext uri="{BB962C8B-B14F-4D97-AF65-F5344CB8AC3E}">
        <p14:creationId xmlns:p14="http://schemas.microsoft.com/office/powerpoint/2010/main" val="884203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91231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28589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7480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1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98" y="223541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28294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0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00" y="528640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62591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04529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7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7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7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7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921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23BC409-2FFC-4A2C-85A2-67A16F7298D2}"/>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EE95B08F-57B8-4562-8288-16526CCD2D58}" type="slidenum">
              <a:rPr lang="en-US" altLang="en-US"/>
              <a:pPr>
                <a:defRPr/>
              </a:pPr>
              <a:t>‹#›</a:t>
            </a:fld>
            <a:endParaRPr lang="en-US" altLang="en-US"/>
          </a:p>
        </p:txBody>
      </p:sp>
    </p:spTree>
    <p:extLst>
      <p:ext uri="{BB962C8B-B14F-4D97-AF65-F5344CB8AC3E}">
        <p14:creationId xmlns:p14="http://schemas.microsoft.com/office/powerpoint/2010/main" val="3587291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2"/>
          </p:nvPr>
        </p:nvSpPr>
        <p:spPr>
          <a:xfrm>
            <a:off x="8" y="931863"/>
            <a:ext cx="9144000" cy="5262295"/>
          </a:xfrm>
        </p:spPr>
        <p:txBody>
          <a:bodyPr/>
          <a:lstStyle>
            <a:lvl1pPr>
              <a:defRPr sz="2300"/>
            </a:lvl1pPr>
            <a:lvl2pPr>
              <a:defRPr sz="2300"/>
            </a:lvl2pPr>
            <a:lvl3pPr>
              <a:defRPr sz="2300"/>
            </a:lvl3pPr>
            <a:lvl4pPr>
              <a:defRPr sz="2300"/>
            </a:lvl4pPr>
            <a:lvl5pPr>
              <a:defRPr sz="2300"/>
            </a:lvl5pPr>
          </a:lstStyle>
          <a:p>
            <a:pPr lvl="0"/>
            <a:r>
              <a:rPr lang="en-US" dirty="0"/>
              <a:t>Click to edit Master text styles</a:t>
            </a:r>
          </a:p>
          <a:p>
            <a:pPr lvl="1"/>
            <a:r>
              <a:rPr lang="en-US" dirty="0"/>
              <a:t>Second level</a:t>
            </a:r>
          </a:p>
          <a:p>
            <a:pPr lvl="2"/>
            <a:r>
              <a:rPr lang="en-US" dirty="0"/>
              <a:t>Third level</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01" rIns="89801"/>
          <a:lstStyle>
            <a:lvl1pPr marL="0" indent="0">
              <a:spcBef>
                <a:spcPts val="1200"/>
              </a:spcBef>
              <a:buNone/>
              <a:defRPr sz="1500" b="0">
                <a:solidFill>
                  <a:schemeClr val="tx1"/>
                </a:solidFill>
              </a:defRPr>
            </a:lvl1pPr>
            <a:lvl2pPr marL="109158" indent="-109158">
              <a:spcBef>
                <a:spcPts val="0"/>
              </a:spcBef>
              <a:defRPr sz="1500">
                <a:solidFill>
                  <a:schemeClr val="tx1"/>
                </a:solidFill>
              </a:defRPr>
            </a:lvl2pPr>
            <a:lvl3pPr marL="109158" indent="-109158">
              <a:defRPr sz="1300">
                <a:solidFill>
                  <a:schemeClr val="tx1">
                    <a:lumMod val="50000"/>
                  </a:schemeClr>
                </a:solidFill>
              </a:defRPr>
            </a:lvl3pPr>
            <a:lvl4pPr marL="109158" indent="-109158">
              <a:defRPr sz="1300">
                <a:solidFill>
                  <a:schemeClr val="tx1">
                    <a:lumMod val="50000"/>
                  </a:schemeClr>
                </a:solidFill>
              </a:defRPr>
            </a:lvl4pPr>
            <a:lvl5pPr marL="109158" indent="-109158">
              <a:defRPr sz="1300">
                <a:solidFill>
                  <a:schemeClr val="tx1">
                    <a:lumMod val="50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85412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60485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36"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6186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36"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93" y="1658938"/>
            <a:ext cx="3937579" cy="4841875"/>
          </a:xfrm>
          <a:solidFill>
            <a:srgbClr val="FF0000"/>
          </a:solidFill>
        </p:spPr>
        <p:txBody>
          <a:bodyPr lIns="0" rIns="0"/>
          <a:lstStyle>
            <a:lvl1pPr algn="ctr" defTabSz="910222">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7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0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95" y="528640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33956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8312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6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6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6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6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92674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14"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91" y="213139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90152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3529" indent="-1343529"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64" rIns="89864"/>
          <a:lstStyle>
            <a:lvl1pPr marL="0" indent="0">
              <a:spcBef>
                <a:spcPts val="1200"/>
              </a:spcBef>
              <a:buNone/>
              <a:defRPr sz="1500" b="0">
                <a:solidFill>
                  <a:schemeClr val="tx1"/>
                </a:solidFill>
              </a:defRPr>
            </a:lvl1pPr>
            <a:lvl2pPr marL="109233" indent="-109233">
              <a:spcBef>
                <a:spcPts val="0"/>
              </a:spcBef>
              <a:defRPr sz="1500">
                <a:solidFill>
                  <a:schemeClr val="tx1"/>
                </a:solidFill>
              </a:defRPr>
            </a:lvl2pPr>
            <a:lvl3pPr marL="109233" indent="-109233">
              <a:defRPr sz="1300">
                <a:solidFill>
                  <a:schemeClr val="tx1">
                    <a:lumMod val="50000"/>
                  </a:schemeClr>
                </a:solidFill>
              </a:defRPr>
            </a:lvl3pPr>
            <a:lvl4pPr marL="109233" indent="-109233">
              <a:defRPr sz="1300">
                <a:solidFill>
                  <a:schemeClr val="tx1">
                    <a:lumMod val="50000"/>
                  </a:schemeClr>
                </a:solidFill>
              </a:defRPr>
            </a:lvl4pPr>
            <a:lvl5pPr marL="109233" indent="-10923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9EB467C3-2724-4897-AF47-7CA8088C0C59}"/>
              </a:ext>
            </a:extLst>
          </p:cNvPr>
          <p:cNvSpPr>
            <a:spLocks noGrp="1"/>
          </p:cNvSpPr>
          <p:nvPr>
            <p:ph type="ftr" sz="quarter" idx="11"/>
          </p:nvPr>
        </p:nvSpPr>
        <p:spPr>
          <a:xfrm>
            <a:off x="0" y="4000500"/>
            <a:ext cx="9144000" cy="1143000"/>
          </a:xfrm>
          <a:prstGeom prst="rect">
            <a:avLst/>
          </a:prstGeom>
          <a:solidFill>
            <a:srgbClr val="4D4F58"/>
          </a:solidFill>
        </p:spPr>
        <p:txBody>
          <a:bodyPr lIns="377900" tIns="44932" rIns="377900" bIns="44932"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a:t>Measures of Concentration: Molarity</a:t>
            </a:r>
            <a:endParaRPr lang="en-US" dirty="0"/>
          </a:p>
        </p:txBody>
      </p:sp>
    </p:spTree>
    <p:extLst>
      <p:ext uri="{BB962C8B-B14F-4D97-AF65-F5344CB8AC3E}">
        <p14:creationId xmlns:p14="http://schemas.microsoft.com/office/powerpoint/2010/main" val="2426487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1566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3"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3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43" y="1435123"/>
            <a:ext cx="3008313" cy="46910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E8CAF2CE-C664-404C-B3C9-AD6724585456}"/>
              </a:ext>
            </a:extLst>
          </p:cNvPr>
          <p:cNvSpPr>
            <a:spLocks noGrp="1" noChangeArrowheads="1"/>
          </p:cNvSpPr>
          <p:nvPr>
            <p:ph type="sldNum" sz="quarter" idx="10"/>
          </p:nvPr>
        </p:nvSpPr>
        <p:spPr>
          <a:ln/>
        </p:spPr>
        <p:txBody>
          <a:bodyPr/>
          <a:lstStyle>
            <a:lvl1pPr>
              <a:defRPr/>
            </a:lvl1pPr>
          </a:lstStyle>
          <a:p>
            <a:pPr>
              <a:defRPr/>
            </a:pPr>
            <a:fld id="{E51C4387-1F2B-44D6-81DE-04561DFE8D16}" type="slidenum">
              <a:rPr lang="en-US" altLang="en-US"/>
              <a:pPr>
                <a:defRPr/>
              </a:pPr>
              <a:t>‹#›</a:t>
            </a:fld>
            <a:endParaRPr lang="en-US" altLang="en-US"/>
          </a:p>
        </p:txBody>
      </p:sp>
    </p:spTree>
    <p:extLst>
      <p:ext uri="{BB962C8B-B14F-4D97-AF65-F5344CB8AC3E}">
        <p14:creationId xmlns:p14="http://schemas.microsoft.com/office/powerpoint/2010/main" val="20271226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989192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1993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9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78" y="223539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38237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8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80" y="528638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09253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02513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032" rIns="90032"/>
          <a:lstStyle>
            <a:lvl1pPr marL="0" indent="0">
              <a:spcBef>
                <a:spcPts val="1200"/>
              </a:spcBef>
              <a:buNone/>
              <a:defRPr sz="1500" b="0">
                <a:solidFill>
                  <a:schemeClr val="tx1"/>
                </a:solidFill>
              </a:defRPr>
            </a:lvl1pPr>
            <a:lvl2pPr marL="109435" indent="-109435">
              <a:spcBef>
                <a:spcPts val="0"/>
              </a:spcBef>
              <a:defRPr sz="1500">
                <a:solidFill>
                  <a:schemeClr val="tx1"/>
                </a:solidFill>
              </a:defRPr>
            </a:lvl2pPr>
            <a:lvl3pPr marL="109435" indent="-109435">
              <a:defRPr sz="1300">
                <a:solidFill>
                  <a:schemeClr val="tx1">
                    <a:lumMod val="50000"/>
                  </a:schemeClr>
                </a:solidFill>
              </a:defRPr>
            </a:lvl3pPr>
            <a:lvl4pPr marL="109435" indent="-109435">
              <a:defRPr sz="1300">
                <a:solidFill>
                  <a:schemeClr val="tx1">
                    <a:lumMod val="50000"/>
                  </a:schemeClr>
                </a:solidFill>
              </a:defRPr>
            </a:lvl4pPr>
            <a:lvl5pPr marL="109435" indent="-10943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4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4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4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4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38526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84"/>
            <a:ext cx="6858000" cy="1655763"/>
          </a:xfrm>
        </p:spPr>
        <p:txBody>
          <a:bodyPr/>
          <a:lstStyle>
            <a:lvl1pPr marL="0" indent="0" algn="ctr">
              <a:buNone/>
              <a:defRPr sz="2300"/>
            </a:lvl1pPr>
            <a:lvl2pPr marL="455208" indent="0" algn="ctr">
              <a:buNone/>
              <a:defRPr sz="2100"/>
            </a:lvl2pPr>
            <a:lvl3pPr marL="910430" indent="0" algn="ctr">
              <a:buNone/>
              <a:defRPr sz="1900"/>
            </a:lvl3pPr>
            <a:lvl4pPr marL="1365644" indent="0" algn="ctr">
              <a:buNone/>
              <a:defRPr sz="1700"/>
            </a:lvl4pPr>
            <a:lvl5pPr marL="1820856" indent="0" algn="ctr">
              <a:buNone/>
              <a:defRPr sz="1700"/>
            </a:lvl5pPr>
            <a:lvl6pPr marL="2276068" indent="0" algn="ctr">
              <a:buNone/>
              <a:defRPr sz="1700"/>
            </a:lvl6pPr>
            <a:lvl7pPr marL="2731279" indent="0" algn="ctr">
              <a:buNone/>
              <a:defRPr sz="1700"/>
            </a:lvl7pPr>
            <a:lvl8pPr marL="3186487" indent="0" algn="ctr">
              <a:buNone/>
              <a:defRPr sz="1700"/>
            </a:lvl8pPr>
            <a:lvl9pPr marL="3641699"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5AEB5372-B2B0-4E9D-8E16-B3BD6C83E8D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463069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53AA839-E7DC-4742-BD1D-94F72905073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1052431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8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09"/>
            <a:ext cx="7886701" cy="1500188"/>
          </a:xfrm>
        </p:spPr>
        <p:txBody>
          <a:bodyPr/>
          <a:lstStyle>
            <a:lvl1pPr marL="0" indent="0">
              <a:buNone/>
              <a:defRPr sz="2300"/>
            </a:lvl1pPr>
            <a:lvl2pPr marL="455208" indent="0">
              <a:buNone/>
              <a:defRPr sz="2100"/>
            </a:lvl2pPr>
            <a:lvl3pPr marL="910430" indent="0">
              <a:buNone/>
              <a:defRPr sz="1900"/>
            </a:lvl3pPr>
            <a:lvl4pPr marL="1365644" indent="0">
              <a:buNone/>
              <a:defRPr sz="1700"/>
            </a:lvl4pPr>
            <a:lvl5pPr marL="1820856" indent="0">
              <a:buNone/>
              <a:defRPr sz="1700"/>
            </a:lvl5pPr>
            <a:lvl6pPr marL="2276068" indent="0">
              <a:buNone/>
              <a:defRPr sz="1700"/>
            </a:lvl6pPr>
            <a:lvl7pPr marL="2731279" indent="0">
              <a:buNone/>
              <a:defRPr sz="1700"/>
            </a:lvl7pPr>
            <a:lvl8pPr marL="3186487" indent="0">
              <a:buNone/>
              <a:defRPr sz="1700"/>
            </a:lvl8pPr>
            <a:lvl9pPr marL="3641699"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A7B83343-9DEF-4B29-AD9C-1CD746684F5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6111555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3BC70D5-CCC9-45AE-A853-6153310F700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99158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311" indent="0">
              <a:buNone/>
              <a:defRPr sz="2700"/>
            </a:lvl2pPr>
            <a:lvl3pPr marL="898605" indent="0">
              <a:buNone/>
              <a:defRPr sz="2300"/>
            </a:lvl3pPr>
            <a:lvl4pPr marL="1347909" indent="0">
              <a:buNone/>
              <a:defRPr sz="2100"/>
            </a:lvl4pPr>
            <a:lvl5pPr marL="1797218" indent="0">
              <a:buNone/>
              <a:defRPr sz="2100"/>
            </a:lvl5pPr>
            <a:lvl6pPr marL="2246520" indent="0">
              <a:buNone/>
              <a:defRPr sz="2100"/>
            </a:lvl6pPr>
            <a:lvl7pPr marL="2695805" indent="0">
              <a:buNone/>
              <a:defRPr sz="2100"/>
            </a:lvl7pPr>
            <a:lvl8pPr marL="3145106" indent="0">
              <a:buNone/>
              <a:defRPr sz="2100"/>
            </a:lvl8pPr>
            <a:lvl9pPr marL="3594414" indent="0">
              <a:buNone/>
              <a:defRPr sz="2100"/>
            </a:lvl9pPr>
          </a:lstStyle>
          <a:p>
            <a:pPr lvl="0"/>
            <a:endParaRPr lang="en-US" noProof="0"/>
          </a:p>
        </p:txBody>
      </p:sp>
      <p:sp>
        <p:nvSpPr>
          <p:cNvPr id="4" name="Text Placeholder 3"/>
          <p:cNvSpPr>
            <a:spLocks noGrp="1"/>
          </p:cNvSpPr>
          <p:nvPr>
            <p:ph type="body" sz="half" idx="2"/>
          </p:nvPr>
        </p:nvSpPr>
        <p:spPr>
          <a:xfrm>
            <a:off x="1792293" y="5367526"/>
            <a:ext cx="5486400" cy="804863"/>
          </a:xfrm>
        </p:spPr>
        <p:txBody>
          <a:bodyPr/>
          <a:lstStyle>
            <a:lvl1pPr marL="0" indent="0">
              <a:buNone/>
              <a:defRPr sz="1500"/>
            </a:lvl1pPr>
            <a:lvl2pPr marL="449311" indent="0">
              <a:buNone/>
              <a:defRPr sz="1300"/>
            </a:lvl2pPr>
            <a:lvl3pPr marL="898605" indent="0">
              <a:buNone/>
              <a:defRPr sz="1100"/>
            </a:lvl3pPr>
            <a:lvl4pPr marL="1347909" indent="0">
              <a:buNone/>
              <a:defRPr sz="800"/>
            </a:lvl4pPr>
            <a:lvl5pPr marL="1797218" indent="0">
              <a:buNone/>
              <a:defRPr sz="800"/>
            </a:lvl5pPr>
            <a:lvl6pPr marL="2246520" indent="0">
              <a:buNone/>
              <a:defRPr sz="800"/>
            </a:lvl6pPr>
            <a:lvl7pPr marL="2695805" indent="0">
              <a:buNone/>
              <a:defRPr sz="800"/>
            </a:lvl7pPr>
            <a:lvl8pPr marL="3145106" indent="0">
              <a:buNone/>
              <a:defRPr sz="800"/>
            </a:lvl8pPr>
            <a:lvl9pPr marL="3594414"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2A2C00C5-098C-4BEA-BF62-3C0CB7C2FAF4}"/>
              </a:ext>
            </a:extLst>
          </p:cNvPr>
          <p:cNvSpPr>
            <a:spLocks noGrp="1" noChangeArrowheads="1"/>
          </p:cNvSpPr>
          <p:nvPr>
            <p:ph type="sldNum" sz="quarter" idx="10"/>
          </p:nvPr>
        </p:nvSpPr>
        <p:spPr>
          <a:ln/>
        </p:spPr>
        <p:txBody>
          <a:bodyPr/>
          <a:lstStyle>
            <a:lvl1pPr>
              <a:defRPr/>
            </a:lvl1pPr>
          </a:lstStyle>
          <a:p>
            <a:pPr>
              <a:defRPr/>
            </a:pPr>
            <a:fld id="{1BF9183B-2C22-4DFD-9AD5-45222388914A}" type="slidenum">
              <a:rPr lang="en-US" altLang="en-US"/>
              <a:pPr>
                <a:defRPr/>
              </a:pPr>
              <a:t>‹#›</a:t>
            </a:fld>
            <a:endParaRPr lang="en-US" altLang="en-US"/>
          </a:p>
        </p:txBody>
      </p:sp>
    </p:spTree>
    <p:extLst>
      <p:ext uri="{BB962C8B-B14F-4D97-AF65-F5344CB8AC3E}">
        <p14:creationId xmlns:p14="http://schemas.microsoft.com/office/powerpoint/2010/main" val="30842986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7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72" y="1681209"/>
            <a:ext cx="3868737"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72" y="250512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09"/>
            <a:ext cx="3887788" cy="823913"/>
          </a:xfrm>
        </p:spPr>
        <p:txBody>
          <a:bodyPr anchor="b"/>
          <a:lstStyle>
            <a:lvl1pPr marL="0" indent="0">
              <a:buNone/>
              <a:defRPr sz="2300" b="1"/>
            </a:lvl1pPr>
            <a:lvl2pPr marL="455208" indent="0">
              <a:buNone/>
              <a:defRPr sz="2100" b="1"/>
            </a:lvl2pPr>
            <a:lvl3pPr marL="910430" indent="0">
              <a:buNone/>
              <a:defRPr sz="1900" b="1"/>
            </a:lvl3pPr>
            <a:lvl4pPr marL="1365644" indent="0">
              <a:buNone/>
              <a:defRPr sz="1700" b="1"/>
            </a:lvl4pPr>
            <a:lvl5pPr marL="1820856" indent="0">
              <a:buNone/>
              <a:defRPr sz="1700" b="1"/>
            </a:lvl5pPr>
            <a:lvl6pPr marL="2276068" indent="0">
              <a:buNone/>
              <a:defRPr sz="1700" b="1"/>
            </a:lvl6pPr>
            <a:lvl7pPr marL="2731279" indent="0">
              <a:buNone/>
              <a:defRPr sz="1700" b="1"/>
            </a:lvl7pPr>
            <a:lvl8pPr marL="3186487" indent="0">
              <a:buNone/>
              <a:defRPr sz="1700" b="1"/>
            </a:lvl8pPr>
            <a:lvl9pPr marL="364169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2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34F524C-2CCF-41C4-AA5D-CD593E89738E}"/>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803706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68C8389-987A-40E2-A30A-98709D36C476}"/>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2815415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953D98-28E4-4C4E-BE8C-738A2AA354C0}"/>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4138705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23"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307674DD-C9E0-4F4F-9A09-F033CE149F6F}"/>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1803913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23" y="987425"/>
            <a:ext cx="4629151" cy="4873625"/>
          </a:xfrm>
        </p:spPr>
        <p:txBody>
          <a:bodyPr/>
          <a:lstStyle>
            <a:lvl1pPr marL="0" indent="0">
              <a:buNone/>
              <a:defRPr sz="3200"/>
            </a:lvl1pPr>
            <a:lvl2pPr marL="455208" indent="0">
              <a:buNone/>
              <a:defRPr sz="2700"/>
            </a:lvl2pPr>
            <a:lvl3pPr marL="910430" indent="0">
              <a:buNone/>
              <a:defRPr sz="2300"/>
            </a:lvl3pPr>
            <a:lvl4pPr marL="1365644" indent="0">
              <a:buNone/>
              <a:defRPr sz="2100"/>
            </a:lvl4pPr>
            <a:lvl5pPr marL="1820856" indent="0">
              <a:buNone/>
              <a:defRPr sz="2100"/>
            </a:lvl5pPr>
            <a:lvl6pPr marL="2276068" indent="0">
              <a:buNone/>
              <a:defRPr sz="2100"/>
            </a:lvl6pPr>
            <a:lvl7pPr marL="2731279" indent="0">
              <a:buNone/>
              <a:defRPr sz="2100"/>
            </a:lvl7pPr>
            <a:lvl8pPr marL="3186487" indent="0">
              <a:buNone/>
              <a:defRPr sz="2100"/>
            </a:lvl8pPr>
            <a:lvl9pPr marL="3641699" indent="0">
              <a:buNone/>
              <a:defRPr sz="2100"/>
            </a:lvl9pPr>
          </a:lstStyle>
          <a:p>
            <a:pPr lvl="0"/>
            <a:endParaRPr lang="en-US" noProof="0"/>
          </a:p>
        </p:txBody>
      </p:sp>
      <p:sp>
        <p:nvSpPr>
          <p:cNvPr id="4" name="Text Placeholder 3"/>
          <p:cNvSpPr>
            <a:spLocks noGrp="1"/>
          </p:cNvSpPr>
          <p:nvPr>
            <p:ph type="body" sz="half" idx="2"/>
          </p:nvPr>
        </p:nvSpPr>
        <p:spPr>
          <a:xfrm>
            <a:off x="630242" y="2057446"/>
            <a:ext cx="2949576" cy="3811588"/>
          </a:xfrm>
        </p:spPr>
        <p:txBody>
          <a:bodyPr/>
          <a:lstStyle>
            <a:lvl1pPr marL="0" indent="0">
              <a:buNone/>
              <a:defRPr sz="1700"/>
            </a:lvl1pPr>
            <a:lvl2pPr marL="455208" indent="0">
              <a:buNone/>
              <a:defRPr sz="1500"/>
            </a:lvl2pPr>
            <a:lvl3pPr marL="910430" indent="0">
              <a:buNone/>
              <a:defRPr sz="1300"/>
            </a:lvl3pPr>
            <a:lvl4pPr marL="1365644" indent="0">
              <a:buNone/>
              <a:defRPr sz="1100"/>
            </a:lvl4pPr>
            <a:lvl5pPr marL="1820856" indent="0">
              <a:buNone/>
              <a:defRPr sz="1100"/>
            </a:lvl5pPr>
            <a:lvl6pPr marL="2276068" indent="0">
              <a:buNone/>
              <a:defRPr sz="1100"/>
            </a:lvl6pPr>
            <a:lvl7pPr marL="2731279" indent="0">
              <a:buNone/>
              <a:defRPr sz="1100"/>
            </a:lvl7pPr>
            <a:lvl8pPr marL="3186487" indent="0">
              <a:buNone/>
              <a:defRPr sz="1100"/>
            </a:lvl8pPr>
            <a:lvl9pPr marL="3641699"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FE7D5310-FF89-4551-8EAF-0748DF8A4E68}"/>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489643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21BF2C9-305B-4A51-BF89-1503769BE036}"/>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2809476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118D64-D016-484A-B789-58811CD7A9B7}"/>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950284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86435" y="76200"/>
            <a:ext cx="34289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a:p>
        </p:txBody>
      </p:sp>
      <p:sp>
        <p:nvSpPr>
          <p:cNvPr id="4" name="Footer Placeholder 3">
            <a:extLst>
              <a:ext uri="{FF2B5EF4-FFF2-40B4-BE49-F238E27FC236}">
                <a16:creationId xmlns:a16="http://schemas.microsoft.com/office/drawing/2014/main" id="{722B7606-5C09-4EDC-9ED6-0CF2F695A91B}"/>
              </a:ext>
            </a:extLst>
          </p:cNvPr>
          <p:cNvSpPr>
            <a:spLocks noGrp="1"/>
          </p:cNvSpPr>
          <p:nvPr>
            <p:ph type="ftr" sz="quarter" idx="10"/>
          </p:nvPr>
        </p:nvSpPr>
        <p:spPr/>
        <p:txBody>
          <a:bodyPr/>
          <a:lstStyle>
            <a:lvl1pPr eaLnBrk="1" hangingPunct="1">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12077416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26"/>
            <a:ext cx="6858000" cy="1655763"/>
          </a:xfrm>
        </p:spPr>
        <p:txBody>
          <a:bodyPr/>
          <a:lstStyle>
            <a:lvl1pPr marL="0" indent="0" algn="ctr">
              <a:buNone/>
              <a:defRPr sz="2300"/>
            </a:lvl1pPr>
            <a:lvl2pPr marL="449311" indent="0" algn="ctr">
              <a:buNone/>
              <a:defRPr sz="2100"/>
            </a:lvl2pPr>
            <a:lvl3pPr marL="898605" indent="0" algn="ctr">
              <a:buNone/>
              <a:defRPr sz="1900"/>
            </a:lvl3pPr>
            <a:lvl4pPr marL="1347909" indent="0" algn="ctr">
              <a:buNone/>
              <a:defRPr sz="1700"/>
            </a:lvl4pPr>
            <a:lvl5pPr marL="1797218" indent="0" algn="ctr">
              <a:buNone/>
              <a:defRPr sz="1700"/>
            </a:lvl5pPr>
            <a:lvl6pPr marL="2246520" indent="0" algn="ctr">
              <a:buNone/>
              <a:defRPr sz="1700"/>
            </a:lvl6pPr>
            <a:lvl7pPr marL="2695805" indent="0" algn="ctr">
              <a:buNone/>
              <a:defRPr sz="1700"/>
            </a:lvl7pPr>
            <a:lvl8pPr marL="3145106" indent="0" algn="ctr">
              <a:buNone/>
              <a:defRPr sz="1700"/>
            </a:lvl8pPr>
            <a:lvl9pPr marL="3594414"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0A4F231D-85F8-47C5-A828-7A87ABC2ACA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3814566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4DC13DF-500E-4529-848D-555CC026F796}"/>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a:t>Copyright © Pearson Education, Inc., or its affiliates. All Rights Reserved. </a:t>
            </a:r>
          </a:p>
        </p:txBody>
      </p:sp>
    </p:spTree>
    <p:extLst>
      <p:ext uri="{BB962C8B-B14F-4D97-AF65-F5344CB8AC3E}">
        <p14:creationId xmlns:p14="http://schemas.microsoft.com/office/powerpoint/2010/main" val="246796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0.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2.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11.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2.pn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heme" Target="../theme/theme13.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theme" Target="../theme/theme14.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theme" Target="../theme/theme16.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pn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7.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3.png"/><Relationship Id="rId4" Type="http://schemas.openxmlformats.org/officeDocument/2006/relationships/slideLayout" Target="../slideLayouts/slideLayout6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4B1CA3-C965-4269-B50C-BBB5AE75FFE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B751A6F-B45B-4C86-87E5-E7B12E20422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38466D9B-D481-478B-AB03-26159E37CAC1}"/>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lvl1pPr>
          </a:lstStyle>
          <a:p>
            <a:pPr>
              <a:defRPr/>
            </a:pPr>
            <a:fld id="{C56D90A3-0E53-4137-BEA3-35413B83FCA5}" type="slidenum">
              <a:rPr lang="en-US" altLang="en-US"/>
              <a:pPr>
                <a:defRPr/>
              </a:pPr>
              <a:t>‹#›</a:t>
            </a:fld>
            <a:endParaRPr lang="en-US" altLang="en-US"/>
          </a:p>
        </p:txBody>
      </p:sp>
      <p:sp>
        <p:nvSpPr>
          <p:cNvPr id="1031" name="Rectangle 7">
            <a:extLst>
              <a:ext uri="{FF2B5EF4-FFF2-40B4-BE49-F238E27FC236}">
                <a16:creationId xmlns:a16="http://schemas.microsoft.com/office/drawing/2014/main" id="{19E745B4-EC77-4D3F-AD04-925906350E9B}"/>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t>Solutions</a:t>
            </a:r>
          </a:p>
        </p:txBody>
      </p:sp>
    </p:spTree>
  </p:cSld>
  <p:clrMap bg1="lt1" tx1="dk1" bg2="lt2" tx2="dk2" accent1="accent1" accent2="accent2" accent3="accent3" accent4="accent4" accent5="accent5" accent6="accent6" hlink="hlink" folHlink="folHlink"/>
  <p:sldLayoutIdLst>
    <p:sldLayoutId id="2147489993" r:id="rId1"/>
    <p:sldLayoutId id="2147490154" r:id="rId2"/>
    <p:sldLayoutId id="2147490155" r:id="rId3"/>
    <p:sldLayoutId id="2147489994" r:id="rId4"/>
    <p:sldLayoutId id="2147490156" r:id="rId5"/>
    <p:sldLayoutId id="2147490157" r:id="rId6"/>
    <p:sldLayoutId id="2147490158" r:id="rId7"/>
    <p:sldLayoutId id="2147489995" r:id="rId8"/>
    <p:sldLayoutId id="2147489996" r:id="rId9"/>
    <p:sldLayoutId id="2147489997" r:id="rId10"/>
    <p:sldLayoutId id="21474899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1" descr="ChemPPointcrop">
            <a:extLst>
              <a:ext uri="{FF2B5EF4-FFF2-40B4-BE49-F238E27FC236}">
                <a16:creationId xmlns:a16="http://schemas.microsoft.com/office/drawing/2014/main" id="{4A9DDCDA-ADE2-4326-8DB9-8E2AD6B17A4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8">
            <a:extLst>
              <a:ext uri="{FF2B5EF4-FFF2-40B4-BE49-F238E27FC236}">
                <a16:creationId xmlns:a16="http://schemas.microsoft.com/office/drawing/2014/main" id="{313AFA5E-1646-410B-9D17-CA48855BA4CD}"/>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040" tIns="45520" rIns="91040" bIns="4552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D57EAE6D-51C6-4876-9F87-4152E0E8B35A}"/>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ctr" anchorCtr="0" compatLnSpc="1">
            <a:prstTxWarp prst="textNoShape">
              <a:avLst/>
            </a:prstTxWarp>
          </a:bodyPr>
          <a:lstStyle/>
          <a:p>
            <a:pPr lvl="0"/>
            <a:r>
              <a:rPr lang="en-US" altLang="en-US"/>
              <a:t>Click to edit Master title style</a:t>
            </a:r>
          </a:p>
        </p:txBody>
      </p:sp>
      <p:sp>
        <p:nvSpPr>
          <p:cNvPr id="21509" name="Rectangle 3">
            <a:extLst>
              <a:ext uri="{FF2B5EF4-FFF2-40B4-BE49-F238E27FC236}">
                <a16:creationId xmlns:a16="http://schemas.microsoft.com/office/drawing/2014/main" id="{2948D638-62E6-4092-8BE7-6473BD3B8C0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1510" name="Picture 10" descr="PEA_RGB_bluebg-small">
            <a:extLst>
              <a:ext uri="{FF2B5EF4-FFF2-40B4-BE49-F238E27FC236}">
                <a16:creationId xmlns:a16="http://schemas.microsoft.com/office/drawing/2014/main" id="{DB95A011-D8C4-4052-87F2-2212717D08A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C46FEEBA-A0F2-4853-8594-AF5260EFA5A4}"/>
              </a:ext>
            </a:extLst>
          </p:cNvPr>
          <p:cNvSpPr txBox="1">
            <a:spLocks noChangeArrowheads="1"/>
          </p:cNvSpPr>
          <p:nvPr userDrawn="1"/>
        </p:nvSpPr>
        <p:spPr bwMode="auto">
          <a:xfrm>
            <a:off x="76200" y="76200"/>
            <a:ext cx="5486400" cy="508000"/>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040" tIns="45520" rIns="91040" bIns="45520">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24584" name="Text Box 13">
            <a:extLst>
              <a:ext uri="{FF2B5EF4-FFF2-40B4-BE49-F238E27FC236}">
                <a16:creationId xmlns:a16="http://schemas.microsoft.com/office/drawing/2014/main" id="{C3EA7996-F02D-47D2-9564-271BB507D4D4}"/>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24585" name="Text Box 14">
            <a:extLst>
              <a:ext uri="{FF2B5EF4-FFF2-40B4-BE49-F238E27FC236}">
                <a16:creationId xmlns:a16="http://schemas.microsoft.com/office/drawing/2014/main" id="{F9D55E3A-2797-479D-B24A-DD4A2CF6428C}"/>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040" tIns="45520" rIns="91040" bIns="455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6938BF0D-B554-477B-A75C-1ECA7D15F1A2}"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2BABA97E-A667-4210-A196-34A129864A1B}"/>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040" tIns="45520" rIns="91040" bIns="45520"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202" r:id="rId1"/>
    <p:sldLayoutId id="2147490203" r:id="rId2"/>
    <p:sldLayoutId id="2147490204" r:id="rId3"/>
    <p:sldLayoutId id="2147490205" r:id="rId4"/>
    <p:sldLayoutId id="2147490206" r:id="rId5"/>
    <p:sldLayoutId id="2147490207" r:id="rId6"/>
    <p:sldLayoutId id="2147490208" r:id="rId7"/>
    <p:sldLayoutId id="2147490209" r:id="rId8"/>
    <p:sldLayoutId id="2147490210" r:id="rId9"/>
    <p:sldLayoutId id="2147490211" r:id="rId10"/>
    <p:sldLayoutId id="2147490212" r:id="rId11"/>
    <p:sldLayoutId id="2147490213"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20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043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56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08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8188"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66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2263" indent="-227013"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47875" indent="-227013"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503673"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5888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409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69302" indent="-227603" algn="l" defTabSz="91043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0430" rtl="0" eaLnBrk="1" latinLnBrk="0" hangingPunct="1">
        <a:defRPr sz="1900" kern="1200">
          <a:solidFill>
            <a:schemeClr val="tx1"/>
          </a:solidFill>
          <a:latin typeface="+mn-lt"/>
          <a:ea typeface="+mn-ea"/>
          <a:cs typeface="+mn-cs"/>
        </a:defRPr>
      </a:lvl1pPr>
      <a:lvl2pPr marL="455208" algn="l" defTabSz="910430" rtl="0" eaLnBrk="1" latinLnBrk="0" hangingPunct="1">
        <a:defRPr sz="1900" kern="1200">
          <a:solidFill>
            <a:schemeClr val="tx1"/>
          </a:solidFill>
          <a:latin typeface="+mn-lt"/>
          <a:ea typeface="+mn-ea"/>
          <a:cs typeface="+mn-cs"/>
        </a:defRPr>
      </a:lvl2pPr>
      <a:lvl3pPr marL="910430" algn="l" defTabSz="910430" rtl="0" eaLnBrk="1" latinLnBrk="0" hangingPunct="1">
        <a:defRPr sz="1900" kern="1200">
          <a:solidFill>
            <a:schemeClr val="tx1"/>
          </a:solidFill>
          <a:latin typeface="+mn-lt"/>
          <a:ea typeface="+mn-ea"/>
          <a:cs typeface="+mn-cs"/>
        </a:defRPr>
      </a:lvl3pPr>
      <a:lvl4pPr marL="1365644" algn="l" defTabSz="910430" rtl="0" eaLnBrk="1" latinLnBrk="0" hangingPunct="1">
        <a:defRPr sz="1900" kern="1200">
          <a:solidFill>
            <a:schemeClr val="tx1"/>
          </a:solidFill>
          <a:latin typeface="+mn-lt"/>
          <a:ea typeface="+mn-ea"/>
          <a:cs typeface="+mn-cs"/>
        </a:defRPr>
      </a:lvl4pPr>
      <a:lvl5pPr marL="1820856" algn="l" defTabSz="910430" rtl="0" eaLnBrk="1" latinLnBrk="0" hangingPunct="1">
        <a:defRPr sz="1900" kern="1200">
          <a:solidFill>
            <a:schemeClr val="tx1"/>
          </a:solidFill>
          <a:latin typeface="+mn-lt"/>
          <a:ea typeface="+mn-ea"/>
          <a:cs typeface="+mn-cs"/>
        </a:defRPr>
      </a:lvl5pPr>
      <a:lvl6pPr marL="2276068" algn="l" defTabSz="910430" rtl="0" eaLnBrk="1" latinLnBrk="0" hangingPunct="1">
        <a:defRPr sz="1900" kern="1200">
          <a:solidFill>
            <a:schemeClr val="tx1"/>
          </a:solidFill>
          <a:latin typeface="+mn-lt"/>
          <a:ea typeface="+mn-ea"/>
          <a:cs typeface="+mn-cs"/>
        </a:defRPr>
      </a:lvl6pPr>
      <a:lvl7pPr marL="2731279" algn="l" defTabSz="910430" rtl="0" eaLnBrk="1" latinLnBrk="0" hangingPunct="1">
        <a:defRPr sz="1900" kern="1200">
          <a:solidFill>
            <a:schemeClr val="tx1"/>
          </a:solidFill>
          <a:latin typeface="+mn-lt"/>
          <a:ea typeface="+mn-ea"/>
          <a:cs typeface="+mn-cs"/>
        </a:defRPr>
      </a:lvl7pPr>
      <a:lvl8pPr marL="3186487" algn="l" defTabSz="910430" rtl="0" eaLnBrk="1" latinLnBrk="0" hangingPunct="1">
        <a:defRPr sz="1900" kern="1200">
          <a:solidFill>
            <a:schemeClr val="tx1"/>
          </a:solidFill>
          <a:latin typeface="+mn-lt"/>
          <a:ea typeface="+mn-ea"/>
          <a:cs typeface="+mn-cs"/>
        </a:defRPr>
      </a:lvl8pPr>
      <a:lvl9pPr marL="3641699" algn="l" defTabSz="910430"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11" descr="ChemPPointcrop">
            <a:extLst>
              <a:ext uri="{FF2B5EF4-FFF2-40B4-BE49-F238E27FC236}">
                <a16:creationId xmlns:a16="http://schemas.microsoft.com/office/drawing/2014/main" id="{C8DF6174-0785-4BDD-9746-E1686F24FE6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8">
            <a:extLst>
              <a:ext uri="{FF2B5EF4-FFF2-40B4-BE49-F238E27FC236}">
                <a16:creationId xmlns:a16="http://schemas.microsoft.com/office/drawing/2014/main" id="{4AD9B47F-59CF-4E01-8C77-C81CF243175E}"/>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D2E5D3D7-5894-44FB-8122-B299658BC529}"/>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2533" name="Rectangle 3">
            <a:extLst>
              <a:ext uri="{FF2B5EF4-FFF2-40B4-BE49-F238E27FC236}">
                <a16:creationId xmlns:a16="http://schemas.microsoft.com/office/drawing/2014/main" id="{1D2F1E1F-B500-44D2-A313-26A83390666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2534" name="Picture 10" descr="PEA_RGB_bluebg-small">
            <a:extLst>
              <a:ext uri="{FF2B5EF4-FFF2-40B4-BE49-F238E27FC236}">
                <a16:creationId xmlns:a16="http://schemas.microsoft.com/office/drawing/2014/main" id="{55FC184B-2A62-444A-985E-F55D2547424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FFEF83F8-9AE8-4ECD-85BD-0B251BBB095F}"/>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7176" name="Text Box 13">
            <a:extLst>
              <a:ext uri="{FF2B5EF4-FFF2-40B4-BE49-F238E27FC236}">
                <a16:creationId xmlns:a16="http://schemas.microsoft.com/office/drawing/2014/main" id="{2DED32C8-3DA3-45F1-B099-72085AA3DE6B}"/>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7177" name="Text Box 14">
            <a:extLst>
              <a:ext uri="{FF2B5EF4-FFF2-40B4-BE49-F238E27FC236}">
                <a16:creationId xmlns:a16="http://schemas.microsoft.com/office/drawing/2014/main" id="{8D904438-4D75-4130-93EC-BF78E7F1AB65}"/>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7FE0CA3E-CE2F-434A-84C6-38A97978E60C}"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F63C14E1-6BC6-4E49-9DD1-DB7E28FCFD70}"/>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214" r:id="rId1"/>
    <p:sldLayoutId id="2147490215" r:id="rId2"/>
    <p:sldLayoutId id="2147490216" r:id="rId3"/>
    <p:sldLayoutId id="2147490217" r:id="rId4"/>
    <p:sldLayoutId id="2147490218" r:id="rId5"/>
    <p:sldLayoutId id="2147490219" r:id="rId6"/>
    <p:sldLayoutId id="2147490220" r:id="rId7"/>
    <p:sldLayoutId id="2147490221" r:id="rId8"/>
    <p:sldLayoutId id="2147490222" r:id="rId9"/>
    <p:sldLayoutId id="2147490223" r:id="rId10"/>
    <p:sldLayoutId id="2147490224" r:id="rId11"/>
    <p:sldLayoutId id="2147490225"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79B67DC-7FD9-4E88-B589-D2053637BA6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3555" name="Rectangle 3">
            <a:extLst>
              <a:ext uri="{FF2B5EF4-FFF2-40B4-BE49-F238E27FC236}">
                <a16:creationId xmlns:a16="http://schemas.microsoft.com/office/drawing/2014/main" id="{9502C3C7-0EDC-41E3-A189-6A2FE0A746D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94F75BAD-5F7A-4D8C-8C11-9950699098AB}"/>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solidFill>
                  <a:srgbClr val="000000"/>
                </a:solidFill>
              </a:defRPr>
            </a:lvl1pPr>
          </a:lstStyle>
          <a:p>
            <a:pPr>
              <a:defRPr/>
            </a:pPr>
            <a:fld id="{96214918-CD6D-412F-85E4-DDF27C6CA971}" type="slidenum">
              <a:rPr lang="en-US" altLang="en-US"/>
              <a:pPr>
                <a:defRPr/>
              </a:pPr>
              <a:t>‹#›</a:t>
            </a:fld>
            <a:endParaRPr lang="en-US" altLang="en-US"/>
          </a:p>
        </p:txBody>
      </p:sp>
      <p:sp>
        <p:nvSpPr>
          <p:cNvPr id="1031" name="Rectangle 7">
            <a:extLst>
              <a:ext uri="{FF2B5EF4-FFF2-40B4-BE49-F238E27FC236}">
                <a16:creationId xmlns:a16="http://schemas.microsoft.com/office/drawing/2014/main" id="{D831CD3B-F7A1-49F6-A9DA-CB3DBCB2DB41}"/>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90118" r:id="rId1"/>
    <p:sldLayoutId id="2147490226" r:id="rId2"/>
    <p:sldLayoutId id="2147490227" r:id="rId3"/>
    <p:sldLayoutId id="2147490119" r:id="rId4"/>
    <p:sldLayoutId id="2147490228" r:id="rId5"/>
    <p:sldLayoutId id="2147490229" r:id="rId6"/>
    <p:sldLayoutId id="2147490230" r:id="rId7"/>
    <p:sldLayoutId id="2147490120" r:id="rId8"/>
    <p:sldLayoutId id="2147490121" r:id="rId9"/>
    <p:sldLayoutId id="2147490122" r:id="rId10"/>
    <p:sldLayoutId id="21474901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E8D22F-E524-49B9-9010-029FD7FA8E39}"/>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5517" tIns="134027" rIns="325517" bIns="134027" numCol="1" anchor="ctr" anchorCtr="0" compatLnSpc="1">
            <a:prstTxWarp prst="textNoShape">
              <a:avLst/>
            </a:prstTxWarp>
            <a:noAutofit/>
          </a:bodyPr>
          <a:lstStyle/>
          <a:p>
            <a:pPr lvl="0"/>
            <a:r>
              <a:rPr lang="en-US" dirty="0"/>
              <a:t>Click to edit Master title style</a:t>
            </a:r>
          </a:p>
        </p:txBody>
      </p:sp>
      <p:sp>
        <p:nvSpPr>
          <p:cNvPr id="24579" name="Rectangle 3">
            <a:extLst>
              <a:ext uri="{FF2B5EF4-FFF2-40B4-BE49-F238E27FC236}">
                <a16:creationId xmlns:a16="http://schemas.microsoft.com/office/drawing/2014/main" id="{6C42FDC1-2E55-4C3E-8FAF-CF538656DFE6}"/>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661" tIns="191480" rIns="344661" bIns="1914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4580" name="TextBox 1">
            <a:extLst>
              <a:ext uri="{FF2B5EF4-FFF2-40B4-BE49-F238E27FC236}">
                <a16:creationId xmlns:a16="http://schemas.microsoft.com/office/drawing/2014/main" id="{F0E098EA-B982-451B-B776-A75130FD2228}"/>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480" tIns="95746" rIns="191480" bIns="95746">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24" r:id="rId1"/>
    <p:sldLayoutId id="2147490125" r:id="rId2"/>
    <p:sldLayoutId id="2147490126" r:id="rId3"/>
    <p:sldLayoutId id="2147490127" r:id="rId4"/>
    <p:sldLayoutId id="2147490128" r:id="rId5"/>
    <p:sldLayoutId id="2147490129" r:id="rId6"/>
    <p:sldLayoutId id="2147490130" r:id="rId7"/>
    <p:sldLayoutId id="2147490231" r:id="rId8"/>
    <p:sldLayoutId id="2147490232" r:id="rId9"/>
    <p:sldLayoutId id="2147490131" r:id="rId10"/>
  </p:sldLayoutIdLst>
  <p:hf sldNum="0" hdr="0" dt="0"/>
  <p:txStyles>
    <p:titleStyle>
      <a:lvl1pPr marL="1139825" indent="-11398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9825" indent="-1139825" algn="l" rtl="0" eaLnBrk="0" fontAlgn="base" hangingPunct="0">
        <a:lnSpc>
          <a:spcPct val="95000"/>
        </a:lnSpc>
        <a:spcBef>
          <a:spcPct val="0"/>
        </a:spcBef>
        <a:spcAft>
          <a:spcPct val="0"/>
        </a:spcAft>
        <a:defRPr sz="2900" b="1">
          <a:solidFill>
            <a:schemeClr val="bg2"/>
          </a:solidFill>
          <a:latin typeface="Arial" charset="0"/>
        </a:defRPr>
      </a:lvl2pPr>
      <a:lvl3pPr marL="1139825" indent="-1139825" algn="l" rtl="0" eaLnBrk="0" fontAlgn="base" hangingPunct="0">
        <a:lnSpc>
          <a:spcPct val="95000"/>
        </a:lnSpc>
        <a:spcBef>
          <a:spcPct val="0"/>
        </a:spcBef>
        <a:spcAft>
          <a:spcPct val="0"/>
        </a:spcAft>
        <a:defRPr sz="2900" b="1">
          <a:solidFill>
            <a:schemeClr val="bg2"/>
          </a:solidFill>
          <a:latin typeface="Arial" charset="0"/>
        </a:defRPr>
      </a:lvl3pPr>
      <a:lvl4pPr marL="1139825" indent="-1139825" algn="l" rtl="0" eaLnBrk="0" fontAlgn="base" hangingPunct="0">
        <a:lnSpc>
          <a:spcPct val="95000"/>
        </a:lnSpc>
        <a:spcBef>
          <a:spcPct val="0"/>
        </a:spcBef>
        <a:spcAft>
          <a:spcPct val="0"/>
        </a:spcAft>
        <a:defRPr sz="2900" b="1">
          <a:solidFill>
            <a:schemeClr val="bg2"/>
          </a:solidFill>
          <a:latin typeface="Arial" charset="0"/>
        </a:defRPr>
      </a:lvl4pPr>
      <a:lvl5pPr marL="1139825" indent="-1139825" algn="l" rtl="0" eaLnBrk="0" fontAlgn="base" hangingPunct="0">
        <a:lnSpc>
          <a:spcPct val="95000"/>
        </a:lnSpc>
        <a:spcBef>
          <a:spcPct val="0"/>
        </a:spcBef>
        <a:spcAft>
          <a:spcPct val="0"/>
        </a:spcAft>
        <a:defRPr sz="2900" b="1">
          <a:solidFill>
            <a:schemeClr val="bg2"/>
          </a:solidFill>
          <a:latin typeface="Arial" charset="0"/>
        </a:defRPr>
      </a:lvl5pPr>
      <a:lvl6pPr marL="455414" algn="l" rtl="0" eaLnBrk="1" fontAlgn="base" hangingPunct="1">
        <a:spcBef>
          <a:spcPct val="0"/>
        </a:spcBef>
        <a:spcAft>
          <a:spcPct val="0"/>
        </a:spcAft>
        <a:defRPr sz="3200" b="1">
          <a:solidFill>
            <a:srgbClr val="2877C4"/>
          </a:solidFill>
          <a:latin typeface="Arial" charset="0"/>
        </a:defRPr>
      </a:lvl6pPr>
      <a:lvl7pPr marL="910846" algn="l" rtl="0" eaLnBrk="1" fontAlgn="base" hangingPunct="1">
        <a:spcBef>
          <a:spcPct val="0"/>
        </a:spcBef>
        <a:spcAft>
          <a:spcPct val="0"/>
        </a:spcAft>
        <a:defRPr sz="3200" b="1">
          <a:solidFill>
            <a:srgbClr val="2877C4"/>
          </a:solidFill>
          <a:latin typeface="Arial" charset="0"/>
        </a:defRPr>
      </a:lvl7pPr>
      <a:lvl8pPr marL="1366270" algn="l" rtl="0" eaLnBrk="1" fontAlgn="base" hangingPunct="1">
        <a:spcBef>
          <a:spcPct val="0"/>
        </a:spcBef>
        <a:spcAft>
          <a:spcPct val="0"/>
        </a:spcAft>
        <a:defRPr sz="3200" b="1">
          <a:solidFill>
            <a:srgbClr val="2877C4"/>
          </a:solidFill>
          <a:latin typeface="Arial" charset="0"/>
        </a:defRPr>
      </a:lvl8pPr>
      <a:lvl9pPr marL="182169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7488"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5425" algn="l" rtl="0" eaLnBrk="0" fontAlgn="base" hangingPunct="0">
        <a:lnSpc>
          <a:spcPct val="115000"/>
        </a:lnSpc>
        <a:spcBef>
          <a:spcPct val="20000"/>
        </a:spcBef>
        <a:spcAft>
          <a:spcPct val="0"/>
        </a:spcAft>
        <a:buChar char="»"/>
        <a:defRPr sz="2100">
          <a:solidFill>
            <a:srgbClr val="000000"/>
          </a:solidFill>
          <a:latin typeface="+mn-lt"/>
        </a:defRPr>
      </a:lvl5pPr>
      <a:lvl6pPr marL="2503236" indent="-226120" algn="l" rtl="0" eaLnBrk="1" fontAlgn="base" hangingPunct="1">
        <a:lnSpc>
          <a:spcPct val="115000"/>
        </a:lnSpc>
        <a:spcBef>
          <a:spcPct val="20000"/>
        </a:spcBef>
        <a:spcAft>
          <a:spcPct val="0"/>
        </a:spcAft>
        <a:buChar char="»"/>
        <a:defRPr sz="2100">
          <a:solidFill>
            <a:srgbClr val="000000"/>
          </a:solidFill>
          <a:latin typeface="+mn-lt"/>
        </a:defRPr>
      </a:lvl6pPr>
      <a:lvl7pPr marL="2958655" indent="-226120" algn="l" rtl="0" eaLnBrk="1" fontAlgn="base" hangingPunct="1">
        <a:lnSpc>
          <a:spcPct val="115000"/>
        </a:lnSpc>
        <a:spcBef>
          <a:spcPct val="20000"/>
        </a:spcBef>
        <a:spcAft>
          <a:spcPct val="0"/>
        </a:spcAft>
        <a:buChar char="»"/>
        <a:defRPr sz="2100">
          <a:solidFill>
            <a:srgbClr val="000000"/>
          </a:solidFill>
          <a:latin typeface="+mn-lt"/>
        </a:defRPr>
      </a:lvl7pPr>
      <a:lvl8pPr marL="3414077" indent="-226120" algn="l" rtl="0" eaLnBrk="1" fontAlgn="base" hangingPunct="1">
        <a:lnSpc>
          <a:spcPct val="115000"/>
        </a:lnSpc>
        <a:spcBef>
          <a:spcPct val="20000"/>
        </a:spcBef>
        <a:spcAft>
          <a:spcPct val="0"/>
        </a:spcAft>
        <a:buChar char="»"/>
        <a:defRPr sz="2100">
          <a:solidFill>
            <a:srgbClr val="000000"/>
          </a:solidFill>
          <a:latin typeface="+mn-lt"/>
        </a:defRPr>
      </a:lvl8pPr>
      <a:lvl9pPr marL="3869497" indent="-22612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846" rtl="0" eaLnBrk="1" latinLnBrk="0" hangingPunct="1">
        <a:defRPr sz="1900" kern="1200">
          <a:solidFill>
            <a:schemeClr val="tx1"/>
          </a:solidFill>
          <a:latin typeface="+mn-lt"/>
          <a:ea typeface="+mn-ea"/>
          <a:cs typeface="+mn-cs"/>
        </a:defRPr>
      </a:lvl1pPr>
      <a:lvl2pPr marL="455414" algn="l" defTabSz="910846" rtl="0" eaLnBrk="1" latinLnBrk="0" hangingPunct="1">
        <a:defRPr sz="1900" kern="1200">
          <a:solidFill>
            <a:schemeClr val="tx1"/>
          </a:solidFill>
          <a:latin typeface="+mn-lt"/>
          <a:ea typeface="+mn-ea"/>
          <a:cs typeface="+mn-cs"/>
        </a:defRPr>
      </a:lvl2pPr>
      <a:lvl3pPr marL="910846" algn="l" defTabSz="910846" rtl="0" eaLnBrk="1" latinLnBrk="0" hangingPunct="1">
        <a:defRPr sz="1900" kern="1200">
          <a:solidFill>
            <a:schemeClr val="tx1"/>
          </a:solidFill>
          <a:latin typeface="+mn-lt"/>
          <a:ea typeface="+mn-ea"/>
          <a:cs typeface="+mn-cs"/>
        </a:defRPr>
      </a:lvl3pPr>
      <a:lvl4pPr marL="1366270" algn="l" defTabSz="910846" rtl="0" eaLnBrk="1" latinLnBrk="0" hangingPunct="1">
        <a:defRPr sz="1900" kern="1200">
          <a:solidFill>
            <a:schemeClr val="tx1"/>
          </a:solidFill>
          <a:latin typeface="+mn-lt"/>
          <a:ea typeface="+mn-ea"/>
          <a:cs typeface="+mn-cs"/>
        </a:defRPr>
      </a:lvl4pPr>
      <a:lvl5pPr marL="1821692" algn="l" defTabSz="910846" rtl="0" eaLnBrk="1" latinLnBrk="0" hangingPunct="1">
        <a:defRPr sz="1900" kern="1200">
          <a:solidFill>
            <a:schemeClr val="tx1"/>
          </a:solidFill>
          <a:latin typeface="+mn-lt"/>
          <a:ea typeface="+mn-ea"/>
          <a:cs typeface="+mn-cs"/>
        </a:defRPr>
      </a:lvl5pPr>
      <a:lvl6pPr marL="2277110" algn="l" defTabSz="910846" rtl="0" eaLnBrk="1" latinLnBrk="0" hangingPunct="1">
        <a:defRPr sz="1900" kern="1200">
          <a:solidFill>
            <a:schemeClr val="tx1"/>
          </a:solidFill>
          <a:latin typeface="+mn-lt"/>
          <a:ea typeface="+mn-ea"/>
          <a:cs typeface="+mn-cs"/>
        </a:defRPr>
      </a:lvl6pPr>
      <a:lvl7pPr marL="2732532" algn="l" defTabSz="910846" rtl="0" eaLnBrk="1" latinLnBrk="0" hangingPunct="1">
        <a:defRPr sz="1900" kern="1200">
          <a:solidFill>
            <a:schemeClr val="tx1"/>
          </a:solidFill>
          <a:latin typeface="+mn-lt"/>
          <a:ea typeface="+mn-ea"/>
          <a:cs typeface="+mn-cs"/>
        </a:defRPr>
      </a:lvl7pPr>
      <a:lvl8pPr marL="3187949" algn="l" defTabSz="910846" rtl="0" eaLnBrk="1" latinLnBrk="0" hangingPunct="1">
        <a:defRPr sz="1900" kern="1200">
          <a:solidFill>
            <a:schemeClr val="tx1"/>
          </a:solidFill>
          <a:latin typeface="+mn-lt"/>
          <a:ea typeface="+mn-ea"/>
          <a:cs typeface="+mn-cs"/>
        </a:defRPr>
      </a:lvl8pPr>
      <a:lvl9pPr marL="3643371" algn="l" defTabSz="910846"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C50FAB-176D-4AD3-B24A-EFC7F71BA055}"/>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042" tIns="134247" rIns="326042" bIns="134247" numCol="1" anchor="ctr" anchorCtr="0" compatLnSpc="1">
            <a:prstTxWarp prst="textNoShape">
              <a:avLst/>
            </a:prstTxWarp>
            <a:noAutofit/>
          </a:bodyPr>
          <a:lstStyle/>
          <a:p>
            <a:pPr lvl="0"/>
            <a:r>
              <a:rPr lang="en-US" dirty="0"/>
              <a:t>Click to edit Master title style</a:t>
            </a:r>
          </a:p>
        </p:txBody>
      </p:sp>
      <p:sp>
        <p:nvSpPr>
          <p:cNvPr id="25603" name="Rectangle 3">
            <a:extLst>
              <a:ext uri="{FF2B5EF4-FFF2-40B4-BE49-F238E27FC236}">
                <a16:creationId xmlns:a16="http://schemas.microsoft.com/office/drawing/2014/main" id="{89DF6F10-AACE-449A-9A2C-07825C67AD9C}"/>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18" tIns="191788" rIns="345218" bIns="1917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5604" name="TextBox 1">
            <a:extLst>
              <a:ext uri="{FF2B5EF4-FFF2-40B4-BE49-F238E27FC236}">
                <a16:creationId xmlns:a16="http://schemas.microsoft.com/office/drawing/2014/main" id="{CE426405-FD17-4718-92FB-5F62D4DE7110}"/>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88" tIns="95902" rIns="191788" bIns="95902">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32" r:id="rId1"/>
    <p:sldLayoutId id="2147490133" r:id="rId2"/>
    <p:sldLayoutId id="2147490134" r:id="rId3"/>
    <p:sldLayoutId id="2147490135" r:id="rId4"/>
    <p:sldLayoutId id="2147490136" r:id="rId5"/>
    <p:sldLayoutId id="2147490137" r:id="rId6"/>
    <p:sldLayoutId id="2147490138" r:id="rId7"/>
    <p:sldLayoutId id="2147490233" r:id="rId8"/>
    <p:sldLayoutId id="2147490234" r:id="rId9"/>
    <p:sldLayoutId id="2147490139" r:id="rId10"/>
  </p:sldLayoutIdLst>
  <p:hf sldNum="0" hdr="0" dt="0"/>
  <p:txStyles>
    <p:titleStyle>
      <a:lvl1pPr marL="1141413" indent="-11414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1413" indent="-1141413" algn="l" rtl="0" eaLnBrk="0" fontAlgn="base" hangingPunct="0">
        <a:lnSpc>
          <a:spcPct val="95000"/>
        </a:lnSpc>
        <a:spcBef>
          <a:spcPct val="0"/>
        </a:spcBef>
        <a:spcAft>
          <a:spcPct val="0"/>
        </a:spcAft>
        <a:defRPr sz="2900" b="1">
          <a:solidFill>
            <a:schemeClr val="bg2"/>
          </a:solidFill>
          <a:latin typeface="Arial" charset="0"/>
        </a:defRPr>
      </a:lvl2pPr>
      <a:lvl3pPr marL="1141413" indent="-1141413" algn="l" rtl="0" eaLnBrk="0" fontAlgn="base" hangingPunct="0">
        <a:lnSpc>
          <a:spcPct val="95000"/>
        </a:lnSpc>
        <a:spcBef>
          <a:spcPct val="0"/>
        </a:spcBef>
        <a:spcAft>
          <a:spcPct val="0"/>
        </a:spcAft>
        <a:defRPr sz="2900" b="1">
          <a:solidFill>
            <a:schemeClr val="bg2"/>
          </a:solidFill>
          <a:latin typeface="Arial" charset="0"/>
        </a:defRPr>
      </a:lvl3pPr>
      <a:lvl4pPr marL="1141413" indent="-1141413" algn="l" rtl="0" eaLnBrk="0" fontAlgn="base" hangingPunct="0">
        <a:lnSpc>
          <a:spcPct val="95000"/>
        </a:lnSpc>
        <a:spcBef>
          <a:spcPct val="0"/>
        </a:spcBef>
        <a:spcAft>
          <a:spcPct val="0"/>
        </a:spcAft>
        <a:defRPr sz="2900" b="1">
          <a:solidFill>
            <a:schemeClr val="bg2"/>
          </a:solidFill>
          <a:latin typeface="Arial" charset="0"/>
        </a:defRPr>
      </a:lvl4pPr>
      <a:lvl5pPr marL="1141413" indent="-1141413" algn="l" rtl="0" eaLnBrk="0" fontAlgn="base" hangingPunct="0">
        <a:lnSpc>
          <a:spcPct val="95000"/>
        </a:lnSpc>
        <a:spcBef>
          <a:spcPct val="0"/>
        </a:spcBef>
        <a:spcAft>
          <a:spcPct val="0"/>
        </a:spcAft>
        <a:defRPr sz="2900" b="1">
          <a:solidFill>
            <a:schemeClr val="bg2"/>
          </a:solidFill>
          <a:latin typeface="Arial" charset="0"/>
        </a:defRPr>
      </a:lvl5pPr>
      <a:lvl6pPr marL="456149" algn="l" rtl="0" eaLnBrk="1" fontAlgn="base" hangingPunct="1">
        <a:spcBef>
          <a:spcPct val="0"/>
        </a:spcBef>
        <a:spcAft>
          <a:spcPct val="0"/>
        </a:spcAft>
        <a:defRPr sz="3200" b="1">
          <a:solidFill>
            <a:srgbClr val="2877C4"/>
          </a:solidFill>
          <a:latin typeface="Arial" charset="0"/>
        </a:defRPr>
      </a:lvl6pPr>
      <a:lvl7pPr marL="912302" algn="l" rtl="0" eaLnBrk="1" fontAlgn="base" hangingPunct="1">
        <a:spcBef>
          <a:spcPct val="0"/>
        </a:spcBef>
        <a:spcAft>
          <a:spcPct val="0"/>
        </a:spcAft>
        <a:defRPr sz="3200" b="1">
          <a:solidFill>
            <a:srgbClr val="2877C4"/>
          </a:solidFill>
          <a:latin typeface="Arial" charset="0"/>
        </a:defRPr>
      </a:lvl7pPr>
      <a:lvl8pPr marL="1368461" algn="l" rtl="0" eaLnBrk="1" fontAlgn="base" hangingPunct="1">
        <a:spcBef>
          <a:spcPct val="0"/>
        </a:spcBef>
        <a:spcAft>
          <a:spcPct val="0"/>
        </a:spcAft>
        <a:defRPr sz="3200" b="1">
          <a:solidFill>
            <a:srgbClr val="2877C4"/>
          </a:solidFill>
          <a:latin typeface="Arial" charset="0"/>
        </a:defRPr>
      </a:lvl8pPr>
      <a:lvl9pPr marL="182461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4950" indent="-234950"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5125" indent="-365125"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89075"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1050" indent="-225425" algn="l" rtl="0" eaLnBrk="0" fontAlgn="base" hangingPunct="0">
        <a:lnSpc>
          <a:spcPct val="115000"/>
        </a:lnSpc>
        <a:spcBef>
          <a:spcPct val="20000"/>
        </a:spcBef>
        <a:spcAft>
          <a:spcPct val="0"/>
        </a:spcAft>
        <a:buChar char="»"/>
        <a:defRPr sz="2100">
          <a:solidFill>
            <a:srgbClr val="000000"/>
          </a:solidFill>
          <a:latin typeface="+mn-lt"/>
        </a:defRPr>
      </a:lvl5pPr>
      <a:lvl6pPr marL="2507256" indent="-226487" algn="l" rtl="0" eaLnBrk="1" fontAlgn="base" hangingPunct="1">
        <a:lnSpc>
          <a:spcPct val="115000"/>
        </a:lnSpc>
        <a:spcBef>
          <a:spcPct val="20000"/>
        </a:spcBef>
        <a:spcAft>
          <a:spcPct val="0"/>
        </a:spcAft>
        <a:buChar char="»"/>
        <a:defRPr sz="2100">
          <a:solidFill>
            <a:srgbClr val="000000"/>
          </a:solidFill>
          <a:latin typeface="+mn-lt"/>
        </a:defRPr>
      </a:lvl6pPr>
      <a:lvl7pPr marL="2963407" indent="-226487" algn="l" rtl="0" eaLnBrk="1" fontAlgn="base" hangingPunct="1">
        <a:lnSpc>
          <a:spcPct val="115000"/>
        </a:lnSpc>
        <a:spcBef>
          <a:spcPct val="20000"/>
        </a:spcBef>
        <a:spcAft>
          <a:spcPct val="0"/>
        </a:spcAft>
        <a:buChar char="»"/>
        <a:defRPr sz="2100">
          <a:solidFill>
            <a:srgbClr val="000000"/>
          </a:solidFill>
          <a:latin typeface="+mn-lt"/>
        </a:defRPr>
      </a:lvl7pPr>
      <a:lvl8pPr marL="3419562" indent="-226487" algn="l" rtl="0" eaLnBrk="1" fontAlgn="base" hangingPunct="1">
        <a:lnSpc>
          <a:spcPct val="115000"/>
        </a:lnSpc>
        <a:spcBef>
          <a:spcPct val="20000"/>
        </a:spcBef>
        <a:spcAft>
          <a:spcPct val="0"/>
        </a:spcAft>
        <a:buChar char="»"/>
        <a:defRPr sz="2100">
          <a:solidFill>
            <a:srgbClr val="000000"/>
          </a:solidFill>
          <a:latin typeface="+mn-lt"/>
        </a:defRPr>
      </a:lvl8pPr>
      <a:lvl9pPr marL="3875716" indent="-2264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302" rtl="0" eaLnBrk="1" latinLnBrk="0" hangingPunct="1">
        <a:defRPr sz="1900" kern="1200">
          <a:solidFill>
            <a:schemeClr val="tx1"/>
          </a:solidFill>
          <a:latin typeface="+mn-lt"/>
          <a:ea typeface="+mn-ea"/>
          <a:cs typeface="+mn-cs"/>
        </a:defRPr>
      </a:lvl1pPr>
      <a:lvl2pPr marL="456149" algn="l" defTabSz="912302" rtl="0" eaLnBrk="1" latinLnBrk="0" hangingPunct="1">
        <a:defRPr sz="1900" kern="1200">
          <a:solidFill>
            <a:schemeClr val="tx1"/>
          </a:solidFill>
          <a:latin typeface="+mn-lt"/>
          <a:ea typeface="+mn-ea"/>
          <a:cs typeface="+mn-cs"/>
        </a:defRPr>
      </a:lvl2pPr>
      <a:lvl3pPr marL="912302" algn="l" defTabSz="912302" rtl="0" eaLnBrk="1" latinLnBrk="0" hangingPunct="1">
        <a:defRPr sz="1900" kern="1200">
          <a:solidFill>
            <a:schemeClr val="tx1"/>
          </a:solidFill>
          <a:latin typeface="+mn-lt"/>
          <a:ea typeface="+mn-ea"/>
          <a:cs typeface="+mn-cs"/>
        </a:defRPr>
      </a:lvl3pPr>
      <a:lvl4pPr marL="1368461" algn="l" defTabSz="912302" rtl="0" eaLnBrk="1" latinLnBrk="0" hangingPunct="1">
        <a:defRPr sz="1900" kern="1200">
          <a:solidFill>
            <a:schemeClr val="tx1"/>
          </a:solidFill>
          <a:latin typeface="+mn-lt"/>
          <a:ea typeface="+mn-ea"/>
          <a:cs typeface="+mn-cs"/>
        </a:defRPr>
      </a:lvl4pPr>
      <a:lvl5pPr marL="1824618" algn="l" defTabSz="912302" rtl="0" eaLnBrk="1" latinLnBrk="0" hangingPunct="1">
        <a:defRPr sz="1900" kern="1200">
          <a:solidFill>
            <a:schemeClr val="tx1"/>
          </a:solidFill>
          <a:latin typeface="+mn-lt"/>
          <a:ea typeface="+mn-ea"/>
          <a:cs typeface="+mn-cs"/>
        </a:defRPr>
      </a:lvl5pPr>
      <a:lvl6pPr marL="2280767" algn="l" defTabSz="912302" rtl="0" eaLnBrk="1" latinLnBrk="0" hangingPunct="1">
        <a:defRPr sz="1900" kern="1200">
          <a:solidFill>
            <a:schemeClr val="tx1"/>
          </a:solidFill>
          <a:latin typeface="+mn-lt"/>
          <a:ea typeface="+mn-ea"/>
          <a:cs typeface="+mn-cs"/>
        </a:defRPr>
      </a:lvl6pPr>
      <a:lvl7pPr marL="2736918" algn="l" defTabSz="912302" rtl="0" eaLnBrk="1" latinLnBrk="0" hangingPunct="1">
        <a:defRPr sz="1900" kern="1200">
          <a:solidFill>
            <a:schemeClr val="tx1"/>
          </a:solidFill>
          <a:latin typeface="+mn-lt"/>
          <a:ea typeface="+mn-ea"/>
          <a:cs typeface="+mn-cs"/>
        </a:defRPr>
      </a:lvl7pPr>
      <a:lvl8pPr marL="3193067" algn="l" defTabSz="912302" rtl="0" eaLnBrk="1" latinLnBrk="0" hangingPunct="1">
        <a:defRPr sz="1900" kern="1200">
          <a:solidFill>
            <a:schemeClr val="tx1"/>
          </a:solidFill>
          <a:latin typeface="+mn-lt"/>
          <a:ea typeface="+mn-ea"/>
          <a:cs typeface="+mn-cs"/>
        </a:defRPr>
      </a:lvl8pPr>
      <a:lvl9pPr marL="3649224" algn="l" defTabSz="912302"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86D2C9-F37E-4FB1-B465-B2D2760467E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26627" name="Rectangle 3">
            <a:extLst>
              <a:ext uri="{FF2B5EF4-FFF2-40B4-BE49-F238E27FC236}">
                <a16:creationId xmlns:a16="http://schemas.microsoft.com/office/drawing/2014/main" id="{6FE03B1A-3559-4A1D-8342-57772B00D53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F4416FC-9907-494C-B8BB-D87CD0FF566F}"/>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843" tIns="44921" rIns="89843" bIns="44921" numCol="1" anchor="t" anchorCtr="0" compatLnSpc="1">
            <a:prstTxWarp prst="textNoShape">
              <a:avLst/>
            </a:prstTxWarp>
          </a:bodyPr>
          <a:lstStyle>
            <a:lvl1pPr algn="r" eaLnBrk="1" hangingPunct="1">
              <a:defRPr sz="1500">
                <a:solidFill>
                  <a:srgbClr val="000000"/>
                </a:solidFill>
              </a:defRPr>
            </a:lvl1pPr>
          </a:lstStyle>
          <a:p>
            <a:pPr>
              <a:defRPr/>
            </a:pPr>
            <a:fld id="{F0E5BCD4-0E13-4CAD-A261-0191BF4EBE4E}" type="slidenum">
              <a:rPr lang="en-US" altLang="en-US"/>
              <a:pPr>
                <a:defRPr/>
              </a:pPr>
              <a:t>‹#›</a:t>
            </a:fld>
            <a:endParaRPr lang="en-US" altLang="en-US"/>
          </a:p>
        </p:txBody>
      </p:sp>
      <p:sp>
        <p:nvSpPr>
          <p:cNvPr id="1031" name="Rectangle 7">
            <a:extLst>
              <a:ext uri="{FF2B5EF4-FFF2-40B4-BE49-F238E27FC236}">
                <a16:creationId xmlns:a16="http://schemas.microsoft.com/office/drawing/2014/main" id="{164B7DCD-BC08-41FD-8A8A-DC20537A6472}"/>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90140" r:id="rId1"/>
    <p:sldLayoutId id="2147490235" r:id="rId2"/>
    <p:sldLayoutId id="2147490236" r:id="rId3"/>
    <p:sldLayoutId id="2147490141" r:id="rId4"/>
    <p:sldLayoutId id="2147490237" r:id="rId5"/>
    <p:sldLayoutId id="2147490238" r:id="rId6"/>
    <p:sldLayoutId id="2147490239" r:id="rId7"/>
    <p:sldLayoutId id="2147490142" r:id="rId8"/>
    <p:sldLayoutId id="2147490143" r:id="rId9"/>
    <p:sldLayoutId id="2147490144" r:id="rId10"/>
    <p:sldLayoutId id="21474901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311" algn="ctr" rtl="0" fontAlgn="base">
        <a:spcBef>
          <a:spcPct val="0"/>
        </a:spcBef>
        <a:spcAft>
          <a:spcPct val="0"/>
        </a:spcAft>
        <a:defRPr sz="4400">
          <a:solidFill>
            <a:schemeClr val="tx2"/>
          </a:solidFill>
          <a:latin typeface="Arial" charset="0"/>
        </a:defRPr>
      </a:lvl6pPr>
      <a:lvl7pPr marL="898605" algn="ctr" rtl="0" fontAlgn="base">
        <a:spcBef>
          <a:spcPct val="0"/>
        </a:spcBef>
        <a:spcAft>
          <a:spcPct val="0"/>
        </a:spcAft>
        <a:defRPr sz="4400">
          <a:solidFill>
            <a:schemeClr val="tx2"/>
          </a:solidFill>
          <a:latin typeface="Arial" charset="0"/>
        </a:defRPr>
      </a:lvl7pPr>
      <a:lvl8pPr marL="1347909" algn="ctr" rtl="0" fontAlgn="base">
        <a:spcBef>
          <a:spcPct val="0"/>
        </a:spcBef>
        <a:spcAft>
          <a:spcPct val="0"/>
        </a:spcAft>
        <a:defRPr sz="4400">
          <a:solidFill>
            <a:schemeClr val="tx2"/>
          </a:solidFill>
          <a:latin typeface="Arial" charset="0"/>
        </a:defRPr>
      </a:lvl8pPr>
      <a:lvl9pPr marL="1797218"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7075" indent="-279400" algn="l" rtl="0" eaLnBrk="0" fontAlgn="base" hangingPunct="0">
        <a:spcBef>
          <a:spcPct val="20000"/>
        </a:spcBef>
        <a:spcAft>
          <a:spcPct val="0"/>
        </a:spcAft>
        <a:buChar char="–"/>
        <a:defRPr sz="2700">
          <a:solidFill>
            <a:schemeClr val="tx1"/>
          </a:solidFill>
          <a:latin typeface="+mn-lt"/>
        </a:defRPr>
      </a:lvl2pPr>
      <a:lvl3pPr marL="1120775" indent="-223838" algn="l" rtl="0" eaLnBrk="0" fontAlgn="base" hangingPunct="0">
        <a:spcBef>
          <a:spcPct val="20000"/>
        </a:spcBef>
        <a:spcAft>
          <a:spcPct val="0"/>
        </a:spcAft>
        <a:buChar char="•"/>
        <a:defRPr sz="2300">
          <a:solidFill>
            <a:schemeClr val="tx1"/>
          </a:solidFill>
          <a:latin typeface="+mn-lt"/>
        </a:defRPr>
      </a:lvl3pPr>
      <a:lvl4pPr marL="1570038" indent="-223838" algn="l" rtl="0" eaLnBrk="0" fontAlgn="base" hangingPunct="0">
        <a:spcBef>
          <a:spcPct val="20000"/>
        </a:spcBef>
        <a:spcAft>
          <a:spcPct val="0"/>
        </a:spcAft>
        <a:buChar char="–"/>
        <a:defRPr sz="2100">
          <a:solidFill>
            <a:schemeClr val="tx1"/>
          </a:solidFill>
          <a:latin typeface="+mn-lt"/>
        </a:defRPr>
      </a:lvl4pPr>
      <a:lvl5pPr marL="2020888" indent="-223838" algn="l" rtl="0" eaLnBrk="0" fontAlgn="base" hangingPunct="0">
        <a:spcBef>
          <a:spcPct val="20000"/>
        </a:spcBef>
        <a:spcAft>
          <a:spcPct val="0"/>
        </a:spcAft>
        <a:buChar char="»"/>
        <a:defRPr sz="2100">
          <a:solidFill>
            <a:schemeClr val="tx1"/>
          </a:solidFill>
          <a:latin typeface="+mn-lt"/>
        </a:defRPr>
      </a:lvl5pPr>
      <a:lvl6pPr marL="2471158" indent="-224626" algn="l" rtl="0" fontAlgn="base">
        <a:spcBef>
          <a:spcPct val="20000"/>
        </a:spcBef>
        <a:spcAft>
          <a:spcPct val="0"/>
        </a:spcAft>
        <a:buChar char="»"/>
        <a:defRPr sz="2100">
          <a:solidFill>
            <a:schemeClr val="tx1"/>
          </a:solidFill>
          <a:latin typeface="+mn-lt"/>
        </a:defRPr>
      </a:lvl6pPr>
      <a:lvl7pPr marL="2920461" indent="-224626" algn="l" rtl="0" fontAlgn="base">
        <a:spcBef>
          <a:spcPct val="20000"/>
        </a:spcBef>
        <a:spcAft>
          <a:spcPct val="0"/>
        </a:spcAft>
        <a:buChar char="»"/>
        <a:defRPr sz="2100">
          <a:solidFill>
            <a:schemeClr val="tx1"/>
          </a:solidFill>
          <a:latin typeface="+mn-lt"/>
        </a:defRPr>
      </a:lvl7pPr>
      <a:lvl8pPr marL="3369753" indent="-224626" algn="l" rtl="0" fontAlgn="base">
        <a:spcBef>
          <a:spcPct val="20000"/>
        </a:spcBef>
        <a:spcAft>
          <a:spcPct val="0"/>
        </a:spcAft>
        <a:buChar char="»"/>
        <a:defRPr sz="2100">
          <a:solidFill>
            <a:schemeClr val="tx1"/>
          </a:solidFill>
          <a:latin typeface="+mn-lt"/>
        </a:defRPr>
      </a:lvl8pPr>
      <a:lvl9pPr marL="3819067" indent="-224626" algn="l" rtl="0" fontAlgn="base">
        <a:spcBef>
          <a:spcPct val="20000"/>
        </a:spcBef>
        <a:spcAft>
          <a:spcPct val="0"/>
        </a:spcAft>
        <a:buChar char="»"/>
        <a:defRPr sz="2100">
          <a:solidFill>
            <a:schemeClr val="tx1"/>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839B1E7-A20E-4210-B77C-5DB5D3A43417}"/>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27651" name="Rectangle 3">
            <a:extLst>
              <a:ext uri="{FF2B5EF4-FFF2-40B4-BE49-F238E27FC236}">
                <a16:creationId xmlns:a16="http://schemas.microsoft.com/office/drawing/2014/main" id="{3155FC60-084A-4D91-8835-E9B4E301ED9F}"/>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7652" name="TextBox 1">
            <a:extLst>
              <a:ext uri="{FF2B5EF4-FFF2-40B4-BE49-F238E27FC236}">
                <a16:creationId xmlns:a16="http://schemas.microsoft.com/office/drawing/2014/main" id="{C547E7E2-DB1D-4927-8895-64D0E257CE60}"/>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146" r:id="rId1"/>
    <p:sldLayoutId id="2147490147" r:id="rId2"/>
    <p:sldLayoutId id="2147490148" r:id="rId3"/>
    <p:sldLayoutId id="2147490149" r:id="rId4"/>
    <p:sldLayoutId id="2147490150" r:id="rId5"/>
    <p:sldLayoutId id="2147490151" r:id="rId6"/>
    <p:sldLayoutId id="2147490152" r:id="rId7"/>
    <p:sldLayoutId id="2147490240" r:id="rId8"/>
    <p:sldLayoutId id="2147490241" r:id="rId9"/>
    <p:sldLayoutId id="2147490153" r:id="rId10"/>
  </p:sldLayoutIdLst>
  <p:hf sldNum="0"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991637384"/>
      </p:ext>
    </p:extLst>
  </p:cSld>
  <p:clrMap bg1="lt1" tx1="dk1" bg2="lt2" tx2="dk2" accent1="accent1" accent2="accent2" accent3="accent3" accent4="accent4" accent5="accent5" accent6="accent6" hlink="hlink" folHlink="folHlink"/>
  <p:sldLayoutIdLst>
    <p:sldLayoutId id="2147490243" r:id="rId1"/>
    <p:sldLayoutId id="2147490244" r:id="rId2"/>
    <p:sldLayoutId id="2147490245" r:id="rId3"/>
    <p:sldLayoutId id="2147490246" r:id="rId4"/>
    <p:sldLayoutId id="2147490247" r:id="rId5"/>
    <p:sldLayoutId id="2147490248" r:id="rId6"/>
    <p:sldLayoutId id="2147490249" r:id="rId7"/>
    <p:sldLayoutId id="2147490250" r:id="rId8"/>
    <p:sldLayoutId id="2147490251" r:id="rId9"/>
    <p:sldLayoutId id="2147490252" r:id="rId10"/>
    <p:sldLayoutId id="2147490253"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ChemPPointcrop">
            <a:extLst>
              <a:ext uri="{FF2B5EF4-FFF2-40B4-BE49-F238E27FC236}">
                <a16:creationId xmlns:a16="http://schemas.microsoft.com/office/drawing/2014/main" id="{7CACC58B-C3A5-47A6-AB4A-20D5DB70BA6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a:extLst>
              <a:ext uri="{FF2B5EF4-FFF2-40B4-BE49-F238E27FC236}">
                <a16:creationId xmlns:a16="http://schemas.microsoft.com/office/drawing/2014/main" id="{2750848C-D215-484F-AB8A-B9A8DAA5467E}"/>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4DD30E7F-2333-4607-BFDF-319E80DCE5FC}"/>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AD7C5BB9-C8CC-4AEA-9C07-C9E8086B6E6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a:extLst>
              <a:ext uri="{FF2B5EF4-FFF2-40B4-BE49-F238E27FC236}">
                <a16:creationId xmlns:a16="http://schemas.microsoft.com/office/drawing/2014/main" id="{AE3F2D74-1DF2-4EEF-8D91-4D9189DDA87B}"/>
              </a:ext>
            </a:extLst>
          </p:cNvPr>
          <p:cNvSpPr txBox="1">
            <a:spLocks noChangeArrowheads="1"/>
          </p:cNvSpPr>
          <p:nvPr userDrawn="1"/>
        </p:nvSpPr>
        <p:spPr bwMode="auto">
          <a:xfrm>
            <a:off x="76200" y="76200"/>
            <a:ext cx="5334000" cy="50641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3079" name="Text Box 13">
            <a:extLst>
              <a:ext uri="{FF2B5EF4-FFF2-40B4-BE49-F238E27FC236}">
                <a16:creationId xmlns:a16="http://schemas.microsoft.com/office/drawing/2014/main" id="{E11192E7-C27F-488B-A371-75988D817D7E}"/>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3080" name="Text Box 14">
            <a:extLst>
              <a:ext uri="{FF2B5EF4-FFF2-40B4-BE49-F238E27FC236}">
                <a16:creationId xmlns:a16="http://schemas.microsoft.com/office/drawing/2014/main" id="{3B50AAB9-7A8D-4807-A6AC-7B09A1080791}"/>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99E3745D-1659-4D30-B926-EBBF0ADA76AC}"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6E1845A2-AC04-45A4-9633-D37C23DCB986}"/>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90159" r:id="rId1"/>
    <p:sldLayoutId id="2147490160" r:id="rId2"/>
    <p:sldLayoutId id="2147490161" r:id="rId3"/>
    <p:sldLayoutId id="2147490162" r:id="rId4"/>
    <p:sldLayoutId id="2147490163" r:id="rId5"/>
    <p:sldLayoutId id="2147490164" r:id="rId6"/>
    <p:sldLayoutId id="2147490165" r:id="rId7"/>
    <p:sldLayoutId id="2147490166" r:id="rId8"/>
    <p:sldLayoutId id="2147490167" r:id="rId9"/>
    <p:sldLayoutId id="2147490168" r:id="rId10"/>
    <p:sldLayoutId id="2147490169" r:id="rId11"/>
    <p:sldLayoutId id="2147490170" r:id="rId12"/>
  </p:sldLayoutIdLst>
  <p:hf hdr="0" ft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1" descr="ChemPPointcrop">
            <a:extLst>
              <a:ext uri="{FF2B5EF4-FFF2-40B4-BE49-F238E27FC236}">
                <a16:creationId xmlns:a16="http://schemas.microsoft.com/office/drawing/2014/main" id="{21E7AB4D-BA58-47B2-906D-0339C02B90E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a:extLst>
              <a:ext uri="{FF2B5EF4-FFF2-40B4-BE49-F238E27FC236}">
                <a16:creationId xmlns:a16="http://schemas.microsoft.com/office/drawing/2014/main" id="{91694E3A-1A67-436E-8A37-3BA5ABA84927}"/>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5C38A51C-5511-408A-8489-2223D919FF6E}"/>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4101" name="Rectangle 3">
            <a:extLst>
              <a:ext uri="{FF2B5EF4-FFF2-40B4-BE49-F238E27FC236}">
                <a16:creationId xmlns:a16="http://schemas.microsoft.com/office/drawing/2014/main" id="{EA220B9F-B08F-4EFD-A58F-94EEFAAED42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2" name="Picture 10" descr="PEA_RGB_bluebg-small">
            <a:extLst>
              <a:ext uri="{FF2B5EF4-FFF2-40B4-BE49-F238E27FC236}">
                <a16:creationId xmlns:a16="http://schemas.microsoft.com/office/drawing/2014/main" id="{D3C93D1E-E4DC-43B8-A94F-6A0038A13D6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E6FE51AF-1F6A-4EC0-9AE7-C853EED7524E}"/>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8200" name="Text Box 13">
            <a:extLst>
              <a:ext uri="{FF2B5EF4-FFF2-40B4-BE49-F238E27FC236}">
                <a16:creationId xmlns:a16="http://schemas.microsoft.com/office/drawing/2014/main" id="{A4988CC1-6647-44D8-869A-744E8221BA75}"/>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8201" name="Text Box 14">
            <a:extLst>
              <a:ext uri="{FF2B5EF4-FFF2-40B4-BE49-F238E27FC236}">
                <a16:creationId xmlns:a16="http://schemas.microsoft.com/office/drawing/2014/main" id="{4F2B6507-D54F-4526-9DF5-C08E91929F47}"/>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15958D6A-78DE-4D52-A10B-BB266AC1DBAD}"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06D27CF2-610F-4F01-BC36-C7C0D929D99B}"/>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171" r:id="rId1"/>
    <p:sldLayoutId id="2147490172" r:id="rId2"/>
    <p:sldLayoutId id="2147490173" r:id="rId3"/>
    <p:sldLayoutId id="2147490174" r:id="rId4"/>
    <p:sldLayoutId id="2147490175" r:id="rId5"/>
    <p:sldLayoutId id="2147490176" r:id="rId6"/>
    <p:sldLayoutId id="2147490177" r:id="rId7"/>
    <p:sldLayoutId id="2147490178" r:id="rId8"/>
    <p:sldLayoutId id="2147490179" r:id="rId9"/>
    <p:sldLayoutId id="2147490180" r:id="rId10"/>
    <p:sldLayoutId id="2147490181" r:id="rId11"/>
    <p:sldLayoutId id="2147490182"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1" descr="ChemPPointcrop">
            <a:extLst>
              <a:ext uri="{FF2B5EF4-FFF2-40B4-BE49-F238E27FC236}">
                <a16:creationId xmlns:a16="http://schemas.microsoft.com/office/drawing/2014/main" id="{92C0376F-6260-4D0E-B8B8-26AE9E20C20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a:extLst>
              <a:ext uri="{FF2B5EF4-FFF2-40B4-BE49-F238E27FC236}">
                <a16:creationId xmlns:a16="http://schemas.microsoft.com/office/drawing/2014/main" id="{D31E0F35-015E-4D0A-B446-3FB3A82EB37F}"/>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843" tIns="44921" rIns="89843" bIns="44921"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a:solidFill>
                <a:srgbClr val="000000"/>
              </a:solidFill>
              <a:cs typeface="ＭＳ Ｐゴシック"/>
            </a:endParaRPr>
          </a:p>
        </p:txBody>
      </p:sp>
      <p:sp>
        <p:nvSpPr>
          <p:cNvPr id="1026" name="Rectangle 2">
            <a:extLst>
              <a:ext uri="{FF2B5EF4-FFF2-40B4-BE49-F238E27FC236}">
                <a16:creationId xmlns:a16="http://schemas.microsoft.com/office/drawing/2014/main" id="{82892983-FC01-45CA-B044-57C9D4FDDB74}"/>
              </a:ext>
            </a:extLst>
          </p:cNvPr>
          <p:cNvSpPr>
            <a:spLocks noGrp="1" noChangeArrowheads="1"/>
          </p:cNvSpPr>
          <p:nvPr>
            <p:ph type="title"/>
          </p:nvPr>
        </p:nvSpPr>
        <p:spPr bwMode="auto">
          <a:xfrm>
            <a:off x="5486400" y="76200"/>
            <a:ext cx="3429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ctr" anchorCtr="0" compatLnSpc="1">
            <a:prstTxWarp prst="textNoShape">
              <a:avLst/>
            </a:prstTxWarp>
          </a:bodyPr>
          <a:lstStyle/>
          <a:p>
            <a:pPr lvl="0"/>
            <a:r>
              <a:rPr lang="en-US" altLang="en-US"/>
              <a:t>Click to edit Master title style</a:t>
            </a:r>
          </a:p>
        </p:txBody>
      </p:sp>
      <p:sp>
        <p:nvSpPr>
          <p:cNvPr id="5125" name="Rectangle 3">
            <a:extLst>
              <a:ext uri="{FF2B5EF4-FFF2-40B4-BE49-F238E27FC236}">
                <a16:creationId xmlns:a16="http://schemas.microsoft.com/office/drawing/2014/main" id="{82D71412-6065-4A68-8492-4EDCC560CC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6" name="Picture 10" descr="PEA_RGB_bluebg-small">
            <a:extLst>
              <a:ext uri="{FF2B5EF4-FFF2-40B4-BE49-F238E27FC236}">
                <a16:creationId xmlns:a16="http://schemas.microsoft.com/office/drawing/2014/main" id="{221ECCD4-EA7C-4787-848E-A3BF7ABFCA7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F3BD19CA-E306-461D-8D61-4B0E28B8DB03}"/>
              </a:ext>
            </a:extLst>
          </p:cNvPr>
          <p:cNvSpPr txBox="1">
            <a:spLocks noChangeArrowheads="1"/>
          </p:cNvSpPr>
          <p:nvPr userDrawn="1"/>
        </p:nvSpPr>
        <p:spPr bwMode="auto">
          <a:xfrm>
            <a:off x="76200" y="76200"/>
            <a:ext cx="5486400" cy="506413"/>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843" tIns="44921" rIns="89843" bIns="44921">
            <a:spAutoFit/>
          </a:bodyPr>
          <a:lstStyle/>
          <a:p>
            <a:pPr>
              <a:spcBef>
                <a:spcPct val="50000"/>
              </a:spcBef>
              <a:defRPr/>
            </a:pPr>
            <a:r>
              <a:rPr lang="en-US" altLang="en-US" sz="2700" b="1">
                <a:solidFill>
                  <a:srgbClr val="5D88A2"/>
                </a:solidFill>
                <a:effectLst>
                  <a:outerShdw blurRad="38100" dist="38100" dir="2700000" algn="tl">
                    <a:srgbClr val="C0C0C0"/>
                  </a:outerShdw>
                </a:effectLst>
                <a:ea typeface="ヒラギノ角ゴ Pro W3" pitchFamily="28" charset="-128"/>
              </a:rPr>
              <a:t>15.1 Water and Its Properties &gt;</a:t>
            </a:r>
          </a:p>
        </p:txBody>
      </p:sp>
      <p:sp>
        <p:nvSpPr>
          <p:cNvPr id="9224" name="Text Box 13">
            <a:extLst>
              <a:ext uri="{FF2B5EF4-FFF2-40B4-BE49-F238E27FC236}">
                <a16:creationId xmlns:a16="http://schemas.microsoft.com/office/drawing/2014/main" id="{9CD061C4-B11C-4AE8-9A5E-C08F6DE08052}"/>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a:solidFill>
                <a:srgbClr val="000000"/>
              </a:solidFill>
              <a:cs typeface="ＭＳ Ｐゴシック"/>
            </a:endParaRPr>
          </a:p>
        </p:txBody>
      </p:sp>
      <p:sp>
        <p:nvSpPr>
          <p:cNvPr id="9225" name="Text Box 14">
            <a:extLst>
              <a:ext uri="{FF2B5EF4-FFF2-40B4-BE49-F238E27FC236}">
                <a16:creationId xmlns:a16="http://schemas.microsoft.com/office/drawing/2014/main" id="{3F326BCE-C774-4D29-9A76-FDB1626AF694}"/>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C69C4D10-4926-438B-9E14-650288D8E808}" type="slidenum">
              <a:rPr lang="en-US" altLang="en-US" sz="1700" smtClean="0">
                <a:solidFill>
                  <a:srgbClr val="000000"/>
                </a:solidFill>
              </a:rPr>
              <a:pPr>
                <a:spcBef>
                  <a:spcPct val="50000"/>
                </a:spcBef>
                <a:defRPr/>
              </a:pPr>
              <a:t>‹#›</a:t>
            </a:fld>
            <a:endParaRPr lang="en-US" altLang="en-US" sz="1700">
              <a:solidFill>
                <a:srgbClr val="000000"/>
              </a:solidFill>
            </a:endParaRPr>
          </a:p>
        </p:txBody>
      </p:sp>
      <p:sp>
        <p:nvSpPr>
          <p:cNvPr id="1039" name="Rectangle 15">
            <a:extLst>
              <a:ext uri="{FF2B5EF4-FFF2-40B4-BE49-F238E27FC236}">
                <a16:creationId xmlns:a16="http://schemas.microsoft.com/office/drawing/2014/main" id="{A11DFE40-6800-4B06-BBE6-41A74466552D}"/>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843" tIns="44921" rIns="89843" bIns="44921" numCol="1" anchor="b" anchorCtr="0" compatLnSpc="1">
            <a:prstTxWarp prst="textNoShape">
              <a:avLst/>
            </a:prstTxWarp>
          </a:bodyPr>
          <a:lstStyle>
            <a:lvl1pPr algn="r" eaLnBrk="0" hangingPunct="0">
              <a:defRPr sz="800">
                <a:solidFill>
                  <a:srgbClr val="000000"/>
                </a:solidFill>
              </a:defRPr>
            </a:lvl1pPr>
          </a:lstStyle>
          <a:p>
            <a:pPr>
              <a:defRPr/>
            </a:pPr>
            <a:r>
              <a:rPr lang="en-US" altLang="en-US"/>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90183" r:id="rId1"/>
    <p:sldLayoutId id="2147490184" r:id="rId2"/>
    <p:sldLayoutId id="2147490185" r:id="rId3"/>
    <p:sldLayoutId id="2147490186" r:id="rId4"/>
    <p:sldLayoutId id="2147490187" r:id="rId5"/>
    <p:sldLayoutId id="2147490188" r:id="rId6"/>
    <p:sldLayoutId id="2147490189" r:id="rId7"/>
    <p:sldLayoutId id="2147490190" r:id="rId8"/>
    <p:sldLayoutId id="2147490191" r:id="rId9"/>
    <p:sldLayoutId id="2147490192" r:id="rId10"/>
    <p:sldLayoutId id="2147490193" r:id="rId11"/>
    <p:sldLayoutId id="2147490194" r:id="rId12"/>
  </p:sldLayoutIdLst>
  <p:hf sldNum="0"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31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860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79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721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7075"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07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003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4pPr>
      <a:lvl5pPr marL="2020888" indent="-223838" algn="l" rtl="0" eaLnBrk="0" fontAlgn="base" hangingPunct="0">
        <a:spcBef>
          <a:spcPct val="20000"/>
        </a:spcBef>
        <a:spcAft>
          <a:spcPct val="0"/>
        </a:spcAft>
        <a:buChar char="»"/>
        <a:defRPr sz="2300" kern="1200">
          <a:solidFill>
            <a:schemeClr val="tx1"/>
          </a:solidFill>
          <a:latin typeface="+mn-lt"/>
          <a:ea typeface="+mn-ea"/>
          <a:cs typeface="ＭＳ Ｐゴシック"/>
        </a:defRPr>
      </a:lvl5pPr>
      <a:lvl6pPr marL="2471158"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0461"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9753"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9067" indent="-224626" algn="l" defTabSz="89860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45A3BAD-7730-457B-AE23-AF09D204D304}"/>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0941" tIns="132119" rIns="320941" bIns="132119" numCol="1" anchor="ctr" anchorCtr="0" compatLnSpc="1">
            <a:prstTxWarp prst="textNoShape">
              <a:avLst/>
            </a:prstTxWarp>
            <a:noAutofit/>
          </a:bodyPr>
          <a:lstStyle/>
          <a:p>
            <a:pPr lvl="0"/>
            <a:r>
              <a:rPr lang="en-US" dirty="0"/>
              <a:t>Click to edit Master title style</a:t>
            </a:r>
          </a:p>
        </p:txBody>
      </p:sp>
      <p:sp>
        <p:nvSpPr>
          <p:cNvPr id="6147" name="Rectangle 3">
            <a:extLst>
              <a:ext uri="{FF2B5EF4-FFF2-40B4-BE49-F238E27FC236}">
                <a16:creationId xmlns:a16="http://schemas.microsoft.com/office/drawing/2014/main" id="{A69AF2A4-3B94-40CD-91E4-9682F4B125CE}"/>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04" tIns="188753" rIns="339804" bIns="1887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6148" name="Picture 2" descr="\\Storage\content_dev\Team_Folders\charliep\Templates-cs5\e2020\Templates-cs5\images\on-screen-bg_smaller-003.png">
            <a:extLst>
              <a:ext uri="{FF2B5EF4-FFF2-40B4-BE49-F238E27FC236}">
                <a16:creationId xmlns:a16="http://schemas.microsoft.com/office/drawing/2014/main" id="{C05D02D7-4A87-4E4C-9D48-9E8326C7FB2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10" r:id="rId1"/>
    <p:sldLayoutId id="2147490011" r:id="rId2"/>
    <p:sldLayoutId id="2147490012" r:id="rId3"/>
    <p:sldLayoutId id="2147490013" r:id="rId4"/>
    <p:sldLayoutId id="2147490014" r:id="rId5"/>
    <p:sldLayoutId id="2147490015" r:id="rId6"/>
    <p:sldLayoutId id="2147490016" r:id="rId7"/>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002" algn="l" rtl="0" eaLnBrk="1" fontAlgn="base" hangingPunct="1">
        <a:spcBef>
          <a:spcPct val="0"/>
        </a:spcBef>
        <a:spcAft>
          <a:spcPct val="0"/>
        </a:spcAft>
        <a:defRPr sz="3200" b="1">
          <a:solidFill>
            <a:srgbClr val="2877C4"/>
          </a:solidFill>
          <a:latin typeface="Arial" charset="0"/>
        </a:defRPr>
      </a:lvl6pPr>
      <a:lvl7pPr marL="897987" algn="l" rtl="0" eaLnBrk="1" fontAlgn="base" hangingPunct="1">
        <a:spcBef>
          <a:spcPct val="0"/>
        </a:spcBef>
        <a:spcAft>
          <a:spcPct val="0"/>
        </a:spcAft>
        <a:defRPr sz="3200" b="1">
          <a:solidFill>
            <a:srgbClr val="2877C4"/>
          </a:solidFill>
          <a:latin typeface="Arial" charset="0"/>
        </a:defRPr>
      </a:lvl7pPr>
      <a:lvl8pPr marL="1346983" algn="l" rtl="0" eaLnBrk="1" fontAlgn="base" hangingPunct="1">
        <a:spcBef>
          <a:spcPct val="0"/>
        </a:spcBef>
        <a:spcAft>
          <a:spcPct val="0"/>
        </a:spcAft>
        <a:defRPr sz="3200" b="1">
          <a:solidFill>
            <a:srgbClr val="2877C4"/>
          </a:solidFill>
          <a:latin typeface="Arial" charset="0"/>
        </a:defRPr>
      </a:lvl8pPr>
      <a:lvl9pPr marL="179598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5263"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7896" indent="-222928" algn="l" rtl="0" eaLnBrk="1" fontAlgn="base" hangingPunct="1">
        <a:lnSpc>
          <a:spcPct val="115000"/>
        </a:lnSpc>
        <a:spcBef>
          <a:spcPct val="20000"/>
        </a:spcBef>
        <a:spcAft>
          <a:spcPct val="0"/>
        </a:spcAft>
        <a:buChar char="»"/>
        <a:defRPr sz="2100">
          <a:solidFill>
            <a:srgbClr val="000000"/>
          </a:solidFill>
          <a:latin typeface="+mn-lt"/>
        </a:defRPr>
      </a:lvl6pPr>
      <a:lvl7pPr marL="2916891" indent="-222928" algn="l" rtl="0" eaLnBrk="1" fontAlgn="base" hangingPunct="1">
        <a:lnSpc>
          <a:spcPct val="115000"/>
        </a:lnSpc>
        <a:spcBef>
          <a:spcPct val="20000"/>
        </a:spcBef>
        <a:spcAft>
          <a:spcPct val="0"/>
        </a:spcAft>
        <a:buChar char="»"/>
        <a:defRPr sz="2100">
          <a:solidFill>
            <a:srgbClr val="000000"/>
          </a:solidFill>
          <a:latin typeface="+mn-lt"/>
        </a:defRPr>
      </a:lvl7pPr>
      <a:lvl8pPr marL="3365885" indent="-222928" algn="l" rtl="0" eaLnBrk="1" fontAlgn="base" hangingPunct="1">
        <a:lnSpc>
          <a:spcPct val="115000"/>
        </a:lnSpc>
        <a:spcBef>
          <a:spcPct val="20000"/>
        </a:spcBef>
        <a:spcAft>
          <a:spcPct val="0"/>
        </a:spcAft>
        <a:buChar char="»"/>
        <a:defRPr sz="2100">
          <a:solidFill>
            <a:srgbClr val="000000"/>
          </a:solidFill>
          <a:latin typeface="+mn-lt"/>
        </a:defRPr>
      </a:lvl8pPr>
      <a:lvl9pPr marL="3814874" indent="-222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987" rtl="0" eaLnBrk="1" latinLnBrk="0" hangingPunct="1">
        <a:defRPr sz="1900" kern="1200">
          <a:solidFill>
            <a:schemeClr val="tx1"/>
          </a:solidFill>
          <a:latin typeface="+mn-lt"/>
          <a:ea typeface="+mn-ea"/>
          <a:cs typeface="+mn-cs"/>
        </a:defRPr>
      </a:lvl1pPr>
      <a:lvl2pPr marL="449002" algn="l" defTabSz="897987" rtl="0" eaLnBrk="1" latinLnBrk="0" hangingPunct="1">
        <a:defRPr sz="1900" kern="1200">
          <a:solidFill>
            <a:schemeClr val="tx1"/>
          </a:solidFill>
          <a:latin typeface="+mn-lt"/>
          <a:ea typeface="+mn-ea"/>
          <a:cs typeface="+mn-cs"/>
        </a:defRPr>
      </a:lvl2pPr>
      <a:lvl3pPr marL="897987" algn="l" defTabSz="897987" rtl="0" eaLnBrk="1" latinLnBrk="0" hangingPunct="1">
        <a:defRPr sz="1900" kern="1200">
          <a:solidFill>
            <a:schemeClr val="tx1"/>
          </a:solidFill>
          <a:latin typeface="+mn-lt"/>
          <a:ea typeface="+mn-ea"/>
          <a:cs typeface="+mn-cs"/>
        </a:defRPr>
      </a:lvl3pPr>
      <a:lvl4pPr marL="1346983" algn="l" defTabSz="897987" rtl="0" eaLnBrk="1" latinLnBrk="0" hangingPunct="1">
        <a:defRPr sz="1900" kern="1200">
          <a:solidFill>
            <a:schemeClr val="tx1"/>
          </a:solidFill>
          <a:latin typeface="+mn-lt"/>
          <a:ea typeface="+mn-ea"/>
          <a:cs typeface="+mn-cs"/>
        </a:defRPr>
      </a:lvl4pPr>
      <a:lvl5pPr marL="1795982" algn="l" defTabSz="897987" rtl="0" eaLnBrk="1" latinLnBrk="0" hangingPunct="1">
        <a:defRPr sz="1900" kern="1200">
          <a:solidFill>
            <a:schemeClr val="tx1"/>
          </a:solidFill>
          <a:latin typeface="+mn-lt"/>
          <a:ea typeface="+mn-ea"/>
          <a:cs typeface="+mn-cs"/>
        </a:defRPr>
      </a:lvl5pPr>
      <a:lvl6pPr marL="2244976" algn="l" defTabSz="897987" rtl="0" eaLnBrk="1" latinLnBrk="0" hangingPunct="1">
        <a:defRPr sz="1900" kern="1200">
          <a:solidFill>
            <a:schemeClr val="tx1"/>
          </a:solidFill>
          <a:latin typeface="+mn-lt"/>
          <a:ea typeface="+mn-ea"/>
          <a:cs typeface="+mn-cs"/>
        </a:defRPr>
      </a:lvl6pPr>
      <a:lvl7pPr marL="2693952" algn="l" defTabSz="897987" rtl="0" eaLnBrk="1" latinLnBrk="0" hangingPunct="1">
        <a:defRPr sz="1900" kern="1200">
          <a:solidFill>
            <a:schemeClr val="tx1"/>
          </a:solidFill>
          <a:latin typeface="+mn-lt"/>
          <a:ea typeface="+mn-ea"/>
          <a:cs typeface="+mn-cs"/>
        </a:defRPr>
      </a:lvl7pPr>
      <a:lvl8pPr marL="3142944" algn="l" defTabSz="897987" rtl="0" eaLnBrk="1" latinLnBrk="0" hangingPunct="1">
        <a:defRPr sz="1900" kern="1200">
          <a:solidFill>
            <a:schemeClr val="tx1"/>
          </a:solidFill>
          <a:latin typeface="+mn-lt"/>
          <a:ea typeface="+mn-ea"/>
          <a:cs typeface="+mn-cs"/>
        </a:defRPr>
      </a:lvl8pPr>
      <a:lvl9pPr marL="3591944" algn="l" defTabSz="89798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475AE0-3914-4B84-BAD3-EA5E926E81AD}"/>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0868" tIns="132088" rIns="320868" bIns="132088" numCol="1" anchor="ctr" anchorCtr="0" compatLnSpc="1">
            <a:prstTxWarp prst="textNoShape">
              <a:avLst/>
            </a:prstTxWarp>
            <a:noAutofit/>
          </a:bodyPr>
          <a:lstStyle/>
          <a:p>
            <a:pPr lvl="0"/>
            <a:r>
              <a:rPr lang="en-US" dirty="0"/>
              <a:t>Click to edit Master title style</a:t>
            </a:r>
          </a:p>
        </p:txBody>
      </p:sp>
      <p:sp>
        <p:nvSpPr>
          <p:cNvPr id="7171" name="Rectangle 3">
            <a:extLst>
              <a:ext uri="{FF2B5EF4-FFF2-40B4-BE49-F238E27FC236}">
                <a16:creationId xmlns:a16="http://schemas.microsoft.com/office/drawing/2014/main" id="{6A70683F-E907-4F21-BC4B-4766B116E41D}"/>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727" tIns="188711" rIns="339727" bIns="1887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a:extLst>
              <a:ext uri="{FF2B5EF4-FFF2-40B4-BE49-F238E27FC236}">
                <a16:creationId xmlns:a16="http://schemas.microsoft.com/office/drawing/2014/main" id="{F5FF841E-EB45-422A-969A-CBC059FAE4D0}"/>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711" tIns="94423" rIns="188711" bIns="9442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017" r:id="rId1"/>
    <p:sldLayoutId id="2147490018" r:id="rId2"/>
    <p:sldLayoutId id="2147490019" r:id="rId3"/>
    <p:sldLayoutId id="2147490020" r:id="rId4"/>
    <p:sldLayoutId id="2147490021" r:id="rId5"/>
    <p:sldLayoutId id="2147490022" r:id="rId6"/>
    <p:sldLayoutId id="2147490023" r:id="rId7"/>
    <p:sldLayoutId id="2147490195"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8899" algn="l" rtl="0" eaLnBrk="1" fontAlgn="base" hangingPunct="1">
        <a:spcBef>
          <a:spcPct val="0"/>
        </a:spcBef>
        <a:spcAft>
          <a:spcPct val="0"/>
        </a:spcAft>
        <a:defRPr sz="3200" b="1">
          <a:solidFill>
            <a:srgbClr val="2877C4"/>
          </a:solidFill>
          <a:latin typeface="Arial" charset="0"/>
        </a:defRPr>
      </a:lvl6pPr>
      <a:lvl7pPr marL="897781" algn="l" rtl="0" eaLnBrk="1" fontAlgn="base" hangingPunct="1">
        <a:spcBef>
          <a:spcPct val="0"/>
        </a:spcBef>
        <a:spcAft>
          <a:spcPct val="0"/>
        </a:spcAft>
        <a:defRPr sz="3200" b="1">
          <a:solidFill>
            <a:srgbClr val="2877C4"/>
          </a:solidFill>
          <a:latin typeface="Arial" charset="0"/>
        </a:defRPr>
      </a:lvl7pPr>
      <a:lvl8pPr marL="1346674" algn="l" rtl="0" eaLnBrk="1" fontAlgn="base" hangingPunct="1">
        <a:spcBef>
          <a:spcPct val="0"/>
        </a:spcBef>
        <a:spcAft>
          <a:spcPct val="0"/>
        </a:spcAft>
        <a:defRPr sz="3200" b="1">
          <a:solidFill>
            <a:srgbClr val="2877C4"/>
          </a:solidFill>
          <a:latin typeface="Arial" charset="0"/>
        </a:defRPr>
      </a:lvl8pPr>
      <a:lvl9pPr marL="1795571"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3675"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7331" indent="-222876" algn="l" rtl="0" eaLnBrk="1" fontAlgn="base" hangingPunct="1">
        <a:lnSpc>
          <a:spcPct val="115000"/>
        </a:lnSpc>
        <a:spcBef>
          <a:spcPct val="20000"/>
        </a:spcBef>
        <a:spcAft>
          <a:spcPct val="0"/>
        </a:spcAft>
        <a:buChar char="»"/>
        <a:defRPr sz="2100">
          <a:solidFill>
            <a:srgbClr val="000000"/>
          </a:solidFill>
          <a:latin typeface="+mn-lt"/>
        </a:defRPr>
      </a:lvl6pPr>
      <a:lvl7pPr marL="2916221" indent="-222876" algn="l" rtl="0" eaLnBrk="1" fontAlgn="base" hangingPunct="1">
        <a:lnSpc>
          <a:spcPct val="115000"/>
        </a:lnSpc>
        <a:spcBef>
          <a:spcPct val="20000"/>
        </a:spcBef>
        <a:spcAft>
          <a:spcPct val="0"/>
        </a:spcAft>
        <a:buChar char="»"/>
        <a:defRPr sz="2100">
          <a:solidFill>
            <a:srgbClr val="000000"/>
          </a:solidFill>
          <a:latin typeface="+mn-lt"/>
        </a:defRPr>
      </a:lvl7pPr>
      <a:lvl8pPr marL="3365114" indent="-222876" algn="l" rtl="0" eaLnBrk="1" fontAlgn="base" hangingPunct="1">
        <a:lnSpc>
          <a:spcPct val="115000"/>
        </a:lnSpc>
        <a:spcBef>
          <a:spcPct val="20000"/>
        </a:spcBef>
        <a:spcAft>
          <a:spcPct val="0"/>
        </a:spcAft>
        <a:buChar char="»"/>
        <a:defRPr sz="2100">
          <a:solidFill>
            <a:srgbClr val="000000"/>
          </a:solidFill>
          <a:latin typeface="+mn-lt"/>
        </a:defRPr>
      </a:lvl8pPr>
      <a:lvl9pPr marL="3814000" indent="-22287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781" rtl="0" eaLnBrk="1" latinLnBrk="0" hangingPunct="1">
        <a:defRPr sz="1900" kern="1200">
          <a:solidFill>
            <a:schemeClr val="tx1"/>
          </a:solidFill>
          <a:latin typeface="+mn-lt"/>
          <a:ea typeface="+mn-ea"/>
          <a:cs typeface="+mn-cs"/>
        </a:defRPr>
      </a:lvl1pPr>
      <a:lvl2pPr marL="448899" algn="l" defTabSz="897781" rtl="0" eaLnBrk="1" latinLnBrk="0" hangingPunct="1">
        <a:defRPr sz="1900" kern="1200">
          <a:solidFill>
            <a:schemeClr val="tx1"/>
          </a:solidFill>
          <a:latin typeface="+mn-lt"/>
          <a:ea typeface="+mn-ea"/>
          <a:cs typeface="+mn-cs"/>
        </a:defRPr>
      </a:lvl2pPr>
      <a:lvl3pPr marL="897781" algn="l" defTabSz="897781" rtl="0" eaLnBrk="1" latinLnBrk="0" hangingPunct="1">
        <a:defRPr sz="1900" kern="1200">
          <a:solidFill>
            <a:schemeClr val="tx1"/>
          </a:solidFill>
          <a:latin typeface="+mn-lt"/>
          <a:ea typeface="+mn-ea"/>
          <a:cs typeface="+mn-cs"/>
        </a:defRPr>
      </a:lvl3pPr>
      <a:lvl4pPr marL="1346674" algn="l" defTabSz="897781" rtl="0" eaLnBrk="1" latinLnBrk="0" hangingPunct="1">
        <a:defRPr sz="1900" kern="1200">
          <a:solidFill>
            <a:schemeClr val="tx1"/>
          </a:solidFill>
          <a:latin typeface="+mn-lt"/>
          <a:ea typeface="+mn-ea"/>
          <a:cs typeface="+mn-cs"/>
        </a:defRPr>
      </a:lvl4pPr>
      <a:lvl5pPr marL="1795571" algn="l" defTabSz="897781" rtl="0" eaLnBrk="1" latinLnBrk="0" hangingPunct="1">
        <a:defRPr sz="1900" kern="1200">
          <a:solidFill>
            <a:schemeClr val="tx1"/>
          </a:solidFill>
          <a:latin typeface="+mn-lt"/>
          <a:ea typeface="+mn-ea"/>
          <a:cs typeface="+mn-cs"/>
        </a:defRPr>
      </a:lvl5pPr>
      <a:lvl6pPr marL="2244461" algn="l" defTabSz="897781" rtl="0" eaLnBrk="1" latinLnBrk="0" hangingPunct="1">
        <a:defRPr sz="1900" kern="1200">
          <a:solidFill>
            <a:schemeClr val="tx1"/>
          </a:solidFill>
          <a:latin typeface="+mn-lt"/>
          <a:ea typeface="+mn-ea"/>
          <a:cs typeface="+mn-cs"/>
        </a:defRPr>
      </a:lvl6pPr>
      <a:lvl7pPr marL="2693335" algn="l" defTabSz="897781" rtl="0" eaLnBrk="1" latinLnBrk="0" hangingPunct="1">
        <a:defRPr sz="1900" kern="1200">
          <a:solidFill>
            <a:schemeClr val="tx1"/>
          </a:solidFill>
          <a:latin typeface="+mn-lt"/>
          <a:ea typeface="+mn-ea"/>
          <a:cs typeface="+mn-cs"/>
        </a:defRPr>
      </a:lvl7pPr>
      <a:lvl8pPr marL="3142223" algn="l" defTabSz="897781" rtl="0" eaLnBrk="1" latinLnBrk="0" hangingPunct="1">
        <a:defRPr sz="1900" kern="1200">
          <a:solidFill>
            <a:schemeClr val="tx1"/>
          </a:solidFill>
          <a:latin typeface="+mn-lt"/>
          <a:ea typeface="+mn-ea"/>
          <a:cs typeface="+mn-cs"/>
        </a:defRPr>
      </a:lvl8pPr>
      <a:lvl9pPr marL="3591120" algn="l" defTabSz="89778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40756A6-4F7E-452F-BBDC-F1DAD2E2A38A}"/>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015" tIns="132149" rIns="321015" bIns="132149" numCol="1" anchor="ctr" anchorCtr="0" compatLnSpc="1">
            <a:prstTxWarp prst="textNoShape">
              <a:avLst/>
            </a:prstTxWarp>
            <a:noAutofit/>
          </a:bodyPr>
          <a:lstStyle/>
          <a:p>
            <a:pPr lvl="0"/>
            <a:r>
              <a:rPr lang="en-US" dirty="0"/>
              <a:t>Click to edit Master title style</a:t>
            </a:r>
          </a:p>
        </p:txBody>
      </p:sp>
      <p:sp>
        <p:nvSpPr>
          <p:cNvPr id="8195" name="Rectangle 3">
            <a:extLst>
              <a:ext uri="{FF2B5EF4-FFF2-40B4-BE49-F238E27FC236}">
                <a16:creationId xmlns:a16="http://schemas.microsoft.com/office/drawing/2014/main" id="{35DDB47B-513D-4C41-80D8-D70C0F1B51F3}"/>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82" tIns="188797" rIns="339882" bIns="1887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8196" name="Picture 2" descr="\\Storage\content_dev\Team_Folders\charliep\Templates-cs5\e2020\Templates-cs5\images\on-screen-bg_smaller-003.png">
            <a:extLst>
              <a:ext uri="{FF2B5EF4-FFF2-40B4-BE49-F238E27FC236}">
                <a16:creationId xmlns:a16="http://schemas.microsoft.com/office/drawing/2014/main" id="{E6DCDC98-65F2-4818-849C-594F15F7E9B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24" r:id="rId1"/>
    <p:sldLayoutId id="2147490025" r:id="rId2"/>
    <p:sldLayoutId id="2147490026" r:id="rId3"/>
    <p:sldLayoutId id="2147490027" r:id="rId4"/>
    <p:sldLayoutId id="2147490028" r:id="rId5"/>
    <p:sldLayoutId id="2147490029" r:id="rId6"/>
    <p:sldLayoutId id="2147490030" r:id="rId7"/>
    <p:sldLayoutId id="2147490031"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105" algn="l" rtl="0" eaLnBrk="1" fontAlgn="base" hangingPunct="1">
        <a:spcBef>
          <a:spcPct val="0"/>
        </a:spcBef>
        <a:spcAft>
          <a:spcPct val="0"/>
        </a:spcAft>
        <a:defRPr sz="3200" b="1">
          <a:solidFill>
            <a:srgbClr val="2877C4"/>
          </a:solidFill>
          <a:latin typeface="Arial" charset="0"/>
        </a:defRPr>
      </a:lvl6pPr>
      <a:lvl7pPr marL="898193" algn="l" rtl="0" eaLnBrk="1" fontAlgn="base" hangingPunct="1">
        <a:spcBef>
          <a:spcPct val="0"/>
        </a:spcBef>
        <a:spcAft>
          <a:spcPct val="0"/>
        </a:spcAft>
        <a:defRPr sz="3200" b="1">
          <a:solidFill>
            <a:srgbClr val="2877C4"/>
          </a:solidFill>
          <a:latin typeface="Arial" charset="0"/>
        </a:defRPr>
      </a:lvl7pPr>
      <a:lvl8pPr marL="1347291" algn="l" rtl="0" eaLnBrk="1" fontAlgn="base" hangingPunct="1">
        <a:spcBef>
          <a:spcPct val="0"/>
        </a:spcBef>
        <a:spcAft>
          <a:spcPct val="0"/>
        </a:spcAft>
        <a:defRPr sz="3200" b="1">
          <a:solidFill>
            <a:srgbClr val="2877C4"/>
          </a:solidFill>
          <a:latin typeface="Arial" charset="0"/>
        </a:defRPr>
      </a:lvl8pPr>
      <a:lvl9pPr marL="179639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526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7713" indent="-222250" algn="l" rtl="0" eaLnBrk="0" fontAlgn="base" hangingPunct="0">
        <a:lnSpc>
          <a:spcPct val="115000"/>
        </a:lnSpc>
        <a:spcBef>
          <a:spcPct val="20000"/>
        </a:spcBef>
        <a:spcAft>
          <a:spcPct val="0"/>
        </a:spcAft>
        <a:buChar char="»"/>
        <a:defRPr sz="2100">
          <a:solidFill>
            <a:srgbClr val="000000"/>
          </a:solidFill>
          <a:latin typeface="+mn-lt"/>
        </a:defRPr>
      </a:lvl5pPr>
      <a:lvl6pPr marL="2468461" indent="-222979" algn="l" rtl="0" eaLnBrk="1" fontAlgn="base" hangingPunct="1">
        <a:lnSpc>
          <a:spcPct val="115000"/>
        </a:lnSpc>
        <a:spcBef>
          <a:spcPct val="20000"/>
        </a:spcBef>
        <a:spcAft>
          <a:spcPct val="0"/>
        </a:spcAft>
        <a:buChar char="»"/>
        <a:defRPr sz="2100">
          <a:solidFill>
            <a:srgbClr val="000000"/>
          </a:solidFill>
          <a:latin typeface="+mn-lt"/>
        </a:defRPr>
      </a:lvl6pPr>
      <a:lvl7pPr marL="2917560" indent="-222979" algn="l" rtl="0" eaLnBrk="1" fontAlgn="base" hangingPunct="1">
        <a:lnSpc>
          <a:spcPct val="115000"/>
        </a:lnSpc>
        <a:spcBef>
          <a:spcPct val="20000"/>
        </a:spcBef>
        <a:spcAft>
          <a:spcPct val="0"/>
        </a:spcAft>
        <a:buChar char="»"/>
        <a:defRPr sz="2100">
          <a:solidFill>
            <a:srgbClr val="000000"/>
          </a:solidFill>
          <a:latin typeface="+mn-lt"/>
        </a:defRPr>
      </a:lvl7pPr>
      <a:lvl8pPr marL="3366656" indent="-222979" algn="l" rtl="0" eaLnBrk="1" fontAlgn="base" hangingPunct="1">
        <a:lnSpc>
          <a:spcPct val="115000"/>
        </a:lnSpc>
        <a:spcBef>
          <a:spcPct val="20000"/>
        </a:spcBef>
        <a:spcAft>
          <a:spcPct val="0"/>
        </a:spcAft>
        <a:buChar char="»"/>
        <a:defRPr sz="2100">
          <a:solidFill>
            <a:srgbClr val="000000"/>
          </a:solidFill>
          <a:latin typeface="+mn-lt"/>
        </a:defRPr>
      </a:lvl8pPr>
      <a:lvl9pPr marL="3815750" indent="-22297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193" rtl="0" eaLnBrk="1" latinLnBrk="0" hangingPunct="1">
        <a:defRPr sz="1900" kern="1200">
          <a:solidFill>
            <a:schemeClr val="tx1"/>
          </a:solidFill>
          <a:latin typeface="+mn-lt"/>
          <a:ea typeface="+mn-ea"/>
          <a:cs typeface="+mn-cs"/>
        </a:defRPr>
      </a:lvl1pPr>
      <a:lvl2pPr marL="449105" algn="l" defTabSz="898193" rtl="0" eaLnBrk="1" latinLnBrk="0" hangingPunct="1">
        <a:defRPr sz="1900" kern="1200">
          <a:solidFill>
            <a:schemeClr val="tx1"/>
          </a:solidFill>
          <a:latin typeface="+mn-lt"/>
          <a:ea typeface="+mn-ea"/>
          <a:cs typeface="+mn-cs"/>
        </a:defRPr>
      </a:lvl2pPr>
      <a:lvl3pPr marL="898193" algn="l" defTabSz="898193" rtl="0" eaLnBrk="1" latinLnBrk="0" hangingPunct="1">
        <a:defRPr sz="1900" kern="1200">
          <a:solidFill>
            <a:schemeClr val="tx1"/>
          </a:solidFill>
          <a:latin typeface="+mn-lt"/>
          <a:ea typeface="+mn-ea"/>
          <a:cs typeface="+mn-cs"/>
        </a:defRPr>
      </a:lvl3pPr>
      <a:lvl4pPr marL="1347291" algn="l" defTabSz="898193" rtl="0" eaLnBrk="1" latinLnBrk="0" hangingPunct="1">
        <a:defRPr sz="1900" kern="1200">
          <a:solidFill>
            <a:schemeClr val="tx1"/>
          </a:solidFill>
          <a:latin typeface="+mn-lt"/>
          <a:ea typeface="+mn-ea"/>
          <a:cs typeface="+mn-cs"/>
        </a:defRPr>
      </a:lvl4pPr>
      <a:lvl5pPr marL="1796394" algn="l" defTabSz="898193" rtl="0" eaLnBrk="1" latinLnBrk="0" hangingPunct="1">
        <a:defRPr sz="1900" kern="1200">
          <a:solidFill>
            <a:schemeClr val="tx1"/>
          </a:solidFill>
          <a:latin typeface="+mn-lt"/>
          <a:ea typeface="+mn-ea"/>
          <a:cs typeface="+mn-cs"/>
        </a:defRPr>
      </a:lvl5pPr>
      <a:lvl6pPr marL="2245490" algn="l" defTabSz="898193" rtl="0" eaLnBrk="1" latinLnBrk="0" hangingPunct="1">
        <a:defRPr sz="1900" kern="1200">
          <a:solidFill>
            <a:schemeClr val="tx1"/>
          </a:solidFill>
          <a:latin typeface="+mn-lt"/>
          <a:ea typeface="+mn-ea"/>
          <a:cs typeface="+mn-cs"/>
        </a:defRPr>
      </a:lvl6pPr>
      <a:lvl7pPr marL="2694570" algn="l" defTabSz="898193" rtl="0" eaLnBrk="1" latinLnBrk="0" hangingPunct="1">
        <a:defRPr sz="1900" kern="1200">
          <a:solidFill>
            <a:schemeClr val="tx1"/>
          </a:solidFill>
          <a:latin typeface="+mn-lt"/>
          <a:ea typeface="+mn-ea"/>
          <a:cs typeface="+mn-cs"/>
        </a:defRPr>
      </a:lvl7pPr>
      <a:lvl8pPr marL="3143664" algn="l" defTabSz="898193" rtl="0" eaLnBrk="1" latinLnBrk="0" hangingPunct="1">
        <a:defRPr sz="1900" kern="1200">
          <a:solidFill>
            <a:schemeClr val="tx1"/>
          </a:solidFill>
          <a:latin typeface="+mn-lt"/>
          <a:ea typeface="+mn-ea"/>
          <a:cs typeface="+mn-cs"/>
        </a:defRPr>
      </a:lvl8pPr>
      <a:lvl9pPr marL="3592767" algn="l" defTabSz="898193"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E9AD76-CCE7-4B6A-BAAD-9AB2AB43D146}"/>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235" tIns="132241" rIns="321235" bIns="132241" numCol="1" anchor="ctr" anchorCtr="0" compatLnSpc="1">
            <a:prstTxWarp prst="textNoShape">
              <a:avLst/>
            </a:prstTxWarp>
            <a:noAutofit/>
          </a:bodyPr>
          <a:lstStyle/>
          <a:p>
            <a:pPr lvl="0"/>
            <a:r>
              <a:rPr lang="en-US" dirty="0"/>
              <a:t>Click to edit Master title style</a:t>
            </a:r>
          </a:p>
        </p:txBody>
      </p:sp>
      <p:sp>
        <p:nvSpPr>
          <p:cNvPr id="10243" name="Rectangle 3">
            <a:extLst>
              <a:ext uri="{FF2B5EF4-FFF2-40B4-BE49-F238E27FC236}">
                <a16:creationId xmlns:a16="http://schemas.microsoft.com/office/drawing/2014/main" id="{0FCD6F27-DA7C-4C56-B055-09E8C9845C8D}"/>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115" tIns="188929" rIns="340115" bIns="188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3316" name="TextBox 1">
            <a:extLst>
              <a:ext uri="{FF2B5EF4-FFF2-40B4-BE49-F238E27FC236}">
                <a16:creationId xmlns:a16="http://schemas.microsoft.com/office/drawing/2014/main" id="{9AC4ACD7-8FF7-4506-842A-397D9243416E}"/>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929" tIns="94528" rIns="188929" bIns="9452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a:solidFill>
                  <a:srgbClr val="4D4F58"/>
                </a:solidFill>
              </a:rPr>
              <a:t>*</a:t>
            </a:r>
          </a:p>
        </p:txBody>
      </p:sp>
    </p:spTree>
  </p:cSld>
  <p:clrMap bg1="lt1" tx1="dk1" bg2="lt2" tx2="dk2" accent1="accent1" accent2="accent2" accent3="accent3" accent4="accent4" accent5="accent5" accent6="accent6" hlink="hlink" folHlink="folHlink"/>
  <p:sldLayoutIdLst>
    <p:sldLayoutId id="2147490040" r:id="rId1"/>
    <p:sldLayoutId id="2147490041" r:id="rId2"/>
    <p:sldLayoutId id="2147490042" r:id="rId3"/>
    <p:sldLayoutId id="2147490043" r:id="rId4"/>
    <p:sldLayoutId id="2147490044" r:id="rId5"/>
    <p:sldLayoutId id="2147490045" r:id="rId6"/>
    <p:sldLayoutId id="2147490046" r:id="rId7"/>
    <p:sldLayoutId id="2147490198" r:id="rId8"/>
  </p:sldLayoutIdLst>
  <p:hf sldNum="0" hdr="0" dt="0"/>
  <p:txStyles>
    <p:titleStyle>
      <a:lvl1pPr marL="1122363" indent="-11223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2363" indent="-1122363" algn="l" rtl="0" eaLnBrk="0" fontAlgn="base" hangingPunct="0">
        <a:lnSpc>
          <a:spcPct val="95000"/>
        </a:lnSpc>
        <a:spcBef>
          <a:spcPct val="0"/>
        </a:spcBef>
        <a:spcAft>
          <a:spcPct val="0"/>
        </a:spcAft>
        <a:defRPr sz="2900" b="1">
          <a:solidFill>
            <a:schemeClr val="bg2"/>
          </a:solidFill>
          <a:latin typeface="Arial" charset="0"/>
        </a:defRPr>
      </a:lvl2pPr>
      <a:lvl3pPr marL="1122363" indent="-1122363" algn="l" rtl="0" eaLnBrk="0" fontAlgn="base" hangingPunct="0">
        <a:lnSpc>
          <a:spcPct val="95000"/>
        </a:lnSpc>
        <a:spcBef>
          <a:spcPct val="0"/>
        </a:spcBef>
        <a:spcAft>
          <a:spcPct val="0"/>
        </a:spcAft>
        <a:defRPr sz="2900" b="1">
          <a:solidFill>
            <a:schemeClr val="bg2"/>
          </a:solidFill>
          <a:latin typeface="Arial" charset="0"/>
        </a:defRPr>
      </a:lvl3pPr>
      <a:lvl4pPr marL="1122363" indent="-1122363" algn="l" rtl="0" eaLnBrk="0" fontAlgn="base" hangingPunct="0">
        <a:lnSpc>
          <a:spcPct val="95000"/>
        </a:lnSpc>
        <a:spcBef>
          <a:spcPct val="0"/>
        </a:spcBef>
        <a:spcAft>
          <a:spcPct val="0"/>
        </a:spcAft>
        <a:defRPr sz="2900" b="1">
          <a:solidFill>
            <a:schemeClr val="bg2"/>
          </a:solidFill>
          <a:latin typeface="Arial" charset="0"/>
        </a:defRPr>
      </a:lvl4pPr>
      <a:lvl5pPr marL="1122363" indent="-1122363" algn="l" rtl="0" eaLnBrk="0" fontAlgn="base" hangingPunct="0">
        <a:lnSpc>
          <a:spcPct val="95000"/>
        </a:lnSpc>
        <a:spcBef>
          <a:spcPct val="0"/>
        </a:spcBef>
        <a:spcAft>
          <a:spcPct val="0"/>
        </a:spcAft>
        <a:defRPr sz="2900" b="1">
          <a:solidFill>
            <a:schemeClr val="bg2"/>
          </a:solidFill>
          <a:latin typeface="Arial" charset="0"/>
        </a:defRPr>
      </a:lvl5pPr>
      <a:lvl6pPr marL="449414" algn="l" rtl="0" eaLnBrk="1" fontAlgn="base" hangingPunct="1">
        <a:spcBef>
          <a:spcPct val="0"/>
        </a:spcBef>
        <a:spcAft>
          <a:spcPct val="0"/>
        </a:spcAft>
        <a:defRPr sz="3200" b="1">
          <a:solidFill>
            <a:srgbClr val="2877C4"/>
          </a:solidFill>
          <a:latin typeface="Arial" charset="0"/>
        </a:defRPr>
      </a:lvl6pPr>
      <a:lvl7pPr marL="898810" algn="l" rtl="0" eaLnBrk="1" fontAlgn="base" hangingPunct="1">
        <a:spcBef>
          <a:spcPct val="0"/>
        </a:spcBef>
        <a:spcAft>
          <a:spcPct val="0"/>
        </a:spcAft>
        <a:defRPr sz="3200" b="1">
          <a:solidFill>
            <a:srgbClr val="2877C4"/>
          </a:solidFill>
          <a:latin typeface="Arial" charset="0"/>
        </a:defRPr>
      </a:lvl7pPr>
      <a:lvl8pPr marL="1348218" algn="l" rtl="0" eaLnBrk="1" fontAlgn="base" hangingPunct="1">
        <a:spcBef>
          <a:spcPct val="0"/>
        </a:spcBef>
        <a:spcAft>
          <a:spcPct val="0"/>
        </a:spcAft>
        <a:defRPr sz="3200" b="1">
          <a:solidFill>
            <a:srgbClr val="2877C4"/>
          </a:solidFill>
          <a:latin typeface="Arial" charset="0"/>
        </a:defRPr>
      </a:lvl8pPr>
      <a:lvl9pPr marL="1797629"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526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9300" indent="-222250" algn="l" rtl="0" eaLnBrk="0" fontAlgn="base" hangingPunct="0">
        <a:lnSpc>
          <a:spcPct val="115000"/>
        </a:lnSpc>
        <a:spcBef>
          <a:spcPct val="20000"/>
        </a:spcBef>
        <a:spcAft>
          <a:spcPct val="0"/>
        </a:spcAft>
        <a:buChar char="»"/>
        <a:defRPr sz="2100">
          <a:solidFill>
            <a:srgbClr val="000000"/>
          </a:solidFill>
          <a:latin typeface="+mn-lt"/>
        </a:defRPr>
      </a:lvl5pPr>
      <a:lvl6pPr marL="2470161" indent="-223132" algn="l" rtl="0" eaLnBrk="1" fontAlgn="base" hangingPunct="1">
        <a:lnSpc>
          <a:spcPct val="115000"/>
        </a:lnSpc>
        <a:spcBef>
          <a:spcPct val="20000"/>
        </a:spcBef>
        <a:spcAft>
          <a:spcPct val="0"/>
        </a:spcAft>
        <a:buChar char="»"/>
        <a:defRPr sz="2100">
          <a:solidFill>
            <a:srgbClr val="000000"/>
          </a:solidFill>
          <a:latin typeface="+mn-lt"/>
        </a:defRPr>
      </a:lvl6pPr>
      <a:lvl7pPr marL="2919564" indent="-223132" algn="l" rtl="0" eaLnBrk="1" fontAlgn="base" hangingPunct="1">
        <a:lnSpc>
          <a:spcPct val="115000"/>
        </a:lnSpc>
        <a:spcBef>
          <a:spcPct val="20000"/>
        </a:spcBef>
        <a:spcAft>
          <a:spcPct val="0"/>
        </a:spcAft>
        <a:buChar char="»"/>
        <a:defRPr sz="2100">
          <a:solidFill>
            <a:srgbClr val="000000"/>
          </a:solidFill>
          <a:latin typeface="+mn-lt"/>
        </a:defRPr>
      </a:lvl7pPr>
      <a:lvl8pPr marL="3368975" indent="-223132" algn="l" rtl="0" eaLnBrk="1" fontAlgn="base" hangingPunct="1">
        <a:lnSpc>
          <a:spcPct val="115000"/>
        </a:lnSpc>
        <a:spcBef>
          <a:spcPct val="20000"/>
        </a:spcBef>
        <a:spcAft>
          <a:spcPct val="0"/>
        </a:spcAft>
        <a:buChar char="»"/>
        <a:defRPr sz="2100">
          <a:solidFill>
            <a:srgbClr val="000000"/>
          </a:solidFill>
          <a:latin typeface="+mn-lt"/>
        </a:defRPr>
      </a:lvl8pPr>
      <a:lvl9pPr marL="3818378" indent="-22313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810" rtl="0" eaLnBrk="1" latinLnBrk="0" hangingPunct="1">
        <a:defRPr sz="1900" kern="1200">
          <a:solidFill>
            <a:schemeClr val="tx1"/>
          </a:solidFill>
          <a:latin typeface="+mn-lt"/>
          <a:ea typeface="+mn-ea"/>
          <a:cs typeface="+mn-cs"/>
        </a:defRPr>
      </a:lvl1pPr>
      <a:lvl2pPr marL="449414" algn="l" defTabSz="898810" rtl="0" eaLnBrk="1" latinLnBrk="0" hangingPunct="1">
        <a:defRPr sz="1900" kern="1200">
          <a:solidFill>
            <a:schemeClr val="tx1"/>
          </a:solidFill>
          <a:latin typeface="+mn-lt"/>
          <a:ea typeface="+mn-ea"/>
          <a:cs typeface="+mn-cs"/>
        </a:defRPr>
      </a:lvl2pPr>
      <a:lvl3pPr marL="898810" algn="l" defTabSz="898810" rtl="0" eaLnBrk="1" latinLnBrk="0" hangingPunct="1">
        <a:defRPr sz="1900" kern="1200">
          <a:solidFill>
            <a:schemeClr val="tx1"/>
          </a:solidFill>
          <a:latin typeface="+mn-lt"/>
          <a:ea typeface="+mn-ea"/>
          <a:cs typeface="+mn-cs"/>
        </a:defRPr>
      </a:lvl3pPr>
      <a:lvl4pPr marL="1348218" algn="l" defTabSz="898810" rtl="0" eaLnBrk="1" latinLnBrk="0" hangingPunct="1">
        <a:defRPr sz="1900" kern="1200">
          <a:solidFill>
            <a:schemeClr val="tx1"/>
          </a:solidFill>
          <a:latin typeface="+mn-lt"/>
          <a:ea typeface="+mn-ea"/>
          <a:cs typeface="+mn-cs"/>
        </a:defRPr>
      </a:lvl4pPr>
      <a:lvl5pPr marL="1797629" algn="l" defTabSz="898810" rtl="0" eaLnBrk="1" latinLnBrk="0" hangingPunct="1">
        <a:defRPr sz="1900" kern="1200">
          <a:solidFill>
            <a:schemeClr val="tx1"/>
          </a:solidFill>
          <a:latin typeface="+mn-lt"/>
          <a:ea typeface="+mn-ea"/>
          <a:cs typeface="+mn-cs"/>
        </a:defRPr>
      </a:lvl5pPr>
      <a:lvl6pPr marL="2247035" algn="l" defTabSz="898810" rtl="0" eaLnBrk="1" latinLnBrk="0" hangingPunct="1">
        <a:defRPr sz="1900" kern="1200">
          <a:solidFill>
            <a:schemeClr val="tx1"/>
          </a:solidFill>
          <a:latin typeface="+mn-lt"/>
          <a:ea typeface="+mn-ea"/>
          <a:cs typeface="+mn-cs"/>
        </a:defRPr>
      </a:lvl6pPr>
      <a:lvl7pPr marL="2696423" algn="l" defTabSz="898810" rtl="0" eaLnBrk="1" latinLnBrk="0" hangingPunct="1">
        <a:defRPr sz="1900" kern="1200">
          <a:solidFill>
            <a:schemeClr val="tx1"/>
          </a:solidFill>
          <a:latin typeface="+mn-lt"/>
          <a:ea typeface="+mn-ea"/>
          <a:cs typeface="+mn-cs"/>
        </a:defRPr>
      </a:lvl7pPr>
      <a:lvl8pPr marL="3145826" algn="l" defTabSz="898810" rtl="0" eaLnBrk="1" latinLnBrk="0" hangingPunct="1">
        <a:defRPr sz="1900" kern="1200">
          <a:solidFill>
            <a:schemeClr val="tx1"/>
          </a:solidFill>
          <a:latin typeface="+mn-lt"/>
          <a:ea typeface="+mn-ea"/>
          <a:cs typeface="+mn-cs"/>
        </a:defRPr>
      </a:lvl8pPr>
      <a:lvl9pPr marL="3595238" algn="l" defTabSz="89881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978DA17-E3A2-4D61-A625-181288052007}"/>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824" tIns="132483" rIns="321824" bIns="132483" numCol="1" anchor="ctr" anchorCtr="0" compatLnSpc="1">
            <a:prstTxWarp prst="textNoShape">
              <a:avLst/>
            </a:prstTxWarp>
            <a:noAutofit/>
          </a:bodyPr>
          <a:lstStyle/>
          <a:p>
            <a:pPr lvl="0"/>
            <a:r>
              <a:rPr lang="en-US" dirty="0"/>
              <a:t>Click to edit Master title style</a:t>
            </a:r>
          </a:p>
        </p:txBody>
      </p:sp>
      <p:sp>
        <p:nvSpPr>
          <p:cNvPr id="13315" name="Rectangle 3">
            <a:extLst>
              <a:ext uri="{FF2B5EF4-FFF2-40B4-BE49-F238E27FC236}">
                <a16:creationId xmlns:a16="http://schemas.microsoft.com/office/drawing/2014/main" id="{D9A6DF70-D44E-4338-9BBC-CE0B67DC8556}"/>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737" tIns="189274" rIns="340737" bIns="1892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3316" name="Picture 2" descr="\\Storage\content_dev\Team_Folders\charliep\Templates-cs5\e2020\Templates-cs5\images\on-screen-bg_smaller-003.png">
            <a:extLst>
              <a:ext uri="{FF2B5EF4-FFF2-40B4-BE49-F238E27FC236}">
                <a16:creationId xmlns:a16="http://schemas.microsoft.com/office/drawing/2014/main" id="{9DA15F37-9E29-4CBA-A503-9B7D406A2BA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061" r:id="rId1"/>
    <p:sldLayoutId id="2147490062" r:id="rId2"/>
    <p:sldLayoutId id="2147490063" r:id="rId3"/>
    <p:sldLayoutId id="2147490064" r:id="rId4"/>
    <p:sldLayoutId id="2147490065" r:id="rId5"/>
    <p:sldLayoutId id="2147490066" r:id="rId6"/>
    <p:sldLayoutId id="2147490067" r:id="rId7"/>
  </p:sldLayoutIdLst>
  <p:hf sldNum="0"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237" algn="l" rtl="0" eaLnBrk="1" fontAlgn="base" hangingPunct="1">
        <a:spcBef>
          <a:spcPct val="0"/>
        </a:spcBef>
        <a:spcAft>
          <a:spcPct val="0"/>
        </a:spcAft>
        <a:defRPr sz="3200" b="1">
          <a:solidFill>
            <a:srgbClr val="2877C4"/>
          </a:solidFill>
          <a:latin typeface="Arial" charset="0"/>
        </a:defRPr>
      </a:lvl6pPr>
      <a:lvl7pPr marL="900458" algn="l" rtl="0" eaLnBrk="1" fontAlgn="base" hangingPunct="1">
        <a:spcBef>
          <a:spcPct val="0"/>
        </a:spcBef>
        <a:spcAft>
          <a:spcPct val="0"/>
        </a:spcAft>
        <a:defRPr sz="3200" b="1">
          <a:solidFill>
            <a:srgbClr val="2877C4"/>
          </a:solidFill>
          <a:latin typeface="Arial" charset="0"/>
        </a:defRPr>
      </a:lvl7pPr>
      <a:lvl8pPr marL="1350690" algn="l" rtl="0" eaLnBrk="1" fontAlgn="base" hangingPunct="1">
        <a:spcBef>
          <a:spcPct val="0"/>
        </a:spcBef>
        <a:spcAft>
          <a:spcPct val="0"/>
        </a:spcAft>
        <a:defRPr sz="3200" b="1">
          <a:solidFill>
            <a:srgbClr val="2877C4"/>
          </a:solidFill>
          <a:latin typeface="Arial" charset="0"/>
        </a:defRPr>
      </a:lvl8pPr>
      <a:lvl9pPr marL="1800932"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4688"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843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4696" indent="-223540" algn="l" rtl="0" eaLnBrk="1" fontAlgn="base" hangingPunct="1">
        <a:lnSpc>
          <a:spcPct val="115000"/>
        </a:lnSpc>
        <a:spcBef>
          <a:spcPct val="20000"/>
        </a:spcBef>
        <a:spcAft>
          <a:spcPct val="0"/>
        </a:spcAft>
        <a:buChar char="»"/>
        <a:defRPr sz="2100">
          <a:solidFill>
            <a:srgbClr val="000000"/>
          </a:solidFill>
          <a:latin typeface="+mn-lt"/>
        </a:defRPr>
      </a:lvl6pPr>
      <a:lvl7pPr marL="2924925" indent="-223540" algn="l" rtl="0" eaLnBrk="1" fontAlgn="base" hangingPunct="1">
        <a:lnSpc>
          <a:spcPct val="115000"/>
        </a:lnSpc>
        <a:spcBef>
          <a:spcPct val="20000"/>
        </a:spcBef>
        <a:spcAft>
          <a:spcPct val="0"/>
        </a:spcAft>
        <a:buChar char="»"/>
        <a:defRPr sz="2100">
          <a:solidFill>
            <a:srgbClr val="000000"/>
          </a:solidFill>
          <a:latin typeface="+mn-lt"/>
        </a:defRPr>
      </a:lvl7pPr>
      <a:lvl8pPr marL="3375160" indent="-223540" algn="l" rtl="0" eaLnBrk="1" fontAlgn="base" hangingPunct="1">
        <a:lnSpc>
          <a:spcPct val="115000"/>
        </a:lnSpc>
        <a:spcBef>
          <a:spcPct val="20000"/>
        </a:spcBef>
        <a:spcAft>
          <a:spcPct val="0"/>
        </a:spcAft>
        <a:buChar char="»"/>
        <a:defRPr sz="2100">
          <a:solidFill>
            <a:srgbClr val="000000"/>
          </a:solidFill>
          <a:latin typeface="+mn-lt"/>
        </a:defRPr>
      </a:lvl8pPr>
      <a:lvl9pPr marL="3825387" indent="-223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458" rtl="0" eaLnBrk="1" latinLnBrk="0" hangingPunct="1">
        <a:defRPr sz="1900" kern="1200">
          <a:solidFill>
            <a:schemeClr val="tx1"/>
          </a:solidFill>
          <a:latin typeface="+mn-lt"/>
          <a:ea typeface="+mn-ea"/>
          <a:cs typeface="+mn-cs"/>
        </a:defRPr>
      </a:lvl1pPr>
      <a:lvl2pPr marL="450237" algn="l" defTabSz="900458" rtl="0" eaLnBrk="1" latinLnBrk="0" hangingPunct="1">
        <a:defRPr sz="1900" kern="1200">
          <a:solidFill>
            <a:schemeClr val="tx1"/>
          </a:solidFill>
          <a:latin typeface="+mn-lt"/>
          <a:ea typeface="+mn-ea"/>
          <a:cs typeface="+mn-cs"/>
        </a:defRPr>
      </a:lvl2pPr>
      <a:lvl3pPr marL="900458" algn="l" defTabSz="900458" rtl="0" eaLnBrk="1" latinLnBrk="0" hangingPunct="1">
        <a:defRPr sz="1900" kern="1200">
          <a:solidFill>
            <a:schemeClr val="tx1"/>
          </a:solidFill>
          <a:latin typeface="+mn-lt"/>
          <a:ea typeface="+mn-ea"/>
          <a:cs typeface="+mn-cs"/>
        </a:defRPr>
      </a:lvl3pPr>
      <a:lvl4pPr marL="1350690" algn="l" defTabSz="900458" rtl="0" eaLnBrk="1" latinLnBrk="0" hangingPunct="1">
        <a:defRPr sz="1900" kern="1200">
          <a:solidFill>
            <a:schemeClr val="tx1"/>
          </a:solidFill>
          <a:latin typeface="+mn-lt"/>
          <a:ea typeface="+mn-ea"/>
          <a:cs typeface="+mn-cs"/>
        </a:defRPr>
      </a:lvl4pPr>
      <a:lvl5pPr marL="1800932" algn="l" defTabSz="900458" rtl="0" eaLnBrk="1" latinLnBrk="0" hangingPunct="1">
        <a:defRPr sz="1900" kern="1200">
          <a:solidFill>
            <a:schemeClr val="tx1"/>
          </a:solidFill>
          <a:latin typeface="+mn-lt"/>
          <a:ea typeface="+mn-ea"/>
          <a:cs typeface="+mn-cs"/>
        </a:defRPr>
      </a:lvl5pPr>
      <a:lvl6pPr marL="2251161" algn="l" defTabSz="900458" rtl="0" eaLnBrk="1" latinLnBrk="0" hangingPunct="1">
        <a:defRPr sz="1900" kern="1200">
          <a:solidFill>
            <a:schemeClr val="tx1"/>
          </a:solidFill>
          <a:latin typeface="+mn-lt"/>
          <a:ea typeface="+mn-ea"/>
          <a:cs typeface="+mn-cs"/>
        </a:defRPr>
      </a:lvl6pPr>
      <a:lvl7pPr marL="2701377" algn="l" defTabSz="900458" rtl="0" eaLnBrk="1" latinLnBrk="0" hangingPunct="1">
        <a:defRPr sz="1900" kern="1200">
          <a:solidFill>
            <a:schemeClr val="tx1"/>
          </a:solidFill>
          <a:latin typeface="+mn-lt"/>
          <a:ea typeface="+mn-ea"/>
          <a:cs typeface="+mn-cs"/>
        </a:defRPr>
      </a:lvl7pPr>
      <a:lvl8pPr marL="3151605" algn="l" defTabSz="900458" rtl="0" eaLnBrk="1" latinLnBrk="0" hangingPunct="1">
        <a:defRPr sz="1900" kern="1200">
          <a:solidFill>
            <a:schemeClr val="tx1"/>
          </a:solidFill>
          <a:latin typeface="+mn-lt"/>
          <a:ea typeface="+mn-ea"/>
          <a:cs typeface="+mn-cs"/>
        </a:defRPr>
      </a:lvl8pPr>
      <a:lvl9pPr marL="3601841" algn="l" defTabSz="9004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9.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9.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omup.com/cFXjnmnin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omup.com/cFliqOnXI0"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hyperlink" Target="http://somup.com/cFXjennin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80.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79.xml"/><Relationship Id="rId6" Type="http://schemas.openxmlformats.org/officeDocument/2006/relationships/image" Target="../media/image57.png"/><Relationship Id="rId5" Type="http://schemas.openxmlformats.org/officeDocument/2006/relationships/hyperlink" Target="http://somup.com/cFXQoVnioR" TargetMode="Externa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1.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1.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66.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hyperlink" Target="http://somup.com/cFXjebninU"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hyperlink" Target="https://screencast-o-matic.com/watch/cFXiD9YP5e" TargetMode="Externa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122.xml"/></Relationships>
</file>

<file path=ppt/slides/_rels/slide7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131.xml"/></Relationships>
</file>

<file path=ppt/slides/_rels/slide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131.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2.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153.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53.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7.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153.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02C3E5E-727B-4C55-AB50-7020C0C97569}"/>
              </a:ext>
            </a:extLst>
          </p:cNvPr>
          <p:cNvSpPr>
            <a:spLocks noGrp="1" noChangeArrowheads="1"/>
          </p:cNvSpPr>
          <p:nvPr>
            <p:ph type="title"/>
          </p:nvPr>
        </p:nvSpPr>
        <p:spPr>
          <a:xfrm>
            <a:off x="1219200" y="0"/>
            <a:ext cx="6629400" cy="609600"/>
          </a:xfrm>
        </p:spPr>
        <p:txBody>
          <a:bodyPr/>
          <a:lstStyle/>
          <a:p>
            <a:pPr algn="ctr" eaLnBrk="1" hangingPunct="1">
              <a:defRPr/>
            </a:pPr>
            <a:r>
              <a:rPr lang="en-US" altLang="en-US" b="1" dirty="0">
                <a:solidFill>
                  <a:srgbClr val="00B0F0"/>
                </a:solidFill>
                <a:cs typeface="+mj-cs"/>
              </a:rPr>
              <a:t>High Boiling &amp; Melting Point of Water</a:t>
            </a:r>
          </a:p>
        </p:txBody>
      </p:sp>
      <p:sp>
        <p:nvSpPr>
          <p:cNvPr id="135171" name="Rectangle 6">
            <a:extLst>
              <a:ext uri="{FF2B5EF4-FFF2-40B4-BE49-F238E27FC236}">
                <a16:creationId xmlns:a16="http://schemas.microsoft.com/office/drawing/2014/main" id="{6F559AF1-0B94-4F90-9770-2EED2BFAA373}"/>
              </a:ext>
            </a:extLst>
          </p:cNvPr>
          <p:cNvSpPr>
            <a:spLocks noGrp="1" noChangeArrowheads="1"/>
          </p:cNvSpPr>
          <p:nvPr>
            <p:ph type="body" idx="1"/>
          </p:nvPr>
        </p:nvSpPr>
        <p:spPr>
          <a:xfrm>
            <a:off x="152400" y="609600"/>
            <a:ext cx="8991600" cy="2571750"/>
          </a:xfrm>
        </p:spPr>
        <p:txBody>
          <a:bodyPr/>
          <a:lstStyle/>
          <a:p>
            <a:pPr marL="0" indent="0" eaLnBrk="1" hangingPunct="1">
              <a:spcBef>
                <a:spcPts val="1200"/>
              </a:spcBef>
            </a:pPr>
            <a:r>
              <a:rPr lang="en-US" altLang="en-US" sz="2300" dirty="0">
                <a:effectLst>
                  <a:outerShdw blurRad="38100" dist="38100" dir="2700000" algn="tl">
                    <a:srgbClr val="000000">
                      <a:alpha val="43137"/>
                    </a:srgbClr>
                  </a:outerShdw>
                </a:effectLst>
              </a:rPr>
              <a:t>Molecular compounds of low molecular mass are usually </a:t>
            </a:r>
            <a:r>
              <a:rPr lang="en-US" altLang="en-US" sz="2300" dirty="0">
                <a:solidFill>
                  <a:srgbClr val="00B050"/>
                </a:solidFill>
                <a:effectLst>
                  <a:outerShdw blurRad="38100" dist="38100" dir="2700000" algn="tl">
                    <a:srgbClr val="000000">
                      <a:alpha val="43137"/>
                    </a:srgbClr>
                  </a:outerShdw>
                </a:effectLst>
              </a:rPr>
              <a:t>gases</a:t>
            </a:r>
            <a:r>
              <a:rPr lang="en-US" altLang="en-US" sz="2300" dirty="0">
                <a:effectLst>
                  <a:outerShdw blurRad="38100" dist="38100" dir="2700000" algn="tl">
                    <a:srgbClr val="000000">
                      <a:alpha val="43137"/>
                    </a:srgbClr>
                  </a:outerShdw>
                </a:effectLst>
              </a:rPr>
              <a:t> or </a:t>
            </a:r>
            <a:r>
              <a:rPr lang="en-US" altLang="en-US" sz="2300" dirty="0">
                <a:solidFill>
                  <a:srgbClr val="00B050"/>
                </a:solidFill>
                <a:effectLst>
                  <a:outerShdw blurRad="38100" dist="38100" dir="2700000" algn="tl">
                    <a:srgbClr val="000000">
                      <a:alpha val="43137"/>
                    </a:srgbClr>
                  </a:outerShdw>
                </a:effectLst>
              </a:rPr>
              <a:t>liquids</a:t>
            </a:r>
            <a:r>
              <a:rPr lang="en-US" altLang="en-US" sz="2300" dirty="0">
                <a:effectLst>
                  <a:outerShdw blurRad="38100" dist="38100" dir="2700000" algn="tl">
                    <a:srgbClr val="000000">
                      <a:alpha val="43137"/>
                    </a:srgbClr>
                  </a:outerShdw>
                </a:effectLst>
              </a:rPr>
              <a:t> with low boiling points at normal atmospheric pressure. </a:t>
            </a:r>
          </a:p>
          <a:p>
            <a:pPr marL="0" indent="0" eaLnBrk="1" hangingPunct="1">
              <a:spcBef>
                <a:spcPts val="1200"/>
              </a:spcBef>
            </a:pPr>
            <a:r>
              <a:rPr lang="en-US" altLang="en-US" sz="2300" dirty="0">
                <a:solidFill>
                  <a:srgbClr val="FF0000"/>
                </a:solidFill>
                <a:effectLst>
                  <a:outerShdw blurRad="38100" dist="38100" dir="2700000" algn="tl">
                    <a:srgbClr val="000000">
                      <a:alpha val="43137"/>
                    </a:srgbClr>
                  </a:outerShdw>
                </a:effectLst>
              </a:rPr>
              <a:t>Water has a molar mass of 18.0 g/mol, but it has a HIGH boiling point of </a:t>
            </a:r>
            <a:r>
              <a:rPr lang="en-US" altLang="en-US" sz="2300" dirty="0">
                <a:solidFill>
                  <a:srgbClr val="0070C0"/>
                </a:solidFill>
                <a:effectLst>
                  <a:outerShdw blurRad="38100" dist="38100" dir="2700000" algn="tl">
                    <a:srgbClr val="000000">
                      <a:alpha val="43137"/>
                    </a:srgbClr>
                  </a:outerShdw>
                </a:effectLst>
              </a:rPr>
              <a:t>100˚C</a:t>
            </a:r>
            <a:r>
              <a:rPr lang="en-US" altLang="en-US" sz="2300" dirty="0">
                <a:solidFill>
                  <a:srgbClr val="FF0000"/>
                </a:solidFill>
                <a:effectLst>
                  <a:outerShdw blurRad="38100" dist="38100" dir="2700000" algn="tl">
                    <a:srgbClr val="000000">
                      <a:alpha val="43137"/>
                    </a:srgbClr>
                  </a:outerShdw>
                </a:effectLst>
              </a:rPr>
              <a:t>. </a:t>
            </a:r>
            <a:r>
              <a:rPr lang="en-US" altLang="en-US" sz="2300" dirty="0">
                <a:effectLst>
                  <a:outerShdw blurRad="38100" dist="38100" dir="2700000" algn="tl">
                    <a:srgbClr val="000000">
                      <a:alpha val="43137"/>
                    </a:srgbClr>
                  </a:outerShdw>
                </a:effectLst>
              </a:rPr>
              <a:t>Ammonia (NH</a:t>
            </a:r>
            <a:r>
              <a:rPr lang="en-US" altLang="en-US" sz="2300" baseline="-25000" dirty="0">
                <a:effectLst>
                  <a:outerShdw blurRad="38100" dist="38100" dir="2700000" algn="tl">
                    <a:srgbClr val="000000">
                      <a:alpha val="43137"/>
                    </a:srgbClr>
                  </a:outerShdw>
                </a:effectLst>
              </a:rPr>
              <a:t>3</a:t>
            </a:r>
            <a:r>
              <a:rPr lang="en-US" altLang="en-US" sz="2300" dirty="0">
                <a:effectLst>
                  <a:outerShdw blurRad="38100" dist="38100" dir="2700000" algn="tl">
                    <a:srgbClr val="000000">
                      <a:alpha val="43137"/>
                    </a:srgbClr>
                  </a:outerShdw>
                </a:effectLst>
              </a:rPr>
              <a:t>) has a molar mass of 17.0 g/mol and boils at about </a:t>
            </a:r>
            <a:r>
              <a:rPr lang="en-US" altLang="en-US" sz="2300" dirty="0">
                <a:effectLst>
                  <a:outerShdw blurRad="38100" dist="38100" dir="2700000" algn="tl">
                    <a:srgbClr val="000000">
                      <a:alpha val="43137"/>
                    </a:srgbClr>
                  </a:outerShdw>
                </a:effectLst>
                <a:cs typeface="Arial" panose="020B0604020202020204" pitchFamily="34" charset="0"/>
              </a:rPr>
              <a:t>–33</a:t>
            </a:r>
            <a:r>
              <a:rPr lang="en-US" altLang="en-US" sz="2300" dirty="0">
                <a:effectLst>
                  <a:outerShdw blurRad="38100" dist="38100" dir="2700000" algn="tl">
                    <a:srgbClr val="000000">
                      <a:alpha val="43137"/>
                    </a:srgbClr>
                  </a:outerShdw>
                </a:effectLst>
              </a:rPr>
              <a:t>˚</a:t>
            </a:r>
            <a:r>
              <a:rPr lang="en-US" altLang="en-US" sz="2300" dirty="0">
                <a:effectLst>
                  <a:outerShdw blurRad="38100" dist="38100" dir="2700000" algn="tl">
                    <a:srgbClr val="000000">
                      <a:alpha val="43137"/>
                    </a:srgbClr>
                  </a:outerShdw>
                </a:effectLst>
                <a:cs typeface="Arial" panose="020B0604020202020204" pitchFamily="34" charset="0"/>
              </a:rPr>
              <a:t>C. </a:t>
            </a:r>
            <a:r>
              <a:rPr lang="en-US" altLang="en-US" sz="2300" dirty="0">
                <a:solidFill>
                  <a:srgbClr val="FF0000"/>
                </a:solidFill>
                <a:effectLst>
                  <a:outerShdw blurRad="38100" dist="38100" dir="2700000" algn="tl">
                    <a:srgbClr val="000000">
                      <a:alpha val="43137"/>
                    </a:srgbClr>
                  </a:outerShdw>
                </a:effectLst>
              </a:rPr>
              <a:t>Look at the graph for a comparison. </a:t>
            </a:r>
          </a:p>
          <a:p>
            <a:pPr marL="0" indent="0" eaLnBrk="1" hangingPunct="1">
              <a:spcBef>
                <a:spcPts val="1200"/>
              </a:spcBef>
            </a:pPr>
            <a:r>
              <a:rPr lang="en-US" altLang="en-US" sz="2300" dirty="0">
                <a:solidFill>
                  <a:srgbClr val="00B050"/>
                </a:solidFill>
                <a:effectLst>
                  <a:outerShdw blurRad="38100" dist="38100" dir="2700000" algn="tl">
                    <a:srgbClr val="000000">
                      <a:alpha val="43137"/>
                    </a:srgbClr>
                  </a:outerShdw>
                </a:effectLst>
              </a:rPr>
              <a:t>This is due to </a:t>
            </a:r>
            <a:r>
              <a:rPr lang="en-US" altLang="en-US" sz="2300" b="1" u="sng" dirty="0">
                <a:solidFill>
                  <a:srgbClr val="7030A0"/>
                </a:solidFill>
                <a:effectLst>
                  <a:outerShdw blurRad="38100" dist="38100" dir="2700000" algn="tl">
                    <a:srgbClr val="000000">
                      <a:alpha val="43137"/>
                    </a:srgbClr>
                  </a:outerShdw>
                </a:effectLst>
              </a:rPr>
              <a:t>hydrogen bonding</a:t>
            </a:r>
            <a:r>
              <a:rPr lang="en-US" altLang="en-US" sz="2300" dirty="0">
                <a:solidFill>
                  <a:srgbClr val="00B050"/>
                </a:solidFill>
                <a:effectLst>
                  <a:outerShdw blurRad="38100" dist="38100" dir="2700000" algn="tl">
                    <a:srgbClr val="000000">
                      <a:alpha val="43137"/>
                    </a:srgbClr>
                  </a:outerShdw>
                </a:effectLst>
              </a:rPr>
              <a:t>.</a:t>
            </a:r>
          </a:p>
        </p:txBody>
      </p:sp>
      <p:pic>
        <p:nvPicPr>
          <p:cNvPr id="135172" name="Picture 10" descr="File:Boiling-points Chalcogen-Halogen.svg">
            <a:extLst>
              <a:ext uri="{FF2B5EF4-FFF2-40B4-BE49-F238E27FC236}">
                <a16:creationId xmlns:a16="http://schemas.microsoft.com/office/drawing/2014/main" id="{14022175-16E4-4EFD-827B-2B5935D18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41148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trie\AppData\Local\Temp\SNAGHTML1ff4474e.PNG">
            <a:extLst>
              <a:ext uri="{FF2B5EF4-FFF2-40B4-BE49-F238E27FC236}">
                <a16:creationId xmlns:a16="http://schemas.microsoft.com/office/drawing/2014/main" id="{D35B77CD-B10B-4711-B6A4-01118268F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84600"/>
            <a:ext cx="4356960" cy="2768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092406D-ED60-41A3-AF8B-C521CD22EE59}"/>
              </a:ext>
            </a:extLst>
          </p:cNvPr>
          <p:cNvSpPr/>
          <p:nvPr/>
        </p:nvSpPr>
        <p:spPr bwMode="auto">
          <a:xfrm>
            <a:off x="2667000" y="6096000"/>
            <a:ext cx="533400"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Oval 6">
            <a:extLst>
              <a:ext uri="{FF2B5EF4-FFF2-40B4-BE49-F238E27FC236}">
                <a16:creationId xmlns:a16="http://schemas.microsoft.com/office/drawing/2014/main" id="{E39D3D9F-602E-4D22-950E-FF6750F2FACC}"/>
              </a:ext>
            </a:extLst>
          </p:cNvPr>
          <p:cNvSpPr/>
          <p:nvPr/>
        </p:nvSpPr>
        <p:spPr bwMode="auto">
          <a:xfrm>
            <a:off x="5638800" y="2971800"/>
            <a:ext cx="6096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2"/>
                                        </p:tgtEl>
                                        <p:attrNameLst>
                                          <p:attrName>style.visibility</p:attrName>
                                        </p:attrNameLst>
                                      </p:cBhvr>
                                      <p:to>
                                        <p:strVal val="visible"/>
                                      </p:to>
                                    </p:set>
                                    <p:animEffect transition="in" filter="fade">
                                      <p:cBhvr>
                                        <p:cTn id="27" dur="500"/>
                                        <p:tgtEl>
                                          <p:spTgt spid="1351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171">
                                            <p:txEl>
                                              <p:pRg st="2" end="2"/>
                                            </p:txEl>
                                          </p:spTgt>
                                        </p:tgtEl>
                                        <p:attrNameLst>
                                          <p:attrName>style.visibility</p:attrName>
                                        </p:attrNameLst>
                                      </p:cBhvr>
                                      <p:to>
                                        <p:strVal val="visible"/>
                                      </p:to>
                                    </p:set>
                                    <p:animEffect transition="in" filter="fade">
                                      <p:cBhvr>
                                        <p:cTn id="37" dur="5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37218" name="Rectangle 4">
            <a:extLst>
              <a:ext uri="{FF2B5EF4-FFF2-40B4-BE49-F238E27FC236}">
                <a16:creationId xmlns:a16="http://schemas.microsoft.com/office/drawing/2014/main" id="{887ABD1F-25A9-4945-B561-A0FCECD88675}"/>
              </a:ext>
            </a:extLst>
          </p:cNvPr>
          <p:cNvSpPr>
            <a:spLocks noChangeArrowheads="1"/>
          </p:cNvSpPr>
          <p:nvPr/>
        </p:nvSpPr>
        <p:spPr bwMode="auto">
          <a:xfrm>
            <a:off x="152400" y="76200"/>
            <a:ext cx="6707188" cy="37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236538" indent="-22066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dirty="0">
                <a:solidFill>
                  <a:srgbClr val="92D050"/>
                </a:solidFill>
              </a:rPr>
              <a:t>Surface Tension</a:t>
            </a:r>
          </a:p>
          <a:p>
            <a:pPr lvl="1">
              <a:spcBef>
                <a:spcPts val="1200"/>
              </a:spcBef>
              <a:buFont typeface="Arial" panose="020B0604020202020204" pitchFamily="34" charset="0"/>
              <a:buChar char="•"/>
            </a:pPr>
            <a:r>
              <a:rPr lang="en-US" altLang="en-US" sz="2300" dirty="0">
                <a:effectLst>
                  <a:outerShdw blurRad="38100" dist="38100" dir="2700000" algn="tl">
                    <a:srgbClr val="000000">
                      <a:alpha val="43137"/>
                    </a:srgbClr>
                  </a:outerShdw>
                </a:effectLst>
              </a:rPr>
              <a:t>The property of the surface of a liquid that allows it to resist an external force.</a:t>
            </a:r>
          </a:p>
          <a:p>
            <a:pPr lvl="1">
              <a:spcBef>
                <a:spcPts val="1200"/>
              </a:spcBef>
              <a:buFont typeface="Arial" panose="020B0604020202020204" pitchFamily="34" charset="0"/>
              <a:buChar char="•"/>
            </a:pPr>
            <a:r>
              <a:rPr lang="en-US" altLang="en-US" sz="2300" dirty="0">
                <a:solidFill>
                  <a:srgbClr val="7030A0"/>
                </a:solidFill>
                <a:effectLst>
                  <a:outerShdw blurRad="38100" dist="38100" dir="2700000" algn="tl">
                    <a:srgbClr val="000000">
                      <a:alpha val="43137"/>
                    </a:srgbClr>
                  </a:outerShdw>
                </a:effectLst>
              </a:rPr>
              <a:t>Strong intermolecular forces produce higher surface tension (</a:t>
            </a:r>
            <a:r>
              <a:rPr lang="en-US" altLang="en-US" sz="2300" b="1" u="sng" dirty="0">
                <a:solidFill>
                  <a:srgbClr val="FF0000"/>
                </a:solidFill>
                <a:effectLst>
                  <a:outerShdw blurRad="38100" dist="38100" dir="2700000" algn="tl">
                    <a:srgbClr val="000000">
                      <a:alpha val="43137"/>
                    </a:srgbClr>
                  </a:outerShdw>
                </a:effectLst>
              </a:rPr>
              <a:t>hydrogen bonding</a:t>
            </a:r>
            <a:r>
              <a:rPr lang="en-US" altLang="en-US" sz="2300" dirty="0">
                <a:solidFill>
                  <a:srgbClr val="7030A0"/>
                </a:solidFill>
                <a:effectLst>
                  <a:outerShdw blurRad="38100" dist="38100" dir="2700000" algn="tl">
                    <a:srgbClr val="000000">
                      <a:alpha val="43137"/>
                    </a:srgbClr>
                  </a:outerShdw>
                </a:effectLst>
              </a:rPr>
              <a:t>).</a:t>
            </a:r>
          </a:p>
          <a:p>
            <a:pPr eaLnBrk="1" hangingPunct="1"/>
            <a:endParaRPr lang="en-US" altLang="en-US" sz="2300" dirty="0">
              <a:solidFill>
                <a:srgbClr val="000000"/>
              </a:solidFill>
            </a:endParaRPr>
          </a:p>
        </p:txBody>
      </p:sp>
      <p:pic>
        <p:nvPicPr>
          <p:cNvPr id="137219" name="Picture 5">
            <a:extLst>
              <a:ext uri="{FF2B5EF4-FFF2-40B4-BE49-F238E27FC236}">
                <a16:creationId xmlns:a16="http://schemas.microsoft.com/office/drawing/2014/main" id="{4233AB1D-5A53-45F6-81E2-12685AED4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00500"/>
            <a:ext cx="50482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6" descr="File:Spider web Luc Viatour.jpg">
            <a:extLst>
              <a:ext uri="{FF2B5EF4-FFF2-40B4-BE49-F238E27FC236}">
                <a16:creationId xmlns:a16="http://schemas.microsoft.com/office/drawing/2014/main" id="{362D6DFA-2252-405F-AD2E-B7018A441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2667000"/>
            <a:ext cx="41719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2">
            <a:extLst>
              <a:ext uri="{FF2B5EF4-FFF2-40B4-BE49-F238E27FC236}">
                <a16:creationId xmlns:a16="http://schemas.microsoft.com/office/drawing/2014/main" id="{9D2EB3BB-289F-4BE2-B4A6-9155EA7A1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588" y="269875"/>
            <a:ext cx="2284412"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8" name="Rectangle 8">
            <a:extLst>
              <a:ext uri="{FF2B5EF4-FFF2-40B4-BE49-F238E27FC236}">
                <a16:creationId xmlns:a16="http://schemas.microsoft.com/office/drawing/2014/main" id="{67B3C9DF-7ACD-4AC2-9075-4CE7051DC223}"/>
              </a:ext>
            </a:extLst>
          </p:cNvPr>
          <p:cNvSpPr>
            <a:spLocks noGrp="1" noChangeArrowheads="1"/>
          </p:cNvSpPr>
          <p:nvPr>
            <p:ph type="title"/>
          </p:nvPr>
        </p:nvSpPr>
        <p:spPr>
          <a:xfrm>
            <a:off x="5410200" y="0"/>
            <a:ext cx="3733800" cy="533400"/>
          </a:xfrm>
        </p:spPr>
        <p:txBody>
          <a:bodyPr/>
          <a:lstStyle/>
          <a:p>
            <a:pPr algn="ctr" eaLnBrk="1" hangingPunct="1">
              <a:defRPr/>
            </a:pPr>
            <a:r>
              <a:rPr lang="en-US" altLang="en-US" dirty="0">
                <a:solidFill>
                  <a:srgbClr val="FFFF00"/>
                </a:solidFill>
                <a:cs typeface="+mj-cs"/>
              </a:rPr>
              <a:t>Properties of Water</a:t>
            </a:r>
          </a:p>
        </p:txBody>
      </p:sp>
      <p:sp>
        <p:nvSpPr>
          <p:cNvPr id="2" name="TextBox 1">
            <a:extLst>
              <a:ext uri="{FF2B5EF4-FFF2-40B4-BE49-F238E27FC236}">
                <a16:creationId xmlns:a16="http://schemas.microsoft.com/office/drawing/2014/main" id="{47450070-09BF-4B29-B8AD-D2CBCA2AE3A9}"/>
              </a:ext>
            </a:extLst>
          </p:cNvPr>
          <p:cNvSpPr txBox="1"/>
          <p:nvPr/>
        </p:nvSpPr>
        <p:spPr>
          <a:xfrm>
            <a:off x="7543800" y="2082284"/>
            <a:ext cx="1219200" cy="369332"/>
          </a:xfrm>
          <a:prstGeom prst="rect">
            <a:avLst/>
          </a:prstGeom>
          <a:noFill/>
        </p:spPr>
        <p:txBody>
          <a:bodyPr wrap="square" rtlCol="0">
            <a:spAutoFit/>
          </a:bodyPr>
          <a:lstStyle/>
          <a:p>
            <a:pPr algn="ctr"/>
            <a:r>
              <a:rPr lang="en-US" dirty="0">
                <a:solidFill>
                  <a:schemeClr val="bg1"/>
                </a:solidFill>
              </a:rPr>
              <a:t>meniscus</a:t>
            </a:r>
          </a:p>
        </p:txBody>
      </p:sp>
      <p:sp>
        <p:nvSpPr>
          <p:cNvPr id="8" name="TextBox 7">
            <a:extLst>
              <a:ext uri="{FF2B5EF4-FFF2-40B4-BE49-F238E27FC236}">
                <a16:creationId xmlns:a16="http://schemas.microsoft.com/office/drawing/2014/main" id="{59073758-AF91-4B34-A5B5-E50BF3EC1C7A}"/>
              </a:ext>
            </a:extLst>
          </p:cNvPr>
          <p:cNvSpPr txBox="1"/>
          <p:nvPr/>
        </p:nvSpPr>
        <p:spPr>
          <a:xfrm>
            <a:off x="2590800" y="2895600"/>
            <a:ext cx="1219200" cy="923330"/>
          </a:xfrm>
          <a:prstGeom prst="rect">
            <a:avLst/>
          </a:prstGeom>
          <a:noFill/>
        </p:spPr>
        <p:txBody>
          <a:bodyPr wrap="square" rtlCol="0">
            <a:spAutoFit/>
          </a:bodyPr>
          <a:lstStyle/>
          <a:p>
            <a:pPr algn="ctr"/>
            <a:r>
              <a:rPr lang="en-US" dirty="0">
                <a:solidFill>
                  <a:schemeClr val="bg1"/>
                </a:solidFill>
              </a:rPr>
              <a:t>Shape &amp; size of droplets</a:t>
            </a:r>
          </a:p>
        </p:txBody>
      </p:sp>
      <p:sp>
        <p:nvSpPr>
          <p:cNvPr id="9" name="TextBox 8">
            <a:extLst>
              <a:ext uri="{FF2B5EF4-FFF2-40B4-BE49-F238E27FC236}">
                <a16:creationId xmlns:a16="http://schemas.microsoft.com/office/drawing/2014/main" id="{9AF976CF-DD42-4134-B6EA-760659790593}"/>
              </a:ext>
            </a:extLst>
          </p:cNvPr>
          <p:cNvSpPr txBox="1"/>
          <p:nvPr/>
        </p:nvSpPr>
        <p:spPr>
          <a:xfrm>
            <a:off x="6747023" y="4691693"/>
            <a:ext cx="1828800" cy="369332"/>
          </a:xfrm>
          <a:prstGeom prst="rect">
            <a:avLst/>
          </a:prstGeom>
          <a:noFill/>
        </p:spPr>
        <p:txBody>
          <a:bodyPr wrap="square" rtlCol="0">
            <a:spAutoFit/>
          </a:bodyPr>
          <a:lstStyle/>
          <a:p>
            <a:r>
              <a:rPr lang="en-US" dirty="0"/>
              <a:t>Skiing anyone?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fade">
                                      <p:cBhvr>
                                        <p:cTn id="7" dur="500"/>
                                        <p:tgtEl>
                                          <p:spTgt spid="137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8">
                                            <p:txEl>
                                              <p:pRg st="1" end="1"/>
                                            </p:txEl>
                                          </p:spTgt>
                                        </p:tgtEl>
                                        <p:attrNameLst>
                                          <p:attrName>style.visibility</p:attrName>
                                        </p:attrNameLst>
                                      </p:cBhvr>
                                      <p:to>
                                        <p:strVal val="visible"/>
                                      </p:to>
                                    </p:set>
                                    <p:animEffect transition="in" filter="fade">
                                      <p:cBhvr>
                                        <p:cTn id="12" dur="500"/>
                                        <p:tgtEl>
                                          <p:spTgt spid="137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8">
                                            <p:txEl>
                                              <p:pRg st="2" end="2"/>
                                            </p:txEl>
                                          </p:spTgt>
                                        </p:tgtEl>
                                        <p:attrNameLst>
                                          <p:attrName>style.visibility</p:attrName>
                                        </p:attrNameLst>
                                      </p:cBhvr>
                                      <p:to>
                                        <p:strVal val="visible"/>
                                      </p:to>
                                    </p:set>
                                    <p:animEffect transition="in" filter="fade">
                                      <p:cBhvr>
                                        <p:cTn id="17" dur="500"/>
                                        <p:tgtEl>
                                          <p:spTgt spid="137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21"/>
                                        </p:tgtEl>
                                        <p:attrNameLst>
                                          <p:attrName>style.visibility</p:attrName>
                                        </p:attrNameLst>
                                      </p:cBhvr>
                                      <p:to>
                                        <p:strVal val="visible"/>
                                      </p:to>
                                    </p:set>
                                    <p:animEffect transition="in" filter="fade">
                                      <p:cBhvr>
                                        <p:cTn id="22" dur="500"/>
                                        <p:tgtEl>
                                          <p:spTgt spid="1372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7220"/>
                                        </p:tgtEl>
                                        <p:attrNameLst>
                                          <p:attrName>style.visibility</p:attrName>
                                        </p:attrNameLst>
                                      </p:cBhvr>
                                      <p:to>
                                        <p:strVal val="visible"/>
                                      </p:to>
                                    </p:set>
                                    <p:animEffect transition="in" filter="fade">
                                      <p:cBhvr>
                                        <p:cTn id="30" dur="500"/>
                                        <p:tgtEl>
                                          <p:spTgt spid="1372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Placeholder 3">
            <a:extLst>
              <a:ext uri="{FF2B5EF4-FFF2-40B4-BE49-F238E27FC236}">
                <a16:creationId xmlns:a16="http://schemas.microsoft.com/office/drawing/2014/main" id="{FA61B727-56F7-4B98-8C19-7A393D85A3F4}"/>
              </a:ext>
            </a:extLst>
          </p:cNvPr>
          <p:cNvSpPr>
            <a:spLocks noGrp="1" noChangeArrowheads="1"/>
          </p:cNvSpPr>
          <p:nvPr>
            <p:ph type="body" sz="quarter" idx="12"/>
          </p:nvPr>
        </p:nvSpPr>
        <p:spPr>
          <a:xfrm>
            <a:off x="0" y="1376363"/>
            <a:ext cx="4249738" cy="5481637"/>
          </a:xfrm>
        </p:spPr>
        <p:txBody>
          <a:bodyPr lIns="91040" tIns="45520" bIns="91040"/>
          <a:lstStyle/>
          <a:p>
            <a:pPr marL="0" lvl="1" indent="0" eaLnBrk="1" hangingPunct="1">
              <a:buFont typeface="Wingdings" panose="05000000000000000000" pitchFamily="2" charset="2"/>
              <a:buNone/>
            </a:pPr>
            <a:r>
              <a:rPr lang="en-US" altLang="en-US" sz="3600" b="1" dirty="0">
                <a:solidFill>
                  <a:srgbClr val="FF00FF"/>
                </a:solidFill>
              </a:rPr>
              <a:t>adhesion</a:t>
            </a:r>
            <a:endParaRPr lang="en-US" altLang="en-US" sz="3600" dirty="0">
              <a:solidFill>
                <a:srgbClr val="FF00FF"/>
              </a:solidFill>
            </a:endParaRPr>
          </a:p>
          <a:p>
            <a:pPr marL="0" lvl="1" indent="0" eaLnBrk="1" hangingPunct="1">
              <a:spcBef>
                <a:spcPts val="600"/>
              </a:spcBef>
              <a:buFont typeface="Wingdings" panose="05000000000000000000" pitchFamily="2" charset="2"/>
              <a:buNone/>
            </a:pPr>
            <a:r>
              <a:rPr lang="en-US" altLang="en-US" dirty="0">
                <a:effectLst>
                  <a:outerShdw blurRad="38100" dist="38100" dir="2700000" algn="tl">
                    <a:srgbClr val="000000">
                      <a:alpha val="43137"/>
                    </a:srgbClr>
                  </a:outerShdw>
                </a:effectLst>
              </a:rPr>
              <a:t>attraction of molecules of different substances</a:t>
            </a:r>
          </a:p>
          <a:p>
            <a:pPr lvl="2" eaLnBrk="1" hangingPunct="1">
              <a:spcBef>
                <a:spcPts val="600"/>
              </a:spcBef>
            </a:pPr>
            <a:r>
              <a:rPr lang="en-US" altLang="en-US" b="1" dirty="0">
                <a:solidFill>
                  <a:srgbClr val="00B050"/>
                </a:solidFill>
                <a:effectLst>
                  <a:outerShdw blurRad="38100" dist="38100" dir="2700000" algn="tl">
                    <a:srgbClr val="000000">
                      <a:alpha val="43137"/>
                    </a:srgbClr>
                  </a:outerShdw>
                </a:effectLst>
              </a:rPr>
              <a:t>meniscus</a:t>
            </a:r>
            <a:r>
              <a:rPr lang="en-US" altLang="en-US" dirty="0">
                <a:solidFill>
                  <a:srgbClr val="7030A0"/>
                </a:solidFill>
                <a:effectLst>
                  <a:outerShdw blurRad="38100" dist="38100" dir="2700000" algn="tl">
                    <a:srgbClr val="000000">
                      <a:alpha val="43137"/>
                    </a:srgbClr>
                  </a:outerShdw>
                </a:effectLst>
              </a:rPr>
              <a:t> in glass tubes</a:t>
            </a:r>
          </a:p>
          <a:p>
            <a:pPr lvl="2" eaLnBrk="1" hangingPunct="1">
              <a:spcBef>
                <a:spcPts val="600"/>
              </a:spcBef>
            </a:pPr>
            <a:r>
              <a:rPr lang="en-US" altLang="en-US" b="1" dirty="0">
                <a:solidFill>
                  <a:srgbClr val="FF0000"/>
                </a:solidFill>
                <a:effectLst>
                  <a:outerShdw blurRad="38100" dist="38100" dir="2700000" algn="tl">
                    <a:srgbClr val="000000">
                      <a:alpha val="43137"/>
                    </a:srgbClr>
                  </a:outerShdw>
                </a:effectLst>
              </a:rPr>
              <a:t>capillary action</a:t>
            </a:r>
          </a:p>
          <a:p>
            <a:pPr marL="0" lvl="1" indent="0" eaLnBrk="1" hangingPunct="1">
              <a:buFont typeface="Wingdings" panose="05000000000000000000" pitchFamily="2" charset="2"/>
              <a:buNone/>
            </a:pPr>
            <a:r>
              <a:rPr lang="en-US" altLang="en-US" sz="3600" b="1" dirty="0">
                <a:solidFill>
                  <a:srgbClr val="0070C0"/>
                </a:solidFill>
                <a:effectLst>
                  <a:outerShdw blurRad="38100" dist="38100" dir="2700000" algn="tl">
                    <a:srgbClr val="000000">
                      <a:alpha val="43137"/>
                    </a:srgbClr>
                  </a:outerShdw>
                </a:effectLst>
              </a:rPr>
              <a:t>cohesion</a:t>
            </a:r>
            <a:endParaRPr lang="en-US" altLang="en-US" sz="3600" dirty="0">
              <a:solidFill>
                <a:srgbClr val="0070C0"/>
              </a:solidFill>
              <a:effectLst>
                <a:outerShdw blurRad="38100" dist="38100" dir="2700000" algn="tl">
                  <a:srgbClr val="000000">
                    <a:alpha val="43137"/>
                  </a:srgbClr>
                </a:outerShdw>
              </a:effectLst>
            </a:endParaRPr>
          </a:p>
          <a:p>
            <a:pPr marL="0" lvl="1" indent="0" eaLnBrk="1" hangingPunct="1">
              <a:spcBef>
                <a:spcPts val="600"/>
              </a:spcBef>
              <a:buFont typeface="Wingdings" panose="05000000000000000000" pitchFamily="2" charset="2"/>
              <a:buNone/>
            </a:pPr>
            <a:r>
              <a:rPr lang="en-US" altLang="en-US" dirty="0">
                <a:effectLst>
                  <a:outerShdw blurRad="38100" dist="38100" dir="2700000" algn="tl">
                    <a:srgbClr val="000000">
                      <a:alpha val="43137"/>
                    </a:srgbClr>
                  </a:outerShdw>
                </a:effectLst>
              </a:rPr>
              <a:t>attraction of molecules within a substance (</a:t>
            </a:r>
            <a:r>
              <a:rPr lang="en-US" altLang="en-US" dirty="0">
                <a:solidFill>
                  <a:srgbClr val="00B0F0"/>
                </a:solidFill>
                <a:effectLst>
                  <a:outerShdw blurRad="38100" dist="38100" dir="2700000" algn="tl">
                    <a:srgbClr val="000000">
                      <a:alpha val="43137"/>
                    </a:srgbClr>
                  </a:outerShdw>
                </a:effectLst>
              </a:rPr>
              <a:t>e.g. formation of droplets</a:t>
            </a:r>
            <a:r>
              <a:rPr lang="en-US" altLang="en-US" dirty="0">
                <a:solidFill>
                  <a:schemeClr val="tx1"/>
                </a:solidFill>
                <a:effectLst>
                  <a:outerShdw blurRad="38100" dist="38100" dir="2700000" algn="tl">
                    <a:srgbClr val="000000">
                      <a:alpha val="43137"/>
                    </a:srgbClr>
                  </a:outerShdw>
                </a:effectLst>
              </a:rPr>
              <a:t>)</a:t>
            </a:r>
          </a:p>
        </p:txBody>
      </p:sp>
      <p:sp>
        <p:nvSpPr>
          <p:cNvPr id="139267" name="Title 1">
            <a:extLst>
              <a:ext uri="{FF2B5EF4-FFF2-40B4-BE49-F238E27FC236}">
                <a16:creationId xmlns:a16="http://schemas.microsoft.com/office/drawing/2014/main" id="{C4A48E17-B43E-44FF-8ACF-2F3A6C8B8EFB}"/>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Adhesion &amp; Cohesion produce Surface Tension</a:t>
            </a:r>
          </a:p>
        </p:txBody>
      </p:sp>
      <p:pic>
        <p:nvPicPr>
          <p:cNvPr id="139268" name="Picture 4" descr="File:Capillary Attraction Repulsion (PSF) (bjl).svg">
            <a:extLst>
              <a:ext uri="{FF2B5EF4-FFF2-40B4-BE49-F238E27FC236}">
                <a16:creationId xmlns:a16="http://schemas.microsoft.com/office/drawing/2014/main" id="{5E786C7B-BFEE-42DA-8874-E80FCF3EB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02" t="7289" r="50000" b="9810"/>
          <a:stretch>
            <a:fillRect/>
          </a:stretch>
        </p:blipFill>
        <p:spPr bwMode="auto">
          <a:xfrm>
            <a:off x="3962400" y="1371600"/>
            <a:ext cx="287337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4">
            <a:extLst>
              <a:ext uri="{FF2B5EF4-FFF2-40B4-BE49-F238E27FC236}">
                <a16:creationId xmlns:a16="http://schemas.microsoft.com/office/drawing/2014/main" id="{51D38EBA-D4FC-4E7B-AE20-C7DE894B9DAE}"/>
              </a:ext>
            </a:extLst>
          </p:cNvPr>
          <p:cNvSpPr>
            <a:spLocks noChangeArrowheads="1"/>
          </p:cNvSpPr>
          <p:nvPr/>
        </p:nvSpPr>
        <p:spPr bwMode="auto">
          <a:xfrm>
            <a:off x="7348538" y="1811338"/>
            <a:ext cx="1084262" cy="1390650"/>
          </a:xfrm>
          <a:prstGeom prst="rect">
            <a:avLst/>
          </a:prstGeom>
          <a:solidFill>
            <a:schemeClr val="bg1"/>
          </a:solidFill>
          <a:ln w="28575" algn="ctr">
            <a:solidFill>
              <a:schemeClr val="bg1"/>
            </a:solidFill>
            <a:round/>
            <a:headEnd/>
            <a:tailEnd/>
          </a:ln>
        </p:spPr>
        <p:txBody>
          <a:bodyPr lIns="0" tIns="0" rIns="0" bIns="0" anchor="ctr"/>
          <a:lstStyle>
            <a:lvl1pPr defTabSz="189547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89547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89547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89547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5475">
              <a:lnSpc>
                <a:spcPct val="115000"/>
              </a:lnSpc>
              <a:spcBef>
                <a:spcPct val="20000"/>
              </a:spcBef>
              <a:buChar char="»"/>
              <a:defRPr sz="2100">
                <a:solidFill>
                  <a:srgbClr val="000000"/>
                </a:solidFill>
                <a:latin typeface="Arial" panose="020B0604020202020204" pitchFamily="34" charset="0"/>
              </a:defRPr>
            </a:lvl5pPr>
            <a:lvl6pPr marL="25146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547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Tx/>
              <a:buNone/>
            </a:pPr>
            <a:endParaRPr lang="en-US" altLang="en-US" sz="1700"/>
          </a:p>
        </p:txBody>
      </p:sp>
      <p:pic>
        <p:nvPicPr>
          <p:cNvPr id="139270" name="Picture 2">
            <a:extLst>
              <a:ext uri="{FF2B5EF4-FFF2-40B4-BE49-F238E27FC236}">
                <a16:creationId xmlns:a16="http://schemas.microsoft.com/office/drawing/2014/main" id="{A036CBDE-54D8-4C93-8596-703C5360B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725" y="1524000"/>
            <a:ext cx="20732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Picture 2">
            <a:extLst>
              <a:ext uri="{FF2B5EF4-FFF2-40B4-BE49-F238E27FC236}">
                <a16:creationId xmlns:a16="http://schemas.microsoft.com/office/drawing/2014/main" id="{66698F65-72BC-4E9B-82F6-5865304A9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940" b="25494"/>
          <a:stretch>
            <a:fillRect/>
          </a:stretch>
        </p:blipFill>
        <p:spPr bwMode="auto">
          <a:xfrm>
            <a:off x="0" y="5486400"/>
            <a:ext cx="6010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fade">
                                      <p:cBhvr>
                                        <p:cTn id="7" dur="500"/>
                                        <p:tgtEl>
                                          <p:spTgt spid="139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6">
                                            <p:txEl>
                                              <p:pRg st="1" end="1"/>
                                            </p:txEl>
                                          </p:spTgt>
                                        </p:tgtEl>
                                        <p:attrNameLst>
                                          <p:attrName>style.visibility</p:attrName>
                                        </p:attrNameLst>
                                      </p:cBhvr>
                                      <p:to>
                                        <p:strVal val="visible"/>
                                      </p:to>
                                    </p:set>
                                    <p:animEffect transition="in" filter="fade">
                                      <p:cBhvr>
                                        <p:cTn id="12" dur="500"/>
                                        <p:tgtEl>
                                          <p:spTgt spid="139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266">
                                            <p:txEl>
                                              <p:pRg st="2" end="2"/>
                                            </p:txEl>
                                          </p:spTgt>
                                        </p:tgtEl>
                                        <p:attrNameLst>
                                          <p:attrName>style.visibility</p:attrName>
                                        </p:attrNameLst>
                                      </p:cBhvr>
                                      <p:to>
                                        <p:strVal val="visible"/>
                                      </p:to>
                                    </p:set>
                                    <p:animEffect transition="in" filter="fade">
                                      <p:cBhvr>
                                        <p:cTn id="17" dur="500"/>
                                        <p:tgtEl>
                                          <p:spTgt spid="139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270"/>
                                        </p:tgtEl>
                                        <p:attrNameLst>
                                          <p:attrName>style.visibility</p:attrName>
                                        </p:attrNameLst>
                                      </p:cBhvr>
                                      <p:to>
                                        <p:strVal val="visible"/>
                                      </p:to>
                                    </p:set>
                                    <p:animEffect transition="in" filter="fade">
                                      <p:cBhvr>
                                        <p:cTn id="22" dur="500"/>
                                        <p:tgtEl>
                                          <p:spTgt spid="1392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266">
                                            <p:txEl>
                                              <p:pRg st="3" end="3"/>
                                            </p:txEl>
                                          </p:spTgt>
                                        </p:tgtEl>
                                        <p:attrNameLst>
                                          <p:attrName>style.visibility</p:attrName>
                                        </p:attrNameLst>
                                      </p:cBhvr>
                                      <p:to>
                                        <p:strVal val="visible"/>
                                      </p:to>
                                    </p:set>
                                    <p:animEffect transition="in" filter="fade">
                                      <p:cBhvr>
                                        <p:cTn id="27" dur="500"/>
                                        <p:tgtEl>
                                          <p:spTgt spid="13926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268"/>
                                        </p:tgtEl>
                                        <p:attrNameLst>
                                          <p:attrName>style.visibility</p:attrName>
                                        </p:attrNameLst>
                                      </p:cBhvr>
                                      <p:to>
                                        <p:strVal val="visible"/>
                                      </p:to>
                                    </p:set>
                                    <p:animEffect transition="in" filter="fade">
                                      <p:cBhvr>
                                        <p:cTn id="32" dur="500"/>
                                        <p:tgtEl>
                                          <p:spTgt spid="1392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266">
                                            <p:txEl>
                                              <p:pRg st="4" end="4"/>
                                            </p:txEl>
                                          </p:spTgt>
                                        </p:tgtEl>
                                        <p:attrNameLst>
                                          <p:attrName>style.visibility</p:attrName>
                                        </p:attrNameLst>
                                      </p:cBhvr>
                                      <p:to>
                                        <p:strVal val="visible"/>
                                      </p:to>
                                    </p:set>
                                    <p:animEffect transition="in" filter="fade">
                                      <p:cBhvr>
                                        <p:cTn id="37" dur="500"/>
                                        <p:tgtEl>
                                          <p:spTgt spid="13926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266">
                                            <p:txEl>
                                              <p:pRg st="5" end="5"/>
                                            </p:txEl>
                                          </p:spTgt>
                                        </p:tgtEl>
                                        <p:attrNameLst>
                                          <p:attrName>style.visibility</p:attrName>
                                        </p:attrNameLst>
                                      </p:cBhvr>
                                      <p:to>
                                        <p:strVal val="visible"/>
                                      </p:to>
                                    </p:set>
                                    <p:animEffect transition="in" filter="fade">
                                      <p:cBhvr>
                                        <p:cTn id="42" dur="500"/>
                                        <p:tgtEl>
                                          <p:spTgt spid="13926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9271"/>
                                        </p:tgtEl>
                                        <p:attrNameLst>
                                          <p:attrName>style.visibility</p:attrName>
                                        </p:attrNameLst>
                                      </p:cBhvr>
                                      <p:to>
                                        <p:strVal val="visible"/>
                                      </p:to>
                                    </p:set>
                                    <p:animEffect transition="in" filter="fade">
                                      <p:cBhvr>
                                        <p:cTn id="47" dur="5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Placeholder 3">
            <a:extLst>
              <a:ext uri="{FF2B5EF4-FFF2-40B4-BE49-F238E27FC236}">
                <a16:creationId xmlns:a16="http://schemas.microsoft.com/office/drawing/2014/main" id="{0ED4EF43-1384-4E93-852B-98C5BA735C50}"/>
              </a:ext>
            </a:extLst>
          </p:cNvPr>
          <p:cNvSpPr>
            <a:spLocks noGrp="1" noChangeArrowheads="1"/>
          </p:cNvSpPr>
          <p:nvPr>
            <p:ph type="body" sz="quarter" idx="12"/>
          </p:nvPr>
        </p:nvSpPr>
        <p:spPr>
          <a:xfrm>
            <a:off x="0" y="1376363"/>
            <a:ext cx="5181600" cy="5481637"/>
          </a:xfrm>
        </p:spPr>
        <p:txBody>
          <a:bodyPr/>
          <a:lstStyle/>
          <a:p>
            <a:pPr lvl="1" eaLnBrk="1" hangingPunct="1"/>
            <a:r>
              <a:rPr lang="en-US" altLang="en-US" sz="2800" dirty="0">
                <a:effectLst>
                  <a:outerShdw blurRad="38100" dist="38100" dir="2700000" algn="tl">
                    <a:srgbClr val="000000">
                      <a:alpha val="43137"/>
                    </a:srgbClr>
                  </a:outerShdw>
                </a:effectLst>
              </a:rPr>
              <a:t>Resistance to change in temperature</a:t>
            </a:r>
          </a:p>
          <a:p>
            <a:pPr lvl="2" eaLnBrk="1" hangingPunct="1">
              <a:spcBef>
                <a:spcPts val="1100"/>
              </a:spcBef>
            </a:pPr>
            <a:r>
              <a:rPr lang="en-US" altLang="en-US" sz="2800" dirty="0">
                <a:solidFill>
                  <a:srgbClr val="FF0000"/>
                </a:solidFill>
                <a:effectLst>
                  <a:outerShdw blurRad="38100" dist="38100" dir="2700000" algn="tl">
                    <a:srgbClr val="000000">
                      <a:alpha val="43137"/>
                    </a:srgbClr>
                  </a:outerShdw>
                </a:effectLst>
              </a:rPr>
              <a:t>Higher specific heat means a substance can hold more heat or release more heat depending on temperature. </a:t>
            </a:r>
          </a:p>
          <a:p>
            <a:pPr lvl="1" eaLnBrk="1" hangingPunct="1"/>
            <a:r>
              <a:rPr lang="en-US" altLang="en-US" sz="2800" b="1" u="sng" dirty="0">
                <a:solidFill>
                  <a:srgbClr val="0070C0"/>
                </a:solidFill>
                <a:effectLst>
                  <a:outerShdw blurRad="38100" dist="38100" dir="2700000" algn="tl">
                    <a:srgbClr val="000000">
                      <a:alpha val="43137"/>
                    </a:srgbClr>
                  </a:outerShdw>
                </a:effectLst>
              </a:rPr>
              <a:t>Hydrogen bonds</a:t>
            </a:r>
            <a:r>
              <a:rPr lang="en-US" altLang="en-US" sz="2800" b="1" dirty="0">
                <a:solidFill>
                  <a:srgbClr val="0070C0"/>
                </a:solidFill>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increase the amount of energy required for the average KE (temperature) to change.</a:t>
            </a:r>
          </a:p>
        </p:txBody>
      </p:sp>
      <p:sp>
        <p:nvSpPr>
          <p:cNvPr id="141315" name="Title 1">
            <a:extLst>
              <a:ext uri="{FF2B5EF4-FFF2-40B4-BE49-F238E27FC236}">
                <a16:creationId xmlns:a16="http://schemas.microsoft.com/office/drawing/2014/main" id="{D5BAA916-1CDD-473C-89F8-BB161B7A2D99}"/>
              </a:ext>
            </a:extLst>
          </p:cNvPr>
          <p:cNvSpPr>
            <a:spLocks noGrp="1" noChangeArrowheads="1"/>
          </p:cNvSpPr>
          <p:nvPr>
            <p:ph type="title"/>
          </p:nvPr>
        </p:nvSpPr>
        <p:spPr>
          <a:xfrm>
            <a:off x="0" y="0"/>
            <a:ext cx="9144000" cy="1371600"/>
          </a:xfrm>
        </p:spPr>
        <p:txBody>
          <a:bodyPr/>
          <a:lstStyle/>
          <a:p>
            <a:pPr marL="0" indent="0" eaLnBrk="1" hangingPunct="1"/>
            <a:r>
              <a:rPr lang="en-US" altLang="en-US" sz="4000">
                <a:solidFill>
                  <a:srgbClr val="FFFF00"/>
                </a:solidFill>
              </a:rPr>
              <a:t>Specific Heat</a:t>
            </a:r>
          </a:p>
        </p:txBody>
      </p:sp>
      <p:pic>
        <p:nvPicPr>
          <p:cNvPr id="2" name="Picture 1">
            <a:extLst>
              <a:ext uri="{FF2B5EF4-FFF2-40B4-BE49-F238E27FC236}">
                <a16:creationId xmlns:a16="http://schemas.microsoft.com/office/drawing/2014/main" id="{A088B801-C4A0-46BA-B1BE-CCB60FF04F72}"/>
              </a:ext>
            </a:extLst>
          </p:cNvPr>
          <p:cNvPicPr>
            <a:picLocks noChangeAspect="1"/>
          </p:cNvPicPr>
          <p:nvPr/>
        </p:nvPicPr>
        <p:blipFill>
          <a:blip r:embed="rId3"/>
          <a:stretch>
            <a:fillRect/>
          </a:stretch>
        </p:blipFill>
        <p:spPr>
          <a:xfrm>
            <a:off x="5334000" y="1678994"/>
            <a:ext cx="3733800" cy="42547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fade">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4">
                                            <p:txEl>
                                              <p:pRg st="1" end="1"/>
                                            </p:txEl>
                                          </p:spTgt>
                                        </p:tgtEl>
                                        <p:attrNameLst>
                                          <p:attrName>style.visibility</p:attrName>
                                        </p:attrNameLst>
                                      </p:cBhvr>
                                      <p:to>
                                        <p:strVal val="visible"/>
                                      </p:to>
                                    </p:set>
                                    <p:animEffect transition="in" filter="fade">
                                      <p:cBhvr>
                                        <p:cTn id="12" dur="500"/>
                                        <p:tgtEl>
                                          <p:spTgt spid="141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4">
                                            <p:txEl>
                                              <p:pRg st="2" end="2"/>
                                            </p:txEl>
                                          </p:spTgt>
                                        </p:tgtEl>
                                        <p:attrNameLst>
                                          <p:attrName>style.visibility</p:attrName>
                                        </p:attrNameLst>
                                      </p:cBhvr>
                                      <p:to>
                                        <p:strVal val="visible"/>
                                      </p:to>
                                    </p:set>
                                    <p:animEffect transition="in" filter="fade">
                                      <p:cBhvr>
                                        <p:cTn id="22" dur="500"/>
                                        <p:tgtEl>
                                          <p:spTgt spid="141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Placeholder 3">
            <a:extLst>
              <a:ext uri="{FF2B5EF4-FFF2-40B4-BE49-F238E27FC236}">
                <a16:creationId xmlns:a16="http://schemas.microsoft.com/office/drawing/2014/main" id="{0ED4EF43-1384-4E93-852B-98C5BA735C50}"/>
              </a:ext>
            </a:extLst>
          </p:cNvPr>
          <p:cNvSpPr>
            <a:spLocks noGrp="1" noChangeArrowheads="1"/>
          </p:cNvSpPr>
          <p:nvPr>
            <p:ph type="body" sz="quarter" idx="12"/>
          </p:nvPr>
        </p:nvSpPr>
        <p:spPr>
          <a:xfrm>
            <a:off x="0" y="1376363"/>
            <a:ext cx="5334000" cy="5481637"/>
          </a:xfrm>
        </p:spPr>
        <p:txBody>
          <a:bodyPr/>
          <a:lstStyle/>
          <a:p>
            <a:pPr lvl="1" eaLnBrk="1" hangingPunct="1"/>
            <a:r>
              <a:rPr lang="en-US" altLang="en-US" dirty="0">
                <a:effectLst>
                  <a:outerShdw blurRad="38100" dist="38100" dir="2700000" algn="tl">
                    <a:srgbClr val="000000">
                      <a:alpha val="43137"/>
                    </a:srgbClr>
                  </a:outerShdw>
                </a:effectLst>
              </a:rPr>
              <a:t>Resists change in temperature</a:t>
            </a:r>
          </a:p>
          <a:p>
            <a:pPr lvl="2" eaLnBrk="1" hangingPunct="1">
              <a:spcBef>
                <a:spcPts val="1100"/>
              </a:spcBef>
            </a:pPr>
            <a:r>
              <a:rPr lang="en-US" altLang="en-US" dirty="0">
                <a:solidFill>
                  <a:srgbClr val="FF0000"/>
                </a:solidFill>
                <a:effectLst>
                  <a:outerShdw blurRad="38100" dist="38100" dir="2700000" algn="tl">
                    <a:srgbClr val="000000">
                      <a:alpha val="43137"/>
                    </a:srgbClr>
                  </a:outerShdw>
                </a:effectLst>
              </a:rPr>
              <a:t>Water takes a long time to heat up and a long time to cool down.</a:t>
            </a:r>
          </a:p>
        </p:txBody>
      </p:sp>
      <p:sp>
        <p:nvSpPr>
          <p:cNvPr id="141315" name="Title 1">
            <a:extLst>
              <a:ext uri="{FF2B5EF4-FFF2-40B4-BE49-F238E27FC236}">
                <a16:creationId xmlns:a16="http://schemas.microsoft.com/office/drawing/2014/main" id="{D5BAA916-1CDD-473C-89F8-BB161B7A2D99}"/>
              </a:ext>
            </a:extLst>
          </p:cNvPr>
          <p:cNvSpPr>
            <a:spLocks noGrp="1" noChangeArrowheads="1"/>
          </p:cNvSpPr>
          <p:nvPr>
            <p:ph type="title"/>
          </p:nvPr>
        </p:nvSpPr>
        <p:spPr>
          <a:xfrm>
            <a:off x="0" y="0"/>
            <a:ext cx="9144000" cy="1371600"/>
          </a:xfrm>
        </p:spPr>
        <p:txBody>
          <a:bodyPr/>
          <a:lstStyle/>
          <a:p>
            <a:pPr marL="0" indent="0" eaLnBrk="1" hangingPunct="1"/>
            <a:r>
              <a:rPr lang="en-US" altLang="en-US" sz="4000">
                <a:solidFill>
                  <a:srgbClr val="FFFF00"/>
                </a:solidFill>
              </a:rPr>
              <a:t>Specific Heat</a:t>
            </a:r>
          </a:p>
        </p:txBody>
      </p:sp>
      <p:sp>
        <p:nvSpPr>
          <p:cNvPr id="9" name="Rectangle 3">
            <a:extLst>
              <a:ext uri="{FF2B5EF4-FFF2-40B4-BE49-F238E27FC236}">
                <a16:creationId xmlns:a16="http://schemas.microsoft.com/office/drawing/2014/main" id="{2CE2308C-EEF2-457A-BD4A-EC58EAE9C624}"/>
              </a:ext>
            </a:extLst>
          </p:cNvPr>
          <p:cNvSpPr txBox="1">
            <a:spLocks noChangeArrowheads="1"/>
          </p:cNvSpPr>
          <p:nvPr/>
        </p:nvSpPr>
        <p:spPr bwMode="auto">
          <a:xfrm>
            <a:off x="34252" y="3048000"/>
            <a:ext cx="5528348" cy="178404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0868" tIns="94345" rIns="320868" bIns="94345">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230188" indent="-22860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796925" indent="-227013">
              <a:lnSpc>
                <a:spcPct val="113000"/>
              </a:lnSpc>
              <a:spcBef>
                <a:spcPts val="625"/>
              </a:spcBef>
              <a:buClr>
                <a:srgbClr val="5B8F22"/>
              </a:buClr>
              <a:buChar char="•"/>
              <a:defRPr sz="2300">
                <a:solidFill>
                  <a:srgbClr val="000000"/>
                </a:solidFill>
                <a:latin typeface="Arial" panose="020B0604020202020204" pitchFamily="34" charset="0"/>
              </a:defRPr>
            </a:lvl3pPr>
            <a:lvl4pPr marL="1493838" indent="-23495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5813" indent="-227013">
              <a:lnSpc>
                <a:spcPct val="115000"/>
              </a:lnSpc>
              <a:spcBef>
                <a:spcPct val="20000"/>
              </a:spcBef>
              <a:buChar char="»"/>
              <a:defRPr sz="2100">
                <a:solidFill>
                  <a:srgbClr val="000000"/>
                </a:solidFill>
                <a:latin typeface="Arial" panose="020B0604020202020204" pitchFamily="34" charset="0"/>
              </a:defRPr>
            </a:lvl5pPr>
            <a:lvl6pPr marL="25130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02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74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46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spcAft>
                <a:spcPts val="1200"/>
              </a:spcAft>
            </a:pPr>
            <a:r>
              <a:rPr lang="en-US" altLang="en-US" b="1" dirty="0">
                <a:solidFill>
                  <a:srgbClr val="FFFF00"/>
                </a:solidFill>
              </a:rPr>
              <a:t>Water’s high specific heat</a:t>
            </a:r>
            <a:r>
              <a:rPr lang="en-US" altLang="en-US" b="1" dirty="0">
                <a:solidFill>
                  <a:srgbClr val="FFFFFF"/>
                </a:solidFill>
              </a:rPr>
              <a:t> produces </a:t>
            </a:r>
            <a:r>
              <a:rPr lang="en-US" altLang="en-US" b="1" dirty="0">
                <a:solidFill>
                  <a:srgbClr val="00B050"/>
                </a:solidFill>
              </a:rPr>
              <a:t>moderate climates</a:t>
            </a:r>
            <a:r>
              <a:rPr lang="en-US" altLang="en-US" b="1" dirty="0">
                <a:solidFill>
                  <a:srgbClr val="FFFFFF"/>
                </a:solidFill>
              </a:rPr>
              <a:t> in places with a lot of water :  warmer winters and cooler summers. </a:t>
            </a:r>
          </a:p>
        </p:txBody>
      </p:sp>
      <p:pic>
        <p:nvPicPr>
          <p:cNvPr id="141317" name="Picture 2" descr="File:Map North America.PNG">
            <a:extLst>
              <a:ext uri="{FF2B5EF4-FFF2-40B4-BE49-F238E27FC236}">
                <a16:creationId xmlns:a16="http://schemas.microsoft.com/office/drawing/2014/main" id="{C3C78969-0431-4DBC-AA60-4E8F82F73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178" y="228600"/>
            <a:ext cx="3674822" cy="64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C2E7474-92F5-4058-9F98-78800E6CDE4C}"/>
              </a:ext>
            </a:extLst>
          </p:cNvPr>
          <p:cNvPicPr>
            <a:picLocks noChangeAspect="1"/>
          </p:cNvPicPr>
          <p:nvPr/>
        </p:nvPicPr>
        <p:blipFill>
          <a:blip r:embed="rId4"/>
          <a:stretch>
            <a:fillRect/>
          </a:stretch>
        </p:blipFill>
        <p:spPr>
          <a:xfrm>
            <a:off x="1143001" y="4989172"/>
            <a:ext cx="2664682" cy="1833575"/>
          </a:xfrm>
          <a:prstGeom prst="rect">
            <a:avLst/>
          </a:prstGeom>
        </p:spPr>
      </p:pic>
    </p:spTree>
    <p:extLst>
      <p:ext uri="{BB962C8B-B14F-4D97-AF65-F5344CB8AC3E}">
        <p14:creationId xmlns:p14="http://schemas.microsoft.com/office/powerpoint/2010/main" val="2632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fade">
                                      <p:cBhvr>
                                        <p:cTn id="7" dur="500"/>
                                        <p:tgtEl>
                                          <p:spTgt spid="141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314">
                                            <p:txEl>
                                              <p:pRg st="1" end="1"/>
                                            </p:txEl>
                                          </p:spTgt>
                                        </p:tgtEl>
                                        <p:attrNameLst>
                                          <p:attrName>style.visibility</p:attrName>
                                        </p:attrNameLst>
                                      </p:cBhvr>
                                      <p:to>
                                        <p:strVal val="visible"/>
                                      </p:to>
                                    </p:set>
                                    <p:animEffect transition="in" filter="fade">
                                      <p:cBhvr>
                                        <p:cTn id="12" dur="500"/>
                                        <p:tgtEl>
                                          <p:spTgt spid="141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1317"/>
                                        </p:tgtEl>
                                        <p:attrNameLst>
                                          <p:attrName>style.visibility</p:attrName>
                                        </p:attrNameLst>
                                      </p:cBhvr>
                                      <p:to>
                                        <p:strVal val="visible"/>
                                      </p:to>
                                    </p:set>
                                    <p:animEffect transition="in" filter="fade">
                                      <p:cBhvr>
                                        <p:cTn id="23"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2" name="Picture 36">
            <a:extLst>
              <a:ext uri="{FF2B5EF4-FFF2-40B4-BE49-F238E27FC236}">
                <a16:creationId xmlns:a16="http://schemas.microsoft.com/office/drawing/2014/main" id="{27654D81-64D1-429D-98A1-5B24772F6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 y="301515"/>
            <a:ext cx="887888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1245" name="Group 109">
            <a:extLst>
              <a:ext uri="{FF2B5EF4-FFF2-40B4-BE49-F238E27FC236}">
                <a16:creationId xmlns:a16="http://schemas.microsoft.com/office/drawing/2014/main" id="{25669265-CC5D-4CB3-B134-44EB2E94999E}"/>
              </a:ext>
            </a:extLst>
          </p:cNvPr>
          <p:cNvGraphicFramePr>
            <a:graphicFrameLocks noGrp="1"/>
          </p:cNvGraphicFramePr>
          <p:nvPr>
            <p:ph idx="1"/>
            <p:extLst>
              <p:ext uri="{D42A27DB-BD31-4B8C-83A1-F6EECF244321}">
                <p14:modId xmlns:p14="http://schemas.microsoft.com/office/powerpoint/2010/main" val="4241801259"/>
              </p:ext>
            </p:extLst>
          </p:nvPr>
        </p:nvGraphicFramePr>
        <p:xfrm>
          <a:off x="4495800" y="3124198"/>
          <a:ext cx="4572000" cy="3733802"/>
        </p:xfrm>
        <a:graphic>
          <a:graphicData uri="http://schemas.openxmlformats.org/drawingml/2006/table">
            <a:tbl>
              <a:tblPr/>
              <a:tblGrid>
                <a:gridCol w="2415396">
                  <a:extLst>
                    <a:ext uri="{9D8B030D-6E8A-4147-A177-3AD203B41FA5}">
                      <a16:colId xmlns:a16="http://schemas.microsoft.com/office/drawing/2014/main" val="20000"/>
                    </a:ext>
                  </a:extLst>
                </a:gridCol>
                <a:gridCol w="2156604">
                  <a:extLst>
                    <a:ext uri="{9D8B030D-6E8A-4147-A177-3AD203B41FA5}">
                      <a16:colId xmlns:a16="http://schemas.microsoft.com/office/drawing/2014/main" val="20001"/>
                    </a:ext>
                  </a:extLst>
                </a:gridCol>
              </a:tblGrid>
              <a:tr h="480253">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Density of Liquid Water and Ice</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extLst>
                  <a:ext uri="{0D108BD9-81ED-4DB2-BD59-A6C34878D82A}">
                    <a16:rowId xmlns:a16="http://schemas.microsoft.com/office/drawing/2014/main" val="10000"/>
                  </a:ext>
                </a:extLst>
              </a:tr>
              <a:tr h="412613">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Temperature (</a:t>
                      </a: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Density (g/cm</a:t>
                      </a:r>
                      <a:r>
                        <a:rPr kumimoji="0" lang="en-US" altLang="en-US" sz="1800" b="1"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8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100 (liquid water)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0.9584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50</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0.9881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25</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0.9971</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10</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0.9997</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4</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1.0000</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0 (liquid water)</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0.9998</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58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0 (ice)</a:t>
                      </a: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0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0.9168</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76200" y="3048000"/>
            <a:ext cx="4381500" cy="387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dirty="0">
                <a:solidFill>
                  <a:srgbClr val="000000"/>
                </a:solidFill>
                <a:effectLst>
                  <a:outerShdw blurRad="38100" dist="38100" dir="2700000" algn="tl">
                    <a:srgbClr val="000000">
                      <a:alpha val="43137"/>
                    </a:srgbClr>
                  </a:outerShdw>
                </a:effectLst>
              </a:rPr>
              <a:t>As water temperature drops </a:t>
            </a:r>
            <a:r>
              <a:rPr lang="en-US" altLang="en-US" sz="2800" dirty="0">
                <a:solidFill>
                  <a:srgbClr val="00B050"/>
                </a:solidFill>
                <a:effectLst>
                  <a:outerShdw blurRad="38100" dist="38100" dir="2700000" algn="tl">
                    <a:srgbClr val="000000">
                      <a:alpha val="43137"/>
                    </a:srgbClr>
                  </a:outerShdw>
                </a:effectLst>
              </a:rPr>
              <a:t>below 4˚C</a:t>
            </a:r>
            <a:r>
              <a:rPr lang="en-US" altLang="en-US" sz="2800" dirty="0">
                <a:solidFill>
                  <a:srgbClr val="000000"/>
                </a:solidFill>
                <a:effectLst>
                  <a:outerShdw blurRad="38100" dist="38100" dir="2700000" algn="tl">
                    <a:srgbClr val="000000">
                      <a:alpha val="43137"/>
                    </a:srgbClr>
                  </a:outerShdw>
                </a:effectLst>
              </a:rPr>
              <a:t>, it </a:t>
            </a:r>
            <a:r>
              <a:rPr lang="en-US" altLang="en-US" sz="2800" b="1" dirty="0">
                <a:solidFill>
                  <a:srgbClr val="FF00FF"/>
                </a:solidFill>
                <a:effectLst>
                  <a:outerShdw blurRad="38100" dist="38100" dir="2700000" algn="tl">
                    <a:srgbClr val="000000">
                      <a:alpha val="43137"/>
                    </a:srgbClr>
                  </a:outerShdw>
                </a:effectLst>
              </a:rPr>
              <a:t>no</a:t>
            </a:r>
            <a:r>
              <a:rPr lang="en-US" altLang="en-US" sz="2800" dirty="0">
                <a:solidFill>
                  <a:srgbClr val="000000"/>
                </a:solidFill>
                <a:effectLst>
                  <a:outerShdw blurRad="38100" dist="38100" dir="2700000" algn="tl">
                    <a:srgbClr val="000000">
                      <a:alpha val="43137"/>
                    </a:srgbClr>
                  </a:outerShdw>
                </a:effectLst>
              </a:rPr>
              <a:t> </a:t>
            </a:r>
            <a:r>
              <a:rPr lang="en-US" altLang="en-US" sz="2800" b="1" dirty="0">
                <a:solidFill>
                  <a:srgbClr val="FF00FF"/>
                </a:solidFill>
                <a:effectLst>
                  <a:outerShdw blurRad="38100" dist="38100" dir="2700000" algn="tl">
                    <a:srgbClr val="000000">
                      <a:alpha val="43137"/>
                    </a:srgbClr>
                  </a:outerShdw>
                </a:effectLst>
              </a:rPr>
              <a:t>longer</a:t>
            </a:r>
            <a:r>
              <a:rPr lang="en-US" altLang="en-US" sz="2800" dirty="0">
                <a:solidFill>
                  <a:srgbClr val="000000"/>
                </a:solidFill>
                <a:effectLst>
                  <a:outerShdw blurRad="38100" dist="38100" dir="2700000" algn="tl">
                    <a:srgbClr val="000000">
                      <a:alpha val="43137"/>
                    </a:srgbClr>
                  </a:outerShdw>
                </a:effectLst>
              </a:rPr>
              <a:t> behaves like a typical liquid, but </a:t>
            </a:r>
            <a:r>
              <a:rPr lang="en-US" altLang="en-US" sz="3600" b="1" dirty="0">
                <a:solidFill>
                  <a:srgbClr val="00B050"/>
                </a:solidFill>
                <a:effectLst>
                  <a:outerShdw blurRad="38100" dist="38100" dir="2700000" algn="tl">
                    <a:srgbClr val="000000">
                      <a:alpha val="43137"/>
                    </a:srgbClr>
                  </a:outerShdw>
                </a:effectLst>
              </a:rPr>
              <a:t>expands</a:t>
            </a:r>
            <a:r>
              <a:rPr lang="en-US" altLang="en-US" sz="2800" dirty="0">
                <a:solidFill>
                  <a:srgbClr val="000000"/>
                </a:solidFill>
                <a:effectLst>
                  <a:outerShdw blurRad="38100" dist="38100" dir="2700000" algn="tl">
                    <a:srgbClr val="000000">
                      <a:alpha val="43137"/>
                    </a:srgbClr>
                  </a:outerShdw>
                </a:effectLst>
              </a:rPr>
              <a:t>. </a:t>
            </a:r>
          </a:p>
          <a:p>
            <a:pPr>
              <a:spcBef>
                <a:spcPct val="50000"/>
              </a:spcBef>
            </a:pPr>
            <a:r>
              <a:rPr lang="en-US" altLang="en-US" sz="2800" dirty="0">
                <a:solidFill>
                  <a:srgbClr val="FF0000"/>
                </a:solidFill>
                <a:effectLst>
                  <a:outerShdw blurRad="38100" dist="38100" dir="2700000" algn="tl">
                    <a:srgbClr val="000000">
                      <a:alpha val="43137"/>
                    </a:srgbClr>
                  </a:outerShdw>
                </a:effectLst>
              </a:rPr>
              <a:t>Ice at 0˚C, has about a 10% lower density than water at 0˚C.</a:t>
            </a:r>
            <a:r>
              <a:rPr lang="en-US" altLang="en-US" sz="2800" dirty="0">
                <a:solidFill>
                  <a:srgbClr val="000000"/>
                </a:solidFill>
                <a:effectLst>
                  <a:outerShdw blurRad="38100" dist="38100" dir="2700000" algn="tl">
                    <a:srgbClr val="000000">
                      <a:alpha val="43137"/>
                    </a:srgbClr>
                  </a:outerShdw>
                </a:effectLst>
              </a:rPr>
              <a:t> </a:t>
            </a:r>
            <a:endParaRPr lang="en-US" altLang="en-US" sz="2800" b="1" u="sng" dirty="0">
              <a:solidFill>
                <a:srgbClr val="0070C0"/>
              </a:solidFill>
              <a:effectLst>
                <a:outerShdw blurRad="38100" dist="38100" dir="2700000" algn="tl">
                  <a:srgbClr val="000000">
                    <a:alpha val="43137"/>
                  </a:srgbClr>
                </a:outerShdw>
              </a:effectLst>
            </a:endParaRP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2800" b="1" dirty="0">
                <a:solidFill>
                  <a:srgbClr val="FF0000"/>
                </a:solidFill>
                <a:cs typeface="+mj-cs"/>
              </a:rPr>
              <a:t>Density of 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4">
                                            <p:txEl>
                                              <p:pRg st="0" end="0"/>
                                            </p:txEl>
                                          </p:spTgt>
                                        </p:tgtEl>
                                        <p:attrNameLst>
                                          <p:attrName>style.visibility</p:attrName>
                                        </p:attrNameLst>
                                      </p:cBhvr>
                                      <p:to>
                                        <p:strVal val="visible"/>
                                      </p:to>
                                    </p:set>
                                    <p:animEffect transition="in" filter="fade">
                                      <p:cBhvr>
                                        <p:cTn id="7" dur="500"/>
                                        <p:tgtEl>
                                          <p:spTgt spid="143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4">
                                            <p:txEl>
                                              <p:pRg st="1" end="1"/>
                                            </p:txEl>
                                          </p:spTgt>
                                        </p:tgtEl>
                                        <p:attrNameLst>
                                          <p:attrName>style.visibility</p:attrName>
                                        </p:attrNameLst>
                                      </p:cBhvr>
                                      <p:to>
                                        <p:strVal val="visible"/>
                                      </p:to>
                                    </p:set>
                                    <p:animEffect transition="in" filter="fade">
                                      <p:cBhvr>
                                        <p:cTn id="12" dur="500"/>
                                        <p:tgtEl>
                                          <p:spTgt spid="143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62"/>
                                        </p:tgtEl>
                                        <p:attrNameLst>
                                          <p:attrName>style.visibility</p:attrName>
                                        </p:attrNameLst>
                                      </p:cBhvr>
                                      <p:to>
                                        <p:strVal val="visible"/>
                                      </p:to>
                                    </p:set>
                                    <p:animEffect transition="in" filter="fade">
                                      <p:cBhvr>
                                        <p:cTn id="1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5943600" y="1447800"/>
            <a:ext cx="3048000" cy="378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Over 99% of chemical substances are MOST dense as solids.</a:t>
            </a:r>
          </a:p>
          <a:p>
            <a:pPr>
              <a:spcBef>
                <a:spcPct val="50000"/>
              </a:spcBef>
            </a:pPr>
            <a:r>
              <a:rPr lang="en-US" altLang="en-US" b="1" dirty="0">
                <a:solidFill>
                  <a:srgbClr val="7030A0"/>
                </a:solidFill>
                <a:effectLst>
                  <a:outerShdw blurRad="38100" dist="38100" dir="2700000" algn="tl">
                    <a:srgbClr val="000000">
                      <a:alpha val="43137"/>
                    </a:srgbClr>
                  </a:outerShdw>
                </a:effectLst>
              </a:rPr>
              <a:t>Ice is LESS dense.</a:t>
            </a:r>
            <a:endParaRPr lang="en-US" altLang="en-US" b="1" dirty="0">
              <a:solidFill>
                <a:srgbClr val="7030A0"/>
              </a:solidFill>
            </a:endParaRP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p>
        </p:txBody>
      </p:sp>
      <p:pic>
        <p:nvPicPr>
          <p:cNvPr id="5" name="Picture 4">
            <a:extLst>
              <a:ext uri="{FF2B5EF4-FFF2-40B4-BE49-F238E27FC236}">
                <a16:creationId xmlns:a16="http://schemas.microsoft.com/office/drawing/2014/main" id="{E4639CA8-24BC-4867-BB12-FD9D5340A595}"/>
              </a:ext>
            </a:extLst>
          </p:cNvPr>
          <p:cNvPicPr>
            <a:picLocks noChangeAspect="1"/>
          </p:cNvPicPr>
          <p:nvPr/>
        </p:nvPicPr>
        <p:blipFill>
          <a:blip r:embed="rId3"/>
          <a:stretch>
            <a:fillRect/>
          </a:stretch>
        </p:blipFill>
        <p:spPr>
          <a:xfrm>
            <a:off x="228600" y="694790"/>
            <a:ext cx="5511935" cy="5468420"/>
          </a:xfrm>
          <a:prstGeom prst="rect">
            <a:avLst/>
          </a:prstGeom>
        </p:spPr>
      </p:pic>
    </p:spTree>
    <p:extLst>
      <p:ext uri="{BB962C8B-B14F-4D97-AF65-F5344CB8AC3E}">
        <p14:creationId xmlns:p14="http://schemas.microsoft.com/office/powerpoint/2010/main" val="35825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4">
                                            <p:txEl>
                                              <p:pRg st="0" end="0"/>
                                            </p:txEl>
                                          </p:spTgt>
                                        </p:tgtEl>
                                        <p:attrNameLst>
                                          <p:attrName>style.visibility</p:attrName>
                                        </p:attrNameLst>
                                      </p:cBhvr>
                                      <p:to>
                                        <p:strVal val="visible"/>
                                      </p:to>
                                    </p:set>
                                    <p:animEffect transition="in" filter="fade">
                                      <p:cBhvr>
                                        <p:cTn id="12" dur="500"/>
                                        <p:tgtEl>
                                          <p:spTgt spid="1433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4">
                                            <p:txEl>
                                              <p:pRg st="1" end="1"/>
                                            </p:txEl>
                                          </p:spTgt>
                                        </p:tgtEl>
                                        <p:attrNameLst>
                                          <p:attrName>style.visibility</p:attrName>
                                        </p:attrNameLst>
                                      </p:cBhvr>
                                      <p:to>
                                        <p:strVal val="visible"/>
                                      </p:to>
                                    </p:set>
                                    <p:animEffect transition="in" filter="fade">
                                      <p:cBhvr>
                                        <p:cTn id="17" dur="500"/>
                                        <p:tgtEl>
                                          <p:spTgt spid="1433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114300" y="4724400"/>
            <a:ext cx="8915400" cy="12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Ice is one of only a few solids that </a:t>
            </a:r>
            <a:r>
              <a:rPr lang="en-US" altLang="en-US" sz="4400" b="1" dirty="0">
                <a:solidFill>
                  <a:srgbClr val="FF0000"/>
                </a:solidFill>
                <a:effectLst>
                  <a:outerShdw blurRad="38100" dist="38100" dir="2700000" algn="tl">
                    <a:srgbClr val="000000">
                      <a:alpha val="43137"/>
                    </a:srgbClr>
                  </a:outerShdw>
                </a:effectLst>
              </a:rPr>
              <a:t>floats</a:t>
            </a:r>
            <a:r>
              <a:rPr lang="en-US" altLang="en-US" dirty="0">
                <a:solidFill>
                  <a:srgbClr val="00B050"/>
                </a:solidFill>
                <a:effectLst>
                  <a:outerShdw blurRad="38100" dist="38100" dir="2700000" algn="tl">
                    <a:srgbClr val="000000">
                      <a:alpha val="43137"/>
                    </a:srgbClr>
                  </a:outerShdw>
                </a:effectLst>
              </a:rPr>
              <a:t> in its own liquid due to </a:t>
            </a:r>
            <a:r>
              <a:rPr lang="en-US" altLang="en-US" b="1" u="sng" dirty="0">
                <a:solidFill>
                  <a:srgbClr val="0070C0"/>
                </a:solidFill>
              </a:rPr>
              <a:t>hydrogen bonding.</a:t>
            </a:r>
          </a:p>
        </p:txBody>
      </p:sp>
      <p:pic>
        <p:nvPicPr>
          <p:cNvPr id="143395" name="Picture 2">
            <a:extLst>
              <a:ext uri="{FF2B5EF4-FFF2-40B4-BE49-F238E27FC236}">
                <a16:creationId xmlns:a16="http://schemas.microsoft.com/office/drawing/2014/main" id="{12827208-16BE-459B-852F-FEF0A9EF1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89673"/>
            <a:ext cx="3428999" cy="303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endParaRPr lang="en-US" altLang="en-US" dirty="0">
              <a:solidFill>
                <a:srgbClr val="002060"/>
              </a:solidFill>
              <a:cs typeface="+mj-cs"/>
            </a:endParaRPr>
          </a:p>
        </p:txBody>
      </p:sp>
      <p:pic>
        <p:nvPicPr>
          <p:cNvPr id="2" name="Picture 1">
            <a:extLst>
              <a:ext uri="{FF2B5EF4-FFF2-40B4-BE49-F238E27FC236}">
                <a16:creationId xmlns:a16="http://schemas.microsoft.com/office/drawing/2014/main" id="{EAE78DB0-E05F-466C-8969-4D27497B9ADC}"/>
              </a:ext>
            </a:extLst>
          </p:cNvPr>
          <p:cNvPicPr>
            <a:picLocks noChangeAspect="1"/>
          </p:cNvPicPr>
          <p:nvPr/>
        </p:nvPicPr>
        <p:blipFill>
          <a:blip r:embed="rId4"/>
          <a:stretch>
            <a:fillRect/>
          </a:stretch>
        </p:blipFill>
        <p:spPr>
          <a:xfrm>
            <a:off x="3581400" y="1027806"/>
            <a:ext cx="5288738" cy="3162574"/>
          </a:xfrm>
          <a:prstGeom prst="rect">
            <a:avLst/>
          </a:prstGeom>
        </p:spPr>
      </p:pic>
    </p:spTree>
    <p:extLst>
      <p:ext uri="{BB962C8B-B14F-4D97-AF65-F5344CB8AC3E}">
        <p14:creationId xmlns:p14="http://schemas.microsoft.com/office/powerpoint/2010/main" val="41461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4"/>
                                        </p:tgtEl>
                                        <p:attrNameLst>
                                          <p:attrName>style.visibility</p:attrName>
                                        </p:attrNameLst>
                                      </p:cBhvr>
                                      <p:to>
                                        <p:strVal val="visible"/>
                                      </p:to>
                                    </p:set>
                                    <p:animEffect transition="in" filter="fade">
                                      <p:cBhvr>
                                        <p:cTn id="12" dur="500"/>
                                        <p:tgtEl>
                                          <p:spTgt spid="14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4" name="Text Box 4">
            <a:extLst>
              <a:ext uri="{FF2B5EF4-FFF2-40B4-BE49-F238E27FC236}">
                <a16:creationId xmlns:a16="http://schemas.microsoft.com/office/drawing/2014/main" id="{56860E4D-9E7B-40FD-B319-7A848749BAB4}"/>
              </a:ext>
            </a:extLst>
          </p:cNvPr>
          <p:cNvSpPr txBox="1">
            <a:spLocks noChangeArrowheads="1"/>
          </p:cNvSpPr>
          <p:nvPr/>
        </p:nvSpPr>
        <p:spPr bwMode="auto">
          <a:xfrm>
            <a:off x="2888512" y="762000"/>
            <a:ext cx="6248400" cy="378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dirty="0">
                <a:solidFill>
                  <a:srgbClr val="00B050"/>
                </a:solidFill>
                <a:effectLst>
                  <a:outerShdw blurRad="38100" dist="38100" dir="2700000" algn="tl">
                    <a:srgbClr val="000000">
                      <a:alpha val="43137"/>
                    </a:srgbClr>
                  </a:outerShdw>
                </a:effectLst>
              </a:rPr>
              <a:t>What would happen if ice was MORE dense than water? </a:t>
            </a:r>
          </a:p>
          <a:p>
            <a:pPr>
              <a:spcBef>
                <a:spcPct val="50000"/>
              </a:spcBef>
            </a:pPr>
            <a:r>
              <a:rPr lang="en-US" altLang="en-US" b="1" dirty="0"/>
              <a:t>Imagine rivers, lakes, and ocean water in the winter if water was like most other substances … </a:t>
            </a:r>
            <a:r>
              <a:rPr lang="en-US" altLang="en-US" b="1" dirty="0">
                <a:solidFill>
                  <a:srgbClr val="FF0000"/>
                </a:solidFill>
              </a:rPr>
              <a:t>the earth would be a glacier.</a:t>
            </a:r>
          </a:p>
        </p:txBody>
      </p:sp>
      <p:sp>
        <p:nvSpPr>
          <p:cNvPr id="91138" name="Rectangle 2">
            <a:extLst>
              <a:ext uri="{FF2B5EF4-FFF2-40B4-BE49-F238E27FC236}">
                <a16:creationId xmlns:a16="http://schemas.microsoft.com/office/drawing/2014/main" id="{6CC55D1C-A0C8-4458-9F02-8D3BF0ED77DE}"/>
              </a:ext>
            </a:extLst>
          </p:cNvPr>
          <p:cNvSpPr>
            <a:spLocks noGrp="1" noChangeArrowheads="1"/>
          </p:cNvSpPr>
          <p:nvPr>
            <p:ph type="title"/>
          </p:nvPr>
        </p:nvSpPr>
        <p:spPr>
          <a:xfrm>
            <a:off x="3733800" y="20638"/>
            <a:ext cx="3429000" cy="533400"/>
          </a:xfrm>
        </p:spPr>
        <p:txBody>
          <a:bodyPr/>
          <a:lstStyle/>
          <a:p>
            <a:pPr algn="ctr" eaLnBrk="1" hangingPunct="1">
              <a:defRPr/>
            </a:pPr>
            <a:r>
              <a:rPr lang="en-US" altLang="en-US" sz="3200" dirty="0">
                <a:solidFill>
                  <a:srgbClr val="FF0000"/>
                </a:solidFill>
                <a:cs typeface="+mj-cs"/>
              </a:rPr>
              <a:t>Density of Ice</a:t>
            </a:r>
            <a:endParaRPr lang="en-US" altLang="en-US" dirty="0">
              <a:solidFill>
                <a:srgbClr val="002060"/>
              </a:solidFill>
              <a:cs typeface="+mj-cs"/>
            </a:endParaRPr>
          </a:p>
        </p:txBody>
      </p:sp>
      <p:pic>
        <p:nvPicPr>
          <p:cNvPr id="3" name="Picture 2">
            <a:extLst>
              <a:ext uri="{FF2B5EF4-FFF2-40B4-BE49-F238E27FC236}">
                <a16:creationId xmlns:a16="http://schemas.microsoft.com/office/drawing/2014/main" id="{7890086C-C05B-41E9-9257-CC5B57410B1B}"/>
              </a:ext>
            </a:extLst>
          </p:cNvPr>
          <p:cNvPicPr>
            <a:picLocks noChangeAspect="1"/>
          </p:cNvPicPr>
          <p:nvPr/>
        </p:nvPicPr>
        <p:blipFill>
          <a:blip r:embed="rId3"/>
          <a:stretch>
            <a:fillRect/>
          </a:stretch>
        </p:blipFill>
        <p:spPr>
          <a:xfrm>
            <a:off x="457200" y="381000"/>
            <a:ext cx="2209800" cy="3686348"/>
          </a:xfrm>
          <a:prstGeom prst="rect">
            <a:avLst/>
          </a:prstGeom>
        </p:spPr>
      </p:pic>
      <p:pic>
        <p:nvPicPr>
          <p:cNvPr id="4" name="Picture 3">
            <a:extLst>
              <a:ext uri="{FF2B5EF4-FFF2-40B4-BE49-F238E27FC236}">
                <a16:creationId xmlns:a16="http://schemas.microsoft.com/office/drawing/2014/main" id="{4C69ED89-01EF-4EAE-B667-348349A4662A}"/>
              </a:ext>
            </a:extLst>
          </p:cNvPr>
          <p:cNvPicPr>
            <a:picLocks noChangeAspect="1"/>
          </p:cNvPicPr>
          <p:nvPr/>
        </p:nvPicPr>
        <p:blipFill>
          <a:blip r:embed="rId4"/>
          <a:stretch>
            <a:fillRect/>
          </a:stretch>
        </p:blipFill>
        <p:spPr>
          <a:xfrm>
            <a:off x="76200" y="4170612"/>
            <a:ext cx="2819400" cy="2687388"/>
          </a:xfrm>
          <a:prstGeom prst="rect">
            <a:avLst/>
          </a:prstGeom>
        </p:spPr>
      </p:pic>
      <p:pic>
        <p:nvPicPr>
          <p:cNvPr id="5" name="Picture 4">
            <a:extLst>
              <a:ext uri="{FF2B5EF4-FFF2-40B4-BE49-F238E27FC236}">
                <a16:creationId xmlns:a16="http://schemas.microsoft.com/office/drawing/2014/main" id="{EDA8F45A-59DB-4419-92C9-0687215CDD7B}"/>
              </a:ext>
            </a:extLst>
          </p:cNvPr>
          <p:cNvPicPr>
            <a:picLocks noChangeAspect="1"/>
          </p:cNvPicPr>
          <p:nvPr/>
        </p:nvPicPr>
        <p:blipFill>
          <a:blip r:embed="rId5"/>
          <a:stretch>
            <a:fillRect/>
          </a:stretch>
        </p:blipFill>
        <p:spPr>
          <a:xfrm>
            <a:off x="5741582" y="3938544"/>
            <a:ext cx="2819399" cy="2898818"/>
          </a:xfrm>
          <a:prstGeom prst="rect">
            <a:avLst/>
          </a:prstGeom>
        </p:spPr>
      </p:pic>
      <p:sp>
        <p:nvSpPr>
          <p:cNvPr id="6" name="Arrow: Down 5">
            <a:extLst>
              <a:ext uri="{FF2B5EF4-FFF2-40B4-BE49-F238E27FC236}">
                <a16:creationId xmlns:a16="http://schemas.microsoft.com/office/drawing/2014/main" id="{85C2C668-FD19-469B-A1CC-92A936E50218}"/>
              </a:ext>
            </a:extLst>
          </p:cNvPr>
          <p:cNvSpPr/>
          <p:nvPr/>
        </p:nvSpPr>
        <p:spPr bwMode="auto">
          <a:xfrm>
            <a:off x="1524000" y="762000"/>
            <a:ext cx="152400" cy="9906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46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4">
                                            <p:txEl>
                                              <p:pRg st="0" end="0"/>
                                            </p:txEl>
                                          </p:spTgt>
                                        </p:tgtEl>
                                        <p:attrNameLst>
                                          <p:attrName>style.visibility</p:attrName>
                                        </p:attrNameLst>
                                      </p:cBhvr>
                                      <p:to>
                                        <p:strVal val="visible"/>
                                      </p:to>
                                    </p:set>
                                    <p:animEffect transition="in" filter="fade">
                                      <p:cBhvr>
                                        <p:cTn id="7" dur="500"/>
                                        <p:tgtEl>
                                          <p:spTgt spid="143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4">
                                            <p:txEl>
                                              <p:pRg st="1" end="1"/>
                                            </p:txEl>
                                          </p:spTgt>
                                        </p:tgtEl>
                                        <p:attrNameLst>
                                          <p:attrName>style.visibility</p:attrName>
                                        </p:attrNameLst>
                                      </p:cBhvr>
                                      <p:to>
                                        <p:strVal val="visible"/>
                                      </p:to>
                                    </p:set>
                                    <p:animEffect transition="in" filter="fade">
                                      <p:cBhvr>
                                        <p:cTn id="22" dur="500"/>
                                        <p:tgtEl>
                                          <p:spTgt spid="14339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7" descr="viper2">
            <a:extLst>
              <a:ext uri="{FF2B5EF4-FFF2-40B4-BE49-F238E27FC236}">
                <a16:creationId xmlns:a16="http://schemas.microsoft.com/office/drawing/2014/main" id="{91C6BD4E-6AD6-44DF-B928-334F9B929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171" b="7353"/>
          <a:stretch>
            <a:fillRect/>
          </a:stretch>
        </p:blipFill>
        <p:spPr bwMode="auto">
          <a:xfrm>
            <a:off x="0" y="301625"/>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2">
            <a:extLst>
              <a:ext uri="{FF2B5EF4-FFF2-40B4-BE49-F238E27FC236}">
                <a16:creationId xmlns:a16="http://schemas.microsoft.com/office/drawing/2014/main" id="{179A0799-8C86-497B-8796-31B2CE1D58A4}"/>
              </a:ext>
            </a:extLst>
          </p:cNvPr>
          <p:cNvSpPr>
            <a:spLocks noChangeArrowheads="1" noChangeShapeType="1" noTextEdit="1"/>
          </p:cNvSpPr>
          <p:nvPr/>
        </p:nvSpPr>
        <p:spPr bwMode="auto">
          <a:xfrm>
            <a:off x="3276600" y="533400"/>
            <a:ext cx="4800600" cy="23622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Solutions</a:t>
            </a:r>
          </a:p>
        </p:txBody>
      </p:sp>
      <p:sp>
        <p:nvSpPr>
          <p:cNvPr id="145412" name="Slide Number Placeholder 1">
            <a:extLst>
              <a:ext uri="{FF2B5EF4-FFF2-40B4-BE49-F238E27FC236}">
                <a16:creationId xmlns:a16="http://schemas.microsoft.com/office/drawing/2014/main" id="{C36ED94F-CFA0-43D2-A605-0B49E8F10C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27075" indent="-279400">
              <a:spcBef>
                <a:spcPct val="20000"/>
              </a:spcBef>
              <a:buChar char="–"/>
              <a:defRPr sz="2700">
                <a:solidFill>
                  <a:schemeClr val="tx1"/>
                </a:solidFill>
                <a:latin typeface="Arial" panose="020B0604020202020204" pitchFamily="34" charset="0"/>
              </a:defRPr>
            </a:lvl2pPr>
            <a:lvl3pPr marL="1120775" indent="-223838">
              <a:spcBef>
                <a:spcPct val="20000"/>
              </a:spcBef>
              <a:buChar char="•"/>
              <a:defRPr sz="2300">
                <a:solidFill>
                  <a:schemeClr val="tx1"/>
                </a:solidFill>
                <a:latin typeface="Arial" panose="020B0604020202020204" pitchFamily="34" charset="0"/>
              </a:defRPr>
            </a:lvl3pPr>
            <a:lvl4pPr marL="1570038" indent="-223838">
              <a:spcBef>
                <a:spcPct val="20000"/>
              </a:spcBef>
              <a:buChar char="–"/>
              <a:defRPr sz="2100">
                <a:solidFill>
                  <a:schemeClr val="tx1"/>
                </a:solidFill>
                <a:latin typeface="Arial" panose="020B0604020202020204" pitchFamily="34" charset="0"/>
              </a:defRPr>
            </a:lvl4pPr>
            <a:lvl5pPr marL="2020888" indent="-223838">
              <a:spcBef>
                <a:spcPct val="20000"/>
              </a:spcBef>
              <a:buChar char="»"/>
              <a:defRPr sz="2100">
                <a:solidFill>
                  <a:schemeClr val="tx1"/>
                </a:solidFill>
                <a:latin typeface="Arial" panose="020B0604020202020204" pitchFamily="34" charset="0"/>
              </a:defRPr>
            </a:lvl5pPr>
            <a:lvl6pPr marL="2478088" indent="-223838" eaLnBrk="0" fontAlgn="base" hangingPunct="0">
              <a:spcBef>
                <a:spcPct val="20000"/>
              </a:spcBef>
              <a:spcAft>
                <a:spcPct val="0"/>
              </a:spcAft>
              <a:buChar char="»"/>
              <a:defRPr sz="2100">
                <a:solidFill>
                  <a:schemeClr val="tx1"/>
                </a:solidFill>
                <a:latin typeface="Arial" panose="020B0604020202020204" pitchFamily="34" charset="0"/>
              </a:defRPr>
            </a:lvl6pPr>
            <a:lvl7pPr marL="2935288" indent="-223838" eaLnBrk="0" fontAlgn="base" hangingPunct="0">
              <a:spcBef>
                <a:spcPct val="20000"/>
              </a:spcBef>
              <a:spcAft>
                <a:spcPct val="0"/>
              </a:spcAft>
              <a:buChar char="»"/>
              <a:defRPr sz="2100">
                <a:solidFill>
                  <a:schemeClr val="tx1"/>
                </a:solidFill>
                <a:latin typeface="Arial" panose="020B0604020202020204" pitchFamily="34" charset="0"/>
              </a:defRPr>
            </a:lvl7pPr>
            <a:lvl8pPr marL="3392488" indent="-223838" eaLnBrk="0" fontAlgn="base" hangingPunct="0">
              <a:spcBef>
                <a:spcPct val="20000"/>
              </a:spcBef>
              <a:spcAft>
                <a:spcPct val="0"/>
              </a:spcAft>
              <a:buChar char="»"/>
              <a:defRPr sz="2100">
                <a:solidFill>
                  <a:schemeClr val="tx1"/>
                </a:solidFill>
                <a:latin typeface="Arial" panose="020B0604020202020204" pitchFamily="34" charset="0"/>
              </a:defRPr>
            </a:lvl8pPr>
            <a:lvl9pPr marL="3849688" indent="-223838"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2E1BE05A-BDC8-4833-AD94-42AA0F98454C}" type="slidenum">
              <a:rPr lang="en-US" altLang="en-US" sz="1500" smtClean="0"/>
              <a:pPr>
                <a:spcBef>
                  <a:spcPct val="0"/>
                </a:spcBef>
                <a:buFontTx/>
                <a:buNone/>
              </a:pPr>
              <a:t>19</a:t>
            </a:fld>
            <a:endParaRPr lang="en-US" altLang="en-US" sz="1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style.rotation</p:attrName>
                                        </p:attrNameLst>
                                      </p:cBhvr>
                                      <p:tavLst>
                                        <p:tav tm="0">
                                          <p:val>
                                            <p:fltVal val="720"/>
                                          </p:val>
                                        </p:tav>
                                        <p:tav tm="100000">
                                          <p:val>
                                            <p:fltVal val="0"/>
                                          </p:val>
                                        </p:tav>
                                      </p:tavLst>
                                    </p:anim>
                                    <p:anim calcmode="lin" valueType="num">
                                      <p:cBhvr>
                                        <p:cTn id="9" dur="1000" fill="hold"/>
                                        <p:tgtEl>
                                          <p:spTgt spid="5125"/>
                                        </p:tgtEl>
                                        <p:attrNameLst>
                                          <p:attrName>ppt_h</p:attrName>
                                        </p:attrNameLst>
                                      </p:cBhvr>
                                      <p:tavLst>
                                        <p:tav tm="0">
                                          <p:val>
                                            <p:fltVal val="0"/>
                                          </p:val>
                                        </p:tav>
                                        <p:tav tm="100000">
                                          <p:val>
                                            <p:strVal val="#ppt_h"/>
                                          </p:val>
                                        </p:tav>
                                      </p:tavLst>
                                    </p:anim>
                                    <p:anim calcmode="lin" valueType="num">
                                      <p:cBhvr>
                                        <p:cTn id="10" dur="1000" fill="hold"/>
                                        <p:tgtEl>
                                          <p:spTgt spid="512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12">
            <a:extLst>
              <a:ext uri="{FF2B5EF4-FFF2-40B4-BE49-F238E27FC236}">
                <a16:creationId xmlns:a16="http://schemas.microsoft.com/office/drawing/2014/main" id="{6FEA3707-7321-4AD1-B415-42B4320CAB95}"/>
              </a:ext>
            </a:extLst>
          </p:cNvPr>
          <p:cNvSpPr>
            <a:spLocks noChangeArrowheads="1"/>
          </p:cNvSpPr>
          <p:nvPr/>
        </p:nvSpPr>
        <p:spPr bwMode="auto">
          <a:xfrm>
            <a:off x="5105400" y="1371600"/>
            <a:ext cx="3733800" cy="53340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89843" tIns="44921" rIns="89843" bIns="44921"/>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a:solidFill>
                  <a:srgbClr val="FFB732"/>
                </a:solidFill>
                <a:ea typeface="ヒラギノ角ゴ Pro W3"/>
                <a:cs typeface="ヒラギノ角ゴ Pro W3"/>
              </a:rPr>
              <a:t>Chapter 15.1-2</a:t>
            </a:r>
            <a:endParaRPr lang="en-US" altLang="en-US" sz="2700">
              <a:solidFill>
                <a:schemeClr val="bg1"/>
              </a:solidFill>
              <a:ea typeface="ヒラギノ角ゴ Pro W3"/>
              <a:cs typeface="ヒラギノ角ゴ Pro W3"/>
            </a:endParaRPr>
          </a:p>
          <a:p>
            <a:pPr eaLnBrk="1" hangingPunct="1">
              <a:spcBef>
                <a:spcPct val="0"/>
              </a:spcBef>
            </a:pPr>
            <a:r>
              <a:rPr lang="en-US" altLang="en-US" sz="2300">
                <a:solidFill>
                  <a:schemeClr val="bg1"/>
                </a:solidFill>
                <a:ea typeface="ヒラギノ角ゴ Pro W3"/>
                <a:cs typeface="ヒラギノ角ゴ Pro W3"/>
              </a:rPr>
              <a:t>Water and Aqueous </a:t>
            </a:r>
          </a:p>
          <a:p>
            <a:pPr eaLnBrk="1" hangingPunct="1">
              <a:spcBef>
                <a:spcPct val="0"/>
              </a:spcBef>
            </a:pPr>
            <a:r>
              <a:rPr lang="en-US" altLang="en-US" sz="2300">
                <a:solidFill>
                  <a:schemeClr val="bg1"/>
                </a:solidFill>
                <a:ea typeface="ヒラギノ角ゴ Pro W3"/>
                <a:cs typeface="ヒラギノ角ゴ Pro W3"/>
              </a:rPr>
              <a:t>Systems</a:t>
            </a:r>
          </a:p>
          <a:p>
            <a:pPr>
              <a:spcBef>
                <a:spcPct val="0"/>
              </a:spcBef>
            </a:pPr>
            <a:endParaRPr lang="en-US" altLang="en-US" sz="2700">
              <a:solidFill>
                <a:srgbClr val="FFB732"/>
              </a:solidFill>
              <a:ea typeface="ヒラギノ角ゴ Pro W3"/>
              <a:cs typeface="ヒラギノ角ゴ Pro W3"/>
            </a:endParaRPr>
          </a:p>
          <a:p>
            <a:pPr>
              <a:spcBef>
                <a:spcPct val="0"/>
              </a:spcBef>
            </a:pPr>
            <a:r>
              <a:rPr lang="en-US" altLang="en-US" sz="2700">
                <a:solidFill>
                  <a:srgbClr val="FFB732"/>
                </a:solidFill>
                <a:ea typeface="ヒラギノ角ゴ Pro W3"/>
                <a:cs typeface="ヒラギノ角ゴ Pro W3"/>
              </a:rPr>
              <a:t>Chapter 16</a:t>
            </a:r>
            <a:endParaRPr lang="en-US" altLang="en-US" sz="2300">
              <a:solidFill>
                <a:srgbClr val="FFFFFF"/>
              </a:solidFill>
              <a:ea typeface="ヒラギノ角ゴ Pro W3"/>
              <a:cs typeface="ヒラギノ角ゴ Pro W3"/>
            </a:endParaRPr>
          </a:p>
          <a:p>
            <a:pPr>
              <a:spcBef>
                <a:spcPct val="0"/>
              </a:spcBef>
            </a:pPr>
            <a:r>
              <a:rPr lang="en-US" altLang="en-US" sz="2700">
                <a:solidFill>
                  <a:srgbClr val="FFFFFF"/>
                </a:solidFill>
                <a:ea typeface="ヒラギノ角ゴ Pro W3"/>
                <a:cs typeface="ヒラギノ角ゴ Pro W3"/>
              </a:rPr>
              <a:t>Solutions</a:t>
            </a:r>
          </a:p>
          <a:p>
            <a:pPr>
              <a:spcBef>
                <a:spcPct val="0"/>
              </a:spcBef>
            </a:pPr>
            <a:endParaRPr lang="en-US" altLang="en-US" sz="800">
              <a:solidFill>
                <a:srgbClr val="FFFFFF"/>
              </a:solidFill>
              <a:ea typeface="ヒラギノ角ゴ Pro W3"/>
              <a:cs typeface="ヒラギノ角ゴ Pro W3"/>
            </a:endParaRPr>
          </a:p>
          <a:p>
            <a:pPr>
              <a:spcBef>
                <a:spcPts val="600"/>
              </a:spcBef>
            </a:pPr>
            <a:r>
              <a:rPr lang="en-US" altLang="en-US" sz="2100">
                <a:solidFill>
                  <a:srgbClr val="FFFFFF"/>
                </a:solidFill>
                <a:ea typeface="ヒラギノ角ゴ Pro W3"/>
                <a:cs typeface="ヒラギノ角ゴ Pro W3"/>
              </a:rPr>
              <a:t>Properties of Solutions</a:t>
            </a:r>
          </a:p>
          <a:p>
            <a:pPr>
              <a:spcBef>
                <a:spcPts val="600"/>
              </a:spcBef>
            </a:pPr>
            <a:r>
              <a:rPr lang="en-US" altLang="en-US" sz="2100">
                <a:solidFill>
                  <a:srgbClr val="FFFFFF"/>
                </a:solidFill>
                <a:ea typeface="ヒラギノ角ゴ Pro W3"/>
                <a:cs typeface="ヒラギノ角ゴ Pro W3"/>
              </a:rPr>
              <a:t>Concentrations of Solutions</a:t>
            </a:r>
          </a:p>
          <a:p>
            <a:pPr>
              <a:spcBef>
                <a:spcPts val="600"/>
              </a:spcBef>
            </a:pPr>
            <a:r>
              <a:rPr lang="en-US" altLang="en-US" sz="2100">
                <a:solidFill>
                  <a:srgbClr val="FFFFFF"/>
                </a:solidFill>
                <a:ea typeface="ヒラギノ角ゴ Pro W3"/>
                <a:cs typeface="ヒラギノ角ゴ Pro W3"/>
              </a:rPr>
              <a:t>Colligative Properties</a:t>
            </a:r>
          </a:p>
          <a:p>
            <a:pPr>
              <a:spcBef>
                <a:spcPct val="0"/>
              </a:spcBef>
            </a:pPr>
            <a:r>
              <a:rPr lang="en-US" altLang="en-US" sz="2100">
                <a:solidFill>
                  <a:srgbClr val="FFFFFF"/>
                </a:solidFill>
                <a:ea typeface="ヒラギノ角ゴ Pro W3"/>
                <a:cs typeface="ヒラギノ角ゴ Pro W3"/>
              </a:rPr>
              <a:t>        of Solutions</a:t>
            </a:r>
          </a:p>
          <a:p>
            <a:pPr>
              <a:spcBef>
                <a:spcPts val="600"/>
              </a:spcBef>
            </a:pPr>
            <a:r>
              <a:rPr lang="en-US" altLang="en-US" sz="2100">
                <a:solidFill>
                  <a:srgbClr val="FFFFFF"/>
                </a:solidFill>
                <a:ea typeface="ヒラギノ角ゴ Pro W3"/>
                <a:cs typeface="ヒラギノ角ゴ Pro W3"/>
              </a:rPr>
              <a:t>Calculations Involving </a:t>
            </a:r>
          </a:p>
          <a:p>
            <a:pPr>
              <a:spcBef>
                <a:spcPct val="0"/>
              </a:spcBef>
            </a:pPr>
            <a:r>
              <a:rPr lang="en-US" altLang="en-US" sz="2100">
                <a:solidFill>
                  <a:srgbClr val="FFFFFF"/>
                </a:solidFill>
                <a:ea typeface="ヒラギノ角ゴ Pro W3"/>
                <a:cs typeface="ヒラギノ角ゴ Pro W3"/>
              </a:rPr>
              <a:t>        Colligative Properties</a:t>
            </a:r>
            <a:endParaRPr lang="en-US" altLang="en-US" sz="2300" b="1">
              <a:solidFill>
                <a:srgbClr val="B7BD5B"/>
              </a:solidFill>
              <a:ea typeface="ヒラギノ角ゴ Pro W3"/>
              <a:cs typeface="ヒラギノ角ゴ Pro W3"/>
            </a:endParaRPr>
          </a:p>
        </p:txBody>
      </p:sp>
      <p:pic>
        <p:nvPicPr>
          <p:cNvPr id="120835" name="Picture 16" descr="CHEM12_custmark">
            <a:extLst>
              <a:ext uri="{FF2B5EF4-FFF2-40B4-BE49-F238E27FC236}">
                <a16:creationId xmlns:a16="http://schemas.microsoft.com/office/drawing/2014/main" id="{B3F78FC9-4C28-4FE6-88E6-E4C01D34A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17" descr="CHEM12_thumbnail">
            <a:extLst>
              <a:ext uri="{FF2B5EF4-FFF2-40B4-BE49-F238E27FC236}">
                <a16:creationId xmlns:a16="http://schemas.microsoft.com/office/drawing/2014/main" id="{EFB0FC97-DE1B-4A98-8BDA-DB392ED8A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888" y="0"/>
            <a:ext cx="1112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2">
            <a:extLst>
              <a:ext uri="{FF2B5EF4-FFF2-40B4-BE49-F238E27FC236}">
                <a16:creationId xmlns:a16="http://schemas.microsoft.com/office/drawing/2014/main" id="{43608F7C-C960-4EA2-8509-AB34258DD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8926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A1B2672D-2F8D-4F8C-A926-09124FB6B46C}"/>
              </a:ext>
            </a:extLst>
          </p:cNvPr>
          <p:cNvSpPr>
            <a:spLocks noGrp="1" noChangeArrowheads="1"/>
          </p:cNvSpPr>
          <p:nvPr>
            <p:ph idx="1"/>
          </p:nvPr>
        </p:nvSpPr>
        <p:spPr>
          <a:xfrm>
            <a:off x="152400" y="609600"/>
            <a:ext cx="5486400" cy="2514600"/>
          </a:xfrm>
        </p:spPr>
        <p:txBody>
          <a:bodyPr/>
          <a:lstStyle/>
          <a:p>
            <a:pPr marL="0" indent="0">
              <a:buNone/>
            </a:pPr>
            <a:r>
              <a:rPr lang="en-US" altLang="en-US" dirty="0"/>
              <a:t>Solutions are </a:t>
            </a:r>
            <a:r>
              <a:rPr lang="en-US" altLang="en-US" sz="4000" dirty="0">
                <a:solidFill>
                  <a:srgbClr val="FF0000"/>
                </a:solidFill>
                <a:effectLst>
                  <a:outerShdw blurRad="38100" dist="38100" dir="2700000" algn="tl">
                    <a:srgbClr val="000000">
                      <a:alpha val="43137"/>
                    </a:srgbClr>
                  </a:outerShdw>
                </a:effectLst>
              </a:rPr>
              <a:t>homogeneous mixtures </a:t>
            </a:r>
            <a:r>
              <a:rPr lang="en-US" altLang="en-US" dirty="0"/>
              <a:t>of two or more pure substances (elements and/or compounds).</a:t>
            </a:r>
          </a:p>
        </p:txBody>
      </p:sp>
      <p:pic>
        <p:nvPicPr>
          <p:cNvPr id="146435" name="Picture 7">
            <a:extLst>
              <a:ext uri="{FF2B5EF4-FFF2-40B4-BE49-F238E27FC236}">
                <a16:creationId xmlns:a16="http://schemas.microsoft.com/office/drawing/2014/main" id="{FB811292-DE94-470B-A06E-A04B1E245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85800"/>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a:extLst>
              <a:ext uri="{FF2B5EF4-FFF2-40B4-BE49-F238E27FC236}">
                <a16:creationId xmlns:a16="http://schemas.microsoft.com/office/drawing/2014/main" id="{31DABC83-5D29-48FC-8681-31D9DC4F9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1438"/>
            <a:ext cx="21336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E4B1D08-CA09-4967-81B9-12CBBF6787C4}"/>
              </a:ext>
            </a:extLst>
          </p:cNvPr>
          <p:cNvSpPr>
            <a:spLocks noChangeArrowheads="1"/>
          </p:cNvSpPr>
          <p:nvPr/>
        </p:nvSpPr>
        <p:spPr bwMode="auto">
          <a:xfrm>
            <a:off x="2667000" y="4038600"/>
            <a:ext cx="5410200" cy="221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dirty="0">
                <a:effectLst>
                  <a:outerShdw blurRad="38100" dist="38100" dir="2700000" algn="tl">
                    <a:srgbClr val="000000">
                      <a:alpha val="43137"/>
                    </a:srgbClr>
                  </a:outerShdw>
                </a:effectLst>
              </a:rPr>
              <a:t>A solution is made of a </a:t>
            </a:r>
            <a:r>
              <a:rPr lang="en-US" altLang="en-US" sz="4000" dirty="0">
                <a:solidFill>
                  <a:srgbClr val="FF0000"/>
                </a:solidFill>
                <a:effectLst>
                  <a:outerShdw blurRad="38100" dist="38100" dir="2700000" algn="tl">
                    <a:srgbClr val="000000">
                      <a:alpha val="43137"/>
                    </a:srgbClr>
                  </a:outerShdw>
                </a:effectLst>
              </a:rPr>
              <a:t>solute</a:t>
            </a:r>
            <a:r>
              <a:rPr lang="en-US" altLang="en-US" sz="2700" dirty="0">
                <a:effectLst>
                  <a:outerShdw blurRad="38100" dist="38100" dir="2700000" algn="tl">
                    <a:srgbClr val="000000">
                      <a:alpha val="43137"/>
                    </a:srgbClr>
                  </a:outerShdw>
                </a:effectLst>
              </a:rPr>
              <a:t> (</a:t>
            </a:r>
            <a:r>
              <a:rPr lang="en-US" altLang="en-US" sz="2700" i="1" dirty="0">
                <a:solidFill>
                  <a:srgbClr val="7030A0"/>
                </a:solidFill>
                <a:effectLst>
                  <a:outerShdw blurRad="38100" dist="38100" dir="2700000" algn="tl">
                    <a:srgbClr val="000000">
                      <a:alpha val="43137"/>
                    </a:srgbClr>
                  </a:outerShdw>
                </a:effectLst>
              </a:rPr>
              <a:t>the substance being dissolved</a:t>
            </a:r>
            <a:r>
              <a:rPr lang="en-US" altLang="en-US" sz="2700" dirty="0">
                <a:effectLst>
                  <a:outerShdw blurRad="38100" dist="38100" dir="2700000" algn="tl">
                    <a:srgbClr val="000000">
                      <a:alpha val="43137"/>
                    </a:srgbClr>
                  </a:outerShdw>
                </a:effectLst>
              </a:rPr>
              <a:t>) and a </a:t>
            </a:r>
            <a:r>
              <a:rPr lang="en-US" altLang="en-US" sz="4400" dirty="0">
                <a:solidFill>
                  <a:srgbClr val="FF0000"/>
                </a:solidFill>
                <a:effectLst>
                  <a:outerShdw blurRad="38100" dist="38100" dir="2700000" algn="tl">
                    <a:srgbClr val="000000">
                      <a:alpha val="43137"/>
                    </a:srgbClr>
                  </a:outerShdw>
                </a:effectLst>
              </a:rPr>
              <a:t>solvent</a:t>
            </a:r>
            <a:r>
              <a:rPr lang="en-US" altLang="en-US" sz="2700" i="1" dirty="0">
                <a:effectLst>
                  <a:outerShdw blurRad="38100" dist="38100" dir="2700000" algn="tl">
                    <a:srgbClr val="000000">
                      <a:alpha val="43137"/>
                    </a:srgbClr>
                  </a:outerShdw>
                </a:effectLst>
              </a:rPr>
              <a:t> (</a:t>
            </a:r>
            <a:r>
              <a:rPr lang="en-US" altLang="en-US" sz="2700" i="1" dirty="0">
                <a:solidFill>
                  <a:srgbClr val="00B050"/>
                </a:solidFill>
                <a:effectLst>
                  <a:outerShdw blurRad="38100" dist="38100" dir="2700000" algn="tl">
                    <a:srgbClr val="000000">
                      <a:alpha val="43137"/>
                    </a:srgbClr>
                  </a:outerShdw>
                </a:effectLst>
              </a:rPr>
              <a:t>the substance doing the dissolving</a:t>
            </a:r>
            <a:r>
              <a:rPr lang="en-US" altLang="en-US" sz="2700"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par>
                                <p:cTn id="13" presetID="53"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p:cTn id="15" dur="500" fill="hold"/>
                                        <p:tgtEl>
                                          <p:spTgt spid="3080"/>
                                        </p:tgtEl>
                                        <p:attrNameLst>
                                          <p:attrName>ppt_w</p:attrName>
                                        </p:attrNameLst>
                                      </p:cBhvr>
                                      <p:tavLst>
                                        <p:tav tm="0">
                                          <p:val>
                                            <p:fltVal val="0"/>
                                          </p:val>
                                        </p:tav>
                                        <p:tav tm="100000">
                                          <p:val>
                                            <p:strVal val="#ppt_w"/>
                                          </p:val>
                                        </p:tav>
                                      </p:tavLst>
                                    </p:anim>
                                    <p:anim calcmode="lin" valueType="num">
                                      <p:cBhvr>
                                        <p:cTn id="16" dur="500" fill="hold"/>
                                        <p:tgtEl>
                                          <p:spTgt spid="3080"/>
                                        </p:tgtEl>
                                        <p:attrNameLst>
                                          <p:attrName>ppt_h</p:attrName>
                                        </p:attrNameLst>
                                      </p:cBhvr>
                                      <p:tavLst>
                                        <p:tav tm="0">
                                          <p:val>
                                            <p:fltVal val="0"/>
                                          </p:val>
                                        </p:tav>
                                        <p:tav tm="100000">
                                          <p:val>
                                            <p:strVal val="#ppt_h"/>
                                          </p:val>
                                        </p:tav>
                                      </p:tavLst>
                                    </p:anim>
                                    <p:animEffect transition="in" filter="fade">
                                      <p:cBhvr>
                                        <p:cTn id="1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5">
            <a:extLst>
              <a:ext uri="{FF2B5EF4-FFF2-40B4-BE49-F238E27FC236}">
                <a16:creationId xmlns:a16="http://schemas.microsoft.com/office/drawing/2014/main" id="{5815CF7B-2E63-41C9-9DBB-C715B9E33B2E}"/>
              </a:ext>
            </a:extLst>
          </p:cNvPr>
          <p:cNvSpPr>
            <a:spLocks noGrp="1" noChangeArrowheads="1"/>
          </p:cNvSpPr>
          <p:nvPr>
            <p:ph type="title"/>
          </p:nvPr>
        </p:nvSpPr>
        <p:spPr/>
        <p:txBody>
          <a:bodyPr/>
          <a:lstStyle/>
          <a:p>
            <a:pPr eaLnBrk="1" hangingPunct="1"/>
            <a:r>
              <a:rPr lang="en-US" altLang="en-US"/>
              <a:t>	Solute Versus Solvent</a:t>
            </a:r>
          </a:p>
        </p:txBody>
      </p:sp>
      <p:sp>
        <p:nvSpPr>
          <p:cNvPr id="147460" name="Content Placeholder 4">
            <a:extLst>
              <a:ext uri="{FF2B5EF4-FFF2-40B4-BE49-F238E27FC236}">
                <a16:creationId xmlns:a16="http://schemas.microsoft.com/office/drawing/2014/main" id="{35357C9E-4ACA-4533-BF53-C1C9AB2FD6BB}"/>
              </a:ext>
            </a:extLst>
          </p:cNvPr>
          <p:cNvSpPr>
            <a:spLocks noGrp="1" noChangeArrowheads="1"/>
          </p:cNvSpPr>
          <p:nvPr>
            <p:ph sz="quarter" idx="16"/>
          </p:nvPr>
        </p:nvSpPr>
        <p:spPr>
          <a:xfrm>
            <a:off x="0" y="1376363"/>
            <a:ext cx="4249738" cy="5481637"/>
          </a:xfrm>
        </p:spPr>
        <p:txBody>
          <a:bodyPr/>
          <a:lstStyle/>
          <a:p>
            <a:pPr eaLnBrk="1" hangingPunct="1"/>
            <a:r>
              <a:rPr lang="en-US" altLang="en-US" dirty="0">
                <a:solidFill>
                  <a:srgbClr val="FF0000"/>
                </a:solidFill>
              </a:rPr>
              <a:t>In the following solutions, identify the solute (what is being dissolved) and the solvent (what does the dissolving).</a:t>
            </a:r>
          </a:p>
          <a:p>
            <a:pPr eaLnBrk="1" hangingPunct="1"/>
            <a:r>
              <a:rPr lang="en-US" altLang="en-US" dirty="0"/>
              <a:t>Sea water, a solution composed of a variety of salts. </a:t>
            </a:r>
          </a:p>
          <a:p>
            <a:pPr eaLnBrk="1" hangingPunct="1"/>
            <a:r>
              <a:rPr lang="en-US" altLang="en-US" dirty="0">
                <a:solidFill>
                  <a:srgbClr val="00B050"/>
                </a:solidFill>
              </a:rPr>
              <a:t> </a:t>
            </a:r>
          </a:p>
          <a:p>
            <a:pPr eaLnBrk="1" hangingPunct="1"/>
            <a:r>
              <a:rPr lang="en-US" altLang="en-US" dirty="0">
                <a:solidFill>
                  <a:schemeClr val="tx1"/>
                </a:solidFill>
              </a:rPr>
              <a:t>Soda water, a solution composed of carbon dioxide gas.</a:t>
            </a:r>
            <a:endParaRPr lang="en-US" altLang="en-US" dirty="0"/>
          </a:p>
          <a:p>
            <a:pPr eaLnBrk="1" hangingPunct="1"/>
            <a:r>
              <a:rPr lang="en-US" altLang="en-US" dirty="0">
                <a:solidFill>
                  <a:srgbClr val="00B050"/>
                </a:solidFill>
              </a:rPr>
              <a:t> </a:t>
            </a:r>
          </a:p>
          <a:p>
            <a:pPr eaLnBrk="1" hangingPunct="1"/>
            <a:r>
              <a:rPr lang="en-US" altLang="en-US" dirty="0">
                <a:solidFill>
                  <a:schemeClr val="tx1"/>
                </a:solidFill>
              </a:rPr>
              <a:t>Air, a solution composed of 78% nitrogen and 21% oxygen. </a:t>
            </a:r>
          </a:p>
          <a:p>
            <a:pPr eaLnBrk="1" hangingPunct="1"/>
            <a:r>
              <a:rPr lang="en-US" altLang="en-US" dirty="0">
                <a:solidFill>
                  <a:srgbClr val="00B050"/>
                </a:solidFill>
              </a:rPr>
              <a:t> </a:t>
            </a:r>
          </a:p>
        </p:txBody>
      </p:sp>
      <p:sp>
        <p:nvSpPr>
          <p:cNvPr id="11" name="Content Placeholder 10">
            <a:extLst>
              <a:ext uri="{FF2B5EF4-FFF2-40B4-BE49-F238E27FC236}">
                <a16:creationId xmlns:a16="http://schemas.microsoft.com/office/drawing/2014/main" id="{7B6A9567-6605-4E81-859B-4CBADE7E5F8B}"/>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Choose the factors that help you to identify the solute and the solvent in a solution.</a:t>
            </a:r>
          </a:p>
          <a:p>
            <a:pPr marL="475558" indent="-475558" eaLnBrk="1" hangingPunct="1">
              <a:spcBef>
                <a:spcPts val="945"/>
              </a:spcBef>
              <a:spcAft>
                <a:spcPts val="0"/>
              </a:spcAft>
              <a:defRPr/>
            </a:pPr>
            <a:r>
              <a:rPr lang="en-US" dirty="0"/>
              <a:t>[  ]	In a solution, the solvent is present in a greater amount.</a:t>
            </a:r>
          </a:p>
          <a:p>
            <a:pPr marL="475558" indent="-475558" eaLnBrk="1" hangingPunct="1">
              <a:spcBef>
                <a:spcPts val="945"/>
              </a:spcBef>
              <a:spcAft>
                <a:spcPts val="0"/>
              </a:spcAft>
              <a:defRPr/>
            </a:pPr>
            <a:r>
              <a:rPr lang="en-US" dirty="0"/>
              <a:t>[  ]	In a solution, the solute dissolves in a solvent.</a:t>
            </a:r>
          </a:p>
          <a:p>
            <a:pPr marL="475558" indent="-475558" eaLnBrk="1" hangingPunct="1">
              <a:spcBef>
                <a:spcPts val="945"/>
              </a:spcBef>
              <a:spcAft>
                <a:spcPts val="0"/>
              </a:spcAft>
              <a:defRPr/>
            </a:pPr>
            <a:r>
              <a:rPr lang="en-US" dirty="0"/>
              <a:t>[  ]	In a solution, the solute is the dissolving agent.</a:t>
            </a:r>
          </a:p>
          <a:p>
            <a:pPr eaLnBrk="1" hangingPunct="1">
              <a:spcBef>
                <a:spcPts val="945"/>
              </a:spcBef>
              <a:spcAft>
                <a:spcPts val="0"/>
              </a:spcAft>
              <a:defRPr/>
            </a:pPr>
            <a:endParaRPr lang="en-US" dirty="0">
              <a:solidFill>
                <a:srgbClr val="FE8600"/>
              </a:solidFill>
            </a:endParaRPr>
          </a:p>
          <a:p>
            <a:pPr eaLnBrk="1" hangingPunct="1">
              <a:spcBef>
                <a:spcPts val="945"/>
              </a:spcBef>
              <a:spcAft>
                <a:spcPts val="0"/>
              </a:spcAft>
              <a:defRPr/>
            </a:pPr>
            <a:endParaRPr lang="en-US" dirty="0"/>
          </a:p>
        </p:txBody>
      </p:sp>
      <p:pic>
        <p:nvPicPr>
          <p:cNvPr id="6" name="Picture 5" descr="quick_check-01.eps">
            <a:extLst>
              <a:ext uri="{FF2B5EF4-FFF2-40B4-BE49-F238E27FC236}">
                <a16:creationId xmlns:a16="http://schemas.microsoft.com/office/drawing/2014/main" id="{EF37C7B4-CABD-4111-BC90-FD1E679DE8C1}"/>
              </a:ext>
            </a:extLst>
          </p:cNvPr>
          <p:cNvPicPr/>
          <p:nvPr/>
        </p:nvPicPr>
        <p:blipFill>
          <a:blip r:embed="rId3">
            <a:extLst>
              <a:ext uri="{28A0092B-C50C-407E-A947-70E740481C1C}">
                <a14:useLocalDpi xmlns:a14="http://schemas.microsoft.com/office/drawing/2010/main" val="0"/>
              </a:ext>
            </a:extLst>
          </a:blip>
          <a:stretch>
            <a:fillRect/>
          </a:stretch>
        </p:blipFill>
        <p:spPr>
          <a:xfrm>
            <a:off x="0" y="11707"/>
            <a:ext cx="1219200" cy="978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460">
                                            <p:txEl>
                                              <p:pRg st="1" end="1"/>
                                            </p:txEl>
                                          </p:spTgt>
                                        </p:tgtEl>
                                        <p:attrNameLst>
                                          <p:attrName>style.visibility</p:attrName>
                                        </p:attrNameLst>
                                      </p:cBhvr>
                                      <p:to>
                                        <p:strVal val="visible"/>
                                      </p:to>
                                    </p:set>
                                    <p:animEffect transition="in" filter="fade">
                                      <p:cBhvr>
                                        <p:cTn id="7" dur="500"/>
                                        <p:tgtEl>
                                          <p:spTgt spid="1474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460">
                                            <p:txEl>
                                              <p:pRg st="3" end="3"/>
                                            </p:txEl>
                                          </p:spTgt>
                                        </p:tgtEl>
                                        <p:attrNameLst>
                                          <p:attrName>style.visibility</p:attrName>
                                        </p:attrNameLst>
                                      </p:cBhvr>
                                      <p:to>
                                        <p:strVal val="visible"/>
                                      </p:to>
                                    </p:set>
                                    <p:animEffect transition="in" filter="fade">
                                      <p:cBhvr>
                                        <p:cTn id="12" dur="500"/>
                                        <p:tgtEl>
                                          <p:spTgt spid="14746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460">
                                            <p:txEl>
                                              <p:pRg st="5" end="5"/>
                                            </p:txEl>
                                          </p:spTgt>
                                        </p:tgtEl>
                                        <p:attrNameLst>
                                          <p:attrName>style.visibility</p:attrName>
                                        </p:attrNameLst>
                                      </p:cBhvr>
                                      <p:to>
                                        <p:strVal val="visible"/>
                                      </p:to>
                                    </p:set>
                                    <p:animEffect transition="in" filter="fade">
                                      <p:cBhvr>
                                        <p:cTn id="17" dur="500"/>
                                        <p:tgtEl>
                                          <p:spTgt spid="14746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5">
            <a:extLst>
              <a:ext uri="{FF2B5EF4-FFF2-40B4-BE49-F238E27FC236}">
                <a16:creationId xmlns:a16="http://schemas.microsoft.com/office/drawing/2014/main" id="{CC5F7B17-DA66-4927-9D88-8B23D1875AC2}"/>
              </a:ext>
            </a:extLst>
          </p:cNvPr>
          <p:cNvSpPr>
            <a:spLocks noGrp="1" noChangeArrowheads="1"/>
          </p:cNvSpPr>
          <p:nvPr>
            <p:ph type="title"/>
          </p:nvPr>
        </p:nvSpPr>
        <p:spPr/>
        <p:txBody>
          <a:bodyPr/>
          <a:lstStyle/>
          <a:p>
            <a:pPr eaLnBrk="1" hangingPunct="1"/>
            <a:r>
              <a:rPr lang="en-US" altLang="en-US"/>
              <a:t>	Solute Versus Solvent</a:t>
            </a:r>
          </a:p>
        </p:txBody>
      </p:sp>
      <p:sp>
        <p:nvSpPr>
          <p:cNvPr id="149508" name="Content Placeholder 4">
            <a:extLst>
              <a:ext uri="{FF2B5EF4-FFF2-40B4-BE49-F238E27FC236}">
                <a16:creationId xmlns:a16="http://schemas.microsoft.com/office/drawing/2014/main" id="{D7E8A2B6-4378-480F-B38E-5192193CCB67}"/>
              </a:ext>
            </a:extLst>
          </p:cNvPr>
          <p:cNvSpPr>
            <a:spLocks noGrp="1" noChangeArrowheads="1"/>
          </p:cNvSpPr>
          <p:nvPr>
            <p:ph sz="quarter" idx="16"/>
          </p:nvPr>
        </p:nvSpPr>
        <p:spPr>
          <a:xfrm>
            <a:off x="0" y="1376363"/>
            <a:ext cx="4249738" cy="5481637"/>
          </a:xfrm>
        </p:spPr>
        <p:txBody>
          <a:bodyPr/>
          <a:lstStyle/>
          <a:p>
            <a:pPr eaLnBrk="1" hangingPunct="1"/>
            <a:r>
              <a:rPr lang="en-US" altLang="en-US" dirty="0">
                <a:solidFill>
                  <a:srgbClr val="FF0000"/>
                </a:solidFill>
              </a:rPr>
              <a:t>In the following solutions, identify the solute (what is being dissolved) and the solvent (what does the dissolving).</a:t>
            </a:r>
          </a:p>
          <a:p>
            <a:pPr eaLnBrk="1" hangingPunct="1"/>
            <a:r>
              <a:rPr lang="en-US" altLang="en-US" dirty="0"/>
              <a:t>Sea water, a solution composed of a variety of salts. </a:t>
            </a:r>
          </a:p>
          <a:p>
            <a:pPr eaLnBrk="1" hangingPunct="1"/>
            <a:r>
              <a:rPr lang="en-US" altLang="en-US" dirty="0">
                <a:solidFill>
                  <a:srgbClr val="00B050"/>
                </a:solidFill>
                <a:effectLst>
                  <a:outerShdw blurRad="38100" dist="38100" dir="2700000" algn="tl">
                    <a:srgbClr val="000000">
                      <a:alpha val="43137"/>
                    </a:srgbClr>
                  </a:outerShdw>
                </a:effectLst>
              </a:rPr>
              <a:t>Solute: salts	solvent: water</a:t>
            </a:r>
          </a:p>
          <a:p>
            <a:pPr eaLnBrk="1" hangingPunct="1"/>
            <a:r>
              <a:rPr lang="en-US" altLang="en-US" dirty="0">
                <a:solidFill>
                  <a:schemeClr val="tx1"/>
                </a:solidFill>
              </a:rPr>
              <a:t>Soda water, a solution composed of carbon dioxide gas.</a:t>
            </a:r>
            <a:endParaRPr lang="en-US" altLang="en-US" dirty="0"/>
          </a:p>
          <a:p>
            <a:pPr eaLnBrk="1" hangingPunct="1"/>
            <a:r>
              <a:rPr lang="en-US" altLang="en-US" dirty="0">
                <a:solidFill>
                  <a:srgbClr val="00B050"/>
                </a:solidFill>
                <a:effectLst>
                  <a:outerShdw blurRad="38100" dist="38100" dir="2700000" algn="tl">
                    <a:srgbClr val="000000">
                      <a:alpha val="43137"/>
                    </a:srgbClr>
                  </a:outerShdw>
                </a:effectLst>
              </a:rPr>
              <a:t>Solute: CO</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solvent: water</a:t>
            </a:r>
          </a:p>
          <a:p>
            <a:pPr eaLnBrk="1" hangingPunct="1"/>
            <a:r>
              <a:rPr lang="en-US" altLang="en-US" dirty="0">
                <a:solidFill>
                  <a:schemeClr val="tx1"/>
                </a:solidFill>
              </a:rPr>
              <a:t>Air, a solution composed of 78% nitrogen and 21% oxygen. </a:t>
            </a:r>
          </a:p>
          <a:p>
            <a:pPr eaLnBrk="1" hangingPunct="1"/>
            <a:r>
              <a:rPr lang="en-US" altLang="en-US" dirty="0">
                <a:solidFill>
                  <a:srgbClr val="00B050"/>
                </a:solidFill>
                <a:effectLst>
                  <a:outerShdw blurRad="38100" dist="38100" dir="2700000" algn="tl">
                    <a:srgbClr val="000000">
                      <a:alpha val="43137"/>
                    </a:srgbClr>
                  </a:outerShdw>
                </a:effectLst>
              </a:rPr>
              <a:t>Solute: O</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solvent: N</a:t>
            </a:r>
            <a:r>
              <a:rPr lang="en-US" altLang="en-US" baseline="-25000" dirty="0">
                <a:solidFill>
                  <a:srgbClr val="00B050"/>
                </a:solidFill>
                <a:effectLst>
                  <a:outerShdw blurRad="38100" dist="38100" dir="2700000" algn="tl">
                    <a:srgbClr val="000000">
                      <a:alpha val="43137"/>
                    </a:srgbClr>
                  </a:outerShdw>
                </a:effectLst>
              </a:rPr>
              <a:t>2</a:t>
            </a:r>
            <a:r>
              <a:rPr lang="en-US" altLang="en-US" dirty="0">
                <a:solidFill>
                  <a:srgbClr val="00B050"/>
                </a:solidFill>
                <a:effectLst>
                  <a:outerShdw blurRad="38100" dist="38100" dir="2700000" algn="tl">
                    <a:srgbClr val="000000">
                      <a:alpha val="43137"/>
                    </a:srgbClr>
                  </a:outerShdw>
                </a:effectLst>
              </a:rPr>
              <a:t> </a:t>
            </a:r>
          </a:p>
        </p:txBody>
      </p:sp>
      <p:sp>
        <p:nvSpPr>
          <p:cNvPr id="11" name="Content Placeholder 10">
            <a:extLst>
              <a:ext uri="{FF2B5EF4-FFF2-40B4-BE49-F238E27FC236}">
                <a16:creationId xmlns:a16="http://schemas.microsoft.com/office/drawing/2014/main" id="{411B26BE-A846-4303-B601-9EF77DE4C0A9}"/>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Choose the factors that help you to identify the solute and the solvent in a solution.</a:t>
            </a:r>
          </a:p>
          <a:p>
            <a:pPr marL="475558" indent="-475558" eaLnBrk="1" hangingPunct="1">
              <a:spcBef>
                <a:spcPts val="945"/>
              </a:spcBef>
              <a:spcAft>
                <a:spcPts val="0"/>
              </a:spcAft>
              <a:defRPr/>
            </a:pPr>
            <a:r>
              <a:rPr lang="en-US" dirty="0"/>
              <a:t>[X]	In a solution, the solvent is present in a </a:t>
            </a:r>
            <a:r>
              <a:rPr lang="en-US" b="1" dirty="0">
                <a:solidFill>
                  <a:srgbClr val="FF0000"/>
                </a:solidFill>
                <a:effectLst>
                  <a:outerShdw blurRad="38100" dist="38100" dir="2700000" algn="tl">
                    <a:srgbClr val="000000">
                      <a:alpha val="43137"/>
                    </a:srgbClr>
                  </a:outerShdw>
                </a:effectLst>
              </a:rPr>
              <a:t>greater</a:t>
            </a:r>
            <a:r>
              <a:rPr lang="en-US" dirty="0"/>
              <a:t> amount.</a:t>
            </a:r>
          </a:p>
          <a:p>
            <a:pPr marL="475558" indent="-475558" eaLnBrk="1" hangingPunct="1">
              <a:spcBef>
                <a:spcPts val="945"/>
              </a:spcBef>
              <a:spcAft>
                <a:spcPts val="0"/>
              </a:spcAft>
              <a:defRPr/>
            </a:pPr>
            <a:r>
              <a:rPr lang="en-US" dirty="0"/>
              <a:t>[X]	In a solution, the solute dissolves in a solvent.</a:t>
            </a:r>
          </a:p>
          <a:p>
            <a:pPr marL="475558" indent="-475558" eaLnBrk="1" hangingPunct="1">
              <a:spcBef>
                <a:spcPts val="945"/>
              </a:spcBef>
              <a:spcAft>
                <a:spcPts val="0"/>
              </a:spcAft>
              <a:defRPr/>
            </a:pPr>
            <a:r>
              <a:rPr lang="en-US" dirty="0"/>
              <a:t>[  ]	In a solution, the solute is the dissolving agent.</a:t>
            </a:r>
          </a:p>
          <a:p>
            <a:pPr eaLnBrk="1" hangingPunct="1">
              <a:spcBef>
                <a:spcPts val="945"/>
              </a:spcBef>
              <a:spcAft>
                <a:spcPts val="0"/>
              </a:spcAft>
              <a:defRPr/>
            </a:pPr>
            <a:endParaRPr lang="en-US" dirty="0">
              <a:solidFill>
                <a:srgbClr val="FE8600"/>
              </a:solidFill>
            </a:endParaRPr>
          </a:p>
          <a:p>
            <a:pPr eaLnBrk="1" hangingPunct="1">
              <a:spcBef>
                <a:spcPts val="945"/>
              </a:spcBef>
              <a:spcAft>
                <a:spcPts val="0"/>
              </a:spcAft>
              <a:defRPr/>
            </a:pPr>
            <a:endParaRPr lang="en-US" dirty="0"/>
          </a:p>
        </p:txBody>
      </p:sp>
      <p:pic>
        <p:nvPicPr>
          <p:cNvPr id="6" name="Picture 5" descr="quick_check-01.eps">
            <a:extLst>
              <a:ext uri="{FF2B5EF4-FFF2-40B4-BE49-F238E27FC236}">
                <a16:creationId xmlns:a16="http://schemas.microsoft.com/office/drawing/2014/main" id="{98DE6DE7-651B-4B9C-82A7-B6143B3B1A1F}"/>
              </a:ext>
            </a:extLst>
          </p:cNvPr>
          <p:cNvPicPr/>
          <p:nvPr/>
        </p:nvPicPr>
        <p:blipFill>
          <a:blip r:embed="rId3">
            <a:extLst>
              <a:ext uri="{28A0092B-C50C-407E-A947-70E740481C1C}">
                <a14:useLocalDpi xmlns:a14="http://schemas.microsoft.com/office/drawing/2010/main" val="0"/>
              </a:ext>
            </a:extLst>
          </a:blip>
          <a:stretch>
            <a:fillRect/>
          </a:stretch>
        </p:blipFill>
        <p:spPr>
          <a:xfrm>
            <a:off x="0" y="11707"/>
            <a:ext cx="1219200" cy="978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508">
                                            <p:txEl>
                                              <p:pRg st="2" end="2"/>
                                            </p:txEl>
                                          </p:spTgt>
                                        </p:tgtEl>
                                        <p:attrNameLst>
                                          <p:attrName>style.visibility</p:attrName>
                                        </p:attrNameLst>
                                      </p:cBhvr>
                                      <p:to>
                                        <p:strVal val="visible"/>
                                      </p:to>
                                    </p:set>
                                    <p:animEffect transition="in" filter="fade">
                                      <p:cBhvr>
                                        <p:cTn id="7" dur="500"/>
                                        <p:tgtEl>
                                          <p:spTgt spid="14950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508">
                                            <p:txEl>
                                              <p:pRg st="3" end="3"/>
                                            </p:txEl>
                                          </p:spTgt>
                                        </p:tgtEl>
                                        <p:attrNameLst>
                                          <p:attrName>style.visibility</p:attrName>
                                        </p:attrNameLst>
                                      </p:cBhvr>
                                      <p:to>
                                        <p:strVal val="visible"/>
                                      </p:to>
                                    </p:set>
                                    <p:animEffect transition="in" filter="fade">
                                      <p:cBhvr>
                                        <p:cTn id="12" dur="500"/>
                                        <p:tgtEl>
                                          <p:spTgt spid="14950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508">
                                            <p:txEl>
                                              <p:pRg st="4" end="4"/>
                                            </p:txEl>
                                          </p:spTgt>
                                        </p:tgtEl>
                                        <p:attrNameLst>
                                          <p:attrName>style.visibility</p:attrName>
                                        </p:attrNameLst>
                                      </p:cBhvr>
                                      <p:to>
                                        <p:strVal val="visible"/>
                                      </p:to>
                                    </p:set>
                                    <p:animEffect transition="in" filter="fade">
                                      <p:cBhvr>
                                        <p:cTn id="17" dur="500"/>
                                        <p:tgtEl>
                                          <p:spTgt spid="1495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508">
                                            <p:txEl>
                                              <p:pRg st="5" end="5"/>
                                            </p:txEl>
                                          </p:spTgt>
                                        </p:tgtEl>
                                        <p:attrNameLst>
                                          <p:attrName>style.visibility</p:attrName>
                                        </p:attrNameLst>
                                      </p:cBhvr>
                                      <p:to>
                                        <p:strVal val="visible"/>
                                      </p:to>
                                    </p:set>
                                    <p:animEffect transition="in" filter="fade">
                                      <p:cBhvr>
                                        <p:cTn id="22" dur="500"/>
                                        <p:tgtEl>
                                          <p:spTgt spid="14950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508">
                                            <p:txEl>
                                              <p:pRg st="6" end="6"/>
                                            </p:txEl>
                                          </p:spTgt>
                                        </p:tgtEl>
                                        <p:attrNameLst>
                                          <p:attrName>style.visibility</p:attrName>
                                        </p:attrNameLst>
                                      </p:cBhvr>
                                      <p:to>
                                        <p:strVal val="visible"/>
                                      </p:to>
                                    </p:set>
                                    <p:animEffect transition="in" filter="fade">
                                      <p:cBhvr>
                                        <p:cTn id="27" dur="500"/>
                                        <p:tgtEl>
                                          <p:spTgt spid="14950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500"/>
                                        <p:tgtEl>
                                          <p:spTgt spid="11">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8D7F8-1430-45C5-9700-10B9213F1756}"/>
              </a:ext>
            </a:extLst>
          </p:cNvPr>
          <p:cNvSpPr>
            <a:spLocks noGrp="1" noChangeArrowheads="1"/>
          </p:cNvSpPr>
          <p:nvPr>
            <p:ph idx="1"/>
          </p:nvPr>
        </p:nvSpPr>
        <p:spPr>
          <a:xfrm>
            <a:off x="228600" y="76200"/>
            <a:ext cx="8686800" cy="5211763"/>
          </a:xfrm>
        </p:spPr>
        <p:txBody>
          <a:bodyPr/>
          <a:lstStyle/>
          <a:p>
            <a:pPr>
              <a:buFontTx/>
              <a:buNone/>
            </a:pPr>
            <a:r>
              <a:rPr lang="en-US" altLang="en-US" sz="6100" b="1" u="sng" dirty="0">
                <a:solidFill>
                  <a:srgbClr val="0070C0"/>
                </a:solidFill>
              </a:rPr>
              <a:t>Water</a:t>
            </a:r>
            <a:r>
              <a:rPr lang="en-US" altLang="en-US" sz="6100" dirty="0">
                <a:solidFill>
                  <a:srgbClr val="0070C0"/>
                </a:solidFill>
              </a:rPr>
              <a:t> </a:t>
            </a:r>
          </a:p>
          <a:p>
            <a:pPr>
              <a:buFontTx/>
              <a:buNone/>
            </a:pPr>
            <a:r>
              <a:rPr lang="en-US" altLang="en-US" dirty="0"/>
              <a:t>	</a:t>
            </a:r>
            <a:r>
              <a:rPr lang="en-US" altLang="en-US" sz="3000" dirty="0"/>
              <a:t>is considered a </a:t>
            </a:r>
            <a:r>
              <a:rPr lang="en-US" altLang="en-US" sz="4400" dirty="0">
                <a:solidFill>
                  <a:srgbClr val="FF0000"/>
                </a:solidFill>
                <a:effectLst>
                  <a:outerShdw blurRad="38100" dist="38100" dir="2700000" algn="tl">
                    <a:srgbClr val="000000">
                      <a:alpha val="43137"/>
                    </a:srgbClr>
                  </a:outerShdw>
                </a:effectLst>
              </a:rPr>
              <a:t>universal solvent</a:t>
            </a:r>
            <a:r>
              <a:rPr lang="en-US" altLang="en-US" sz="4400" dirty="0">
                <a:effectLst>
                  <a:outerShdw blurRad="38100" dist="38100" dir="2700000" algn="tl">
                    <a:srgbClr val="000000">
                      <a:alpha val="43137"/>
                    </a:srgbClr>
                  </a:outerShdw>
                </a:effectLst>
              </a:rPr>
              <a:t> </a:t>
            </a:r>
            <a:r>
              <a:rPr lang="en-US" altLang="en-US" sz="3000" dirty="0"/>
              <a:t>for inorganic (</a:t>
            </a:r>
            <a:r>
              <a:rPr lang="en-US" altLang="en-US" sz="3000" i="1" dirty="0">
                <a:latin typeface="Times New Roman" panose="02020603050405020304" pitchFamily="18" charset="0"/>
                <a:cs typeface="Times New Roman" panose="02020603050405020304" pitchFamily="18" charset="0"/>
              </a:rPr>
              <a:t>no C-H bonds</a:t>
            </a:r>
            <a:r>
              <a:rPr lang="en-US" altLang="en-US" sz="3000" dirty="0"/>
              <a:t>) substances, meaning that it dissolves most non-organic matter ... </a:t>
            </a:r>
          </a:p>
          <a:p>
            <a:pPr>
              <a:buFontTx/>
              <a:buNone/>
            </a:pPr>
            <a:r>
              <a:rPr lang="en-US" altLang="en-US" sz="3000" dirty="0"/>
              <a:t>	</a:t>
            </a:r>
            <a:r>
              <a:rPr lang="en-US" altLang="en-US" sz="3000" dirty="0">
                <a:solidFill>
                  <a:srgbClr val="FFFF00"/>
                </a:solidFill>
                <a:effectLst>
                  <a:outerShdw blurRad="38100" dist="38100" dir="2700000" algn="tl">
                    <a:srgbClr val="000000">
                      <a:alpha val="43137"/>
                    </a:srgbClr>
                  </a:outerShdw>
                </a:effectLst>
              </a:rPr>
              <a:t>due to Polarity</a:t>
            </a:r>
            <a:r>
              <a:rPr lang="en-US" altLang="en-US" sz="3000" dirty="0"/>
              <a:t>.</a:t>
            </a:r>
          </a:p>
        </p:txBody>
      </p:sp>
      <p:pic>
        <p:nvPicPr>
          <p:cNvPr id="151555" name="Picture 4">
            <a:extLst>
              <a:ext uri="{FF2B5EF4-FFF2-40B4-BE49-F238E27FC236}">
                <a16:creationId xmlns:a16="http://schemas.microsoft.com/office/drawing/2014/main" id="{CF1E53EF-98AC-43A0-A65D-6048A5808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80740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wipe(left)">
                                      <p:cBhvr>
                                        <p:cTn id="7" dur="6000"/>
                                        <p:tgtEl>
                                          <p:spTgt spid="1515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a:extLst>
              <a:ext uri="{FF2B5EF4-FFF2-40B4-BE49-F238E27FC236}">
                <a16:creationId xmlns:a16="http://schemas.microsoft.com/office/drawing/2014/main" id="{6A0645E6-1F25-4031-987A-A693693989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1752600"/>
            <a:ext cx="4867275" cy="4067175"/>
          </a:xfrm>
          <a:noFill/>
        </p:spPr>
      </p:pic>
      <p:sp>
        <p:nvSpPr>
          <p:cNvPr id="4101" name="Text Box 7">
            <a:extLst>
              <a:ext uri="{FF2B5EF4-FFF2-40B4-BE49-F238E27FC236}">
                <a16:creationId xmlns:a16="http://schemas.microsoft.com/office/drawing/2014/main" id="{2F127F75-4584-4C51-86B9-0A5388B6460D}"/>
              </a:ext>
            </a:extLst>
          </p:cNvPr>
          <p:cNvSpPr txBox="1">
            <a:spLocks noChangeArrowheads="1"/>
          </p:cNvSpPr>
          <p:nvPr/>
        </p:nvSpPr>
        <p:spPr bwMode="auto">
          <a:xfrm>
            <a:off x="457200" y="1600200"/>
            <a:ext cx="3505200" cy="424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50000"/>
              </a:spcBef>
              <a:buFontTx/>
              <a:buNone/>
            </a:pPr>
            <a:r>
              <a:rPr lang="en-US" altLang="en-US" sz="2700" dirty="0"/>
              <a:t>The </a:t>
            </a:r>
            <a:r>
              <a:rPr lang="en-US" altLang="en-US" sz="2700" dirty="0" err="1">
                <a:solidFill>
                  <a:srgbClr val="FF00FF"/>
                </a:solidFill>
                <a:effectLst>
                  <a:outerShdw blurRad="38100" dist="38100" dir="2700000" algn="tl">
                    <a:srgbClr val="000000">
                      <a:alpha val="43137"/>
                    </a:srgbClr>
                  </a:outerShdw>
                </a:effectLst>
              </a:rPr>
              <a:t>in</a:t>
            </a:r>
            <a:r>
              <a:rPr lang="en-US" altLang="en-US" sz="2700" u="sng" dirty="0" err="1">
                <a:solidFill>
                  <a:srgbClr val="FF00FF"/>
                </a:solidFill>
                <a:effectLst>
                  <a:outerShdw blurRad="38100" dist="38100" dir="2700000" algn="tl">
                    <a:srgbClr val="000000">
                      <a:alpha val="43137"/>
                    </a:srgbClr>
                  </a:outerShdw>
                </a:effectLst>
              </a:rPr>
              <a:t>TER</a:t>
            </a:r>
            <a:r>
              <a:rPr lang="en-US" altLang="en-US" sz="2700" dirty="0" err="1">
                <a:solidFill>
                  <a:srgbClr val="FF00FF"/>
                </a:solidFill>
                <a:effectLst>
                  <a:outerShdw blurRad="38100" dist="38100" dir="2700000" algn="tl">
                    <a:srgbClr val="000000">
                      <a:alpha val="43137"/>
                    </a:srgbClr>
                  </a:outerShdw>
                </a:effectLst>
              </a:rPr>
              <a:t>molecular</a:t>
            </a:r>
            <a:r>
              <a:rPr lang="en-US" altLang="en-US" sz="2700" dirty="0"/>
              <a:t> attraction between </a:t>
            </a:r>
            <a:r>
              <a:rPr lang="en-US" altLang="en-US" sz="2700" dirty="0">
                <a:solidFill>
                  <a:srgbClr val="FFFF00"/>
                </a:solidFill>
                <a:effectLst>
                  <a:outerShdw blurRad="38100" dist="38100" dir="2700000" algn="tl">
                    <a:srgbClr val="000000">
                      <a:alpha val="43137"/>
                    </a:srgbClr>
                  </a:outerShdw>
                </a:effectLst>
              </a:rPr>
              <a:t>SOLUTE</a:t>
            </a:r>
            <a:r>
              <a:rPr lang="en-US" altLang="en-US" sz="2700" dirty="0"/>
              <a:t> and </a:t>
            </a:r>
            <a:r>
              <a:rPr lang="en-US" altLang="en-US" sz="2700" dirty="0">
                <a:solidFill>
                  <a:srgbClr val="FF0000"/>
                </a:solidFill>
                <a:effectLst>
                  <a:outerShdw blurRad="38100" dist="38100" dir="2700000" algn="tl">
                    <a:srgbClr val="000000">
                      <a:alpha val="43137"/>
                    </a:srgbClr>
                  </a:outerShdw>
                </a:effectLst>
              </a:rPr>
              <a:t>SOLVENT</a:t>
            </a:r>
            <a:r>
              <a:rPr lang="en-US" altLang="en-US" sz="2700" dirty="0"/>
              <a:t> particles </a:t>
            </a:r>
            <a:r>
              <a:rPr lang="en-US" altLang="en-US" sz="2700" dirty="0">
                <a:solidFill>
                  <a:srgbClr val="0070C0"/>
                </a:solidFill>
              </a:rPr>
              <a:t>become stronger than the attraction between solute particles themselves </a:t>
            </a:r>
            <a:r>
              <a:rPr lang="en-US" altLang="en-US" sz="2700" dirty="0"/>
              <a:t>or between solvent particles themselves.</a:t>
            </a:r>
          </a:p>
        </p:txBody>
      </p:sp>
      <p:sp>
        <p:nvSpPr>
          <p:cNvPr id="152580" name="Title 1">
            <a:extLst>
              <a:ext uri="{FF2B5EF4-FFF2-40B4-BE49-F238E27FC236}">
                <a16:creationId xmlns:a16="http://schemas.microsoft.com/office/drawing/2014/main" id="{5C9219BD-1FAD-4DF2-9A83-923DA47FC2A6}"/>
              </a:ext>
            </a:extLst>
          </p:cNvPr>
          <p:cNvSpPr>
            <a:spLocks noGrp="1" noChangeArrowheads="1"/>
          </p:cNvSpPr>
          <p:nvPr>
            <p:ph type="title"/>
          </p:nvPr>
        </p:nvSpPr>
        <p:spPr/>
        <p:txBody>
          <a:bodyPr/>
          <a:lstStyle/>
          <a:p>
            <a:r>
              <a:rPr lang="en-US" altLang="en-US"/>
              <a:t>How Does a Solution 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up)">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EFF10121-34E5-46D8-9BA5-BF2DC540B64C}"/>
              </a:ext>
            </a:extLst>
          </p:cNvPr>
          <p:cNvSpPr>
            <a:spLocks noGrp="1" noChangeArrowheads="1"/>
          </p:cNvSpPr>
          <p:nvPr>
            <p:ph type="title"/>
          </p:nvPr>
        </p:nvSpPr>
        <p:spPr>
          <a:xfrm>
            <a:off x="457200" y="76200"/>
            <a:ext cx="8229600" cy="1143000"/>
          </a:xfrm>
        </p:spPr>
        <p:txBody>
          <a:bodyPr/>
          <a:lstStyle/>
          <a:p>
            <a:r>
              <a:rPr lang="en-US" altLang="en-US"/>
              <a:t>How Does a Solution Form?</a:t>
            </a:r>
          </a:p>
        </p:txBody>
      </p:sp>
      <p:sp>
        <p:nvSpPr>
          <p:cNvPr id="5126" name="Rectangle 6">
            <a:extLst>
              <a:ext uri="{FF2B5EF4-FFF2-40B4-BE49-F238E27FC236}">
                <a16:creationId xmlns:a16="http://schemas.microsoft.com/office/drawing/2014/main" id="{831DF39E-B2D0-43ED-A659-9EFD776A33C1}"/>
              </a:ext>
            </a:extLst>
          </p:cNvPr>
          <p:cNvSpPr>
            <a:spLocks noChangeArrowheads="1"/>
          </p:cNvSpPr>
          <p:nvPr/>
        </p:nvSpPr>
        <p:spPr bwMode="auto">
          <a:xfrm>
            <a:off x="304800" y="1066800"/>
            <a:ext cx="8686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As a solution forms, the </a:t>
            </a:r>
            <a:r>
              <a:rPr lang="en-US" altLang="en-US" b="1" dirty="0">
                <a:solidFill>
                  <a:srgbClr val="FF0000"/>
                </a:solidFill>
                <a:effectLst>
                  <a:outerShdw blurRad="38100" dist="38100" dir="2700000" algn="tl">
                    <a:srgbClr val="000000">
                      <a:alpha val="43137"/>
                    </a:srgbClr>
                  </a:outerShdw>
                </a:effectLst>
              </a:rPr>
              <a:t>solvent</a:t>
            </a:r>
            <a:r>
              <a:rPr lang="en-US" altLang="en-US" dirty="0"/>
              <a:t> pulls </a:t>
            </a:r>
            <a:r>
              <a:rPr lang="en-US" altLang="en-US" b="1" dirty="0">
                <a:solidFill>
                  <a:srgbClr val="00B0F0"/>
                </a:solidFill>
                <a:effectLst>
                  <a:outerShdw blurRad="38100" dist="38100" dir="2700000" algn="tl">
                    <a:srgbClr val="000000">
                      <a:alpha val="43137"/>
                    </a:srgbClr>
                  </a:outerShdw>
                </a:effectLst>
              </a:rPr>
              <a:t>solute</a:t>
            </a:r>
            <a:r>
              <a:rPr lang="en-US" altLang="en-US" dirty="0"/>
              <a:t> particles apart at the surface of the solute. This dissolving process is called </a:t>
            </a:r>
            <a:r>
              <a:rPr lang="en-US" altLang="en-US" b="1" u="sng" dirty="0">
                <a:solidFill>
                  <a:srgbClr val="FFFF00"/>
                </a:solidFill>
                <a:effectLst>
                  <a:outerShdw blurRad="38100" dist="38100" dir="2700000" algn="tl">
                    <a:srgbClr val="000000">
                      <a:alpha val="43137"/>
                    </a:srgbClr>
                  </a:outerShdw>
                </a:effectLst>
              </a:rPr>
              <a:t>dissolution</a:t>
            </a:r>
            <a:r>
              <a:rPr lang="en-US" altLang="en-US" dirty="0"/>
              <a:t>. </a:t>
            </a:r>
          </a:p>
          <a:p>
            <a:pPr eaLnBrk="1" hangingPunct="1">
              <a:spcBef>
                <a:spcPct val="0"/>
              </a:spcBef>
              <a:buFontTx/>
              <a:buNone/>
            </a:pPr>
            <a:r>
              <a:rPr lang="en-US" altLang="en-US" dirty="0"/>
              <a:t> </a:t>
            </a:r>
            <a:r>
              <a:rPr lang="en-US" altLang="en-US" dirty="0">
                <a:solidFill>
                  <a:srgbClr val="0070C0"/>
                </a:solidFill>
              </a:rPr>
              <a:t>Then, water surrounds the “broken apart” particles. This process is called </a:t>
            </a:r>
            <a:r>
              <a:rPr lang="en-US" altLang="en-US" b="1" u="sng" dirty="0">
                <a:solidFill>
                  <a:srgbClr val="7030A0"/>
                </a:solidFill>
                <a:effectLst>
                  <a:outerShdw blurRad="38100" dist="38100" dir="2700000" algn="tl">
                    <a:srgbClr val="000000">
                      <a:alpha val="43137"/>
                    </a:srgbClr>
                  </a:outerShdw>
                </a:effectLst>
              </a:rPr>
              <a:t>hydration</a:t>
            </a:r>
            <a:r>
              <a:rPr lang="en-US" altLang="en-US" dirty="0"/>
              <a:t>.</a:t>
            </a:r>
          </a:p>
        </p:txBody>
      </p:sp>
      <p:pic>
        <p:nvPicPr>
          <p:cNvPr id="1026" name="Picture 2" descr="Microscopic Representation on dissolving sugar in water (slideplayer.com) |  Download Scientific Diagram">
            <a:extLst>
              <a:ext uri="{FF2B5EF4-FFF2-40B4-BE49-F238E27FC236}">
                <a16:creationId xmlns:a16="http://schemas.microsoft.com/office/drawing/2014/main" id="{C4035530-1010-6E2A-6B7E-49204FA29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71900"/>
            <a:ext cx="85344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500"/>
                                        <p:tgtEl>
                                          <p:spTgt spid="5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animEffect transition="in" filter="fade">
                                      <p:cBhvr>
                                        <p:cTn id="17" dur="500"/>
                                        <p:tgtEl>
                                          <p:spTgt spid="51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2C1DF9B6-424B-40B9-993D-3DF53F52388F}"/>
              </a:ext>
            </a:extLst>
          </p:cNvPr>
          <p:cNvSpPr>
            <a:spLocks noGrp="1" noChangeArrowheads="1"/>
          </p:cNvSpPr>
          <p:nvPr>
            <p:ph type="title"/>
          </p:nvPr>
        </p:nvSpPr>
        <p:spPr>
          <a:xfrm>
            <a:off x="457200" y="76200"/>
            <a:ext cx="8229600" cy="1143000"/>
          </a:xfrm>
        </p:spPr>
        <p:txBody>
          <a:bodyPr/>
          <a:lstStyle/>
          <a:p>
            <a:r>
              <a:rPr lang="en-US" altLang="en-US"/>
              <a:t>How Does a Solution Form?</a:t>
            </a:r>
          </a:p>
        </p:txBody>
      </p:sp>
      <p:pic>
        <p:nvPicPr>
          <p:cNvPr id="5125" name="Picture 2">
            <a:extLst>
              <a:ext uri="{FF2B5EF4-FFF2-40B4-BE49-F238E27FC236}">
                <a16:creationId xmlns:a16="http://schemas.microsoft.com/office/drawing/2014/main" id="{55831A22-ACE1-488D-8719-3AD54A992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438" y="2057400"/>
            <a:ext cx="8747125" cy="2819400"/>
          </a:xfrm>
          <a:noFill/>
        </p:spPr>
      </p:pic>
      <p:sp>
        <p:nvSpPr>
          <p:cNvPr id="5126" name="Rectangle 6">
            <a:extLst>
              <a:ext uri="{FF2B5EF4-FFF2-40B4-BE49-F238E27FC236}">
                <a16:creationId xmlns:a16="http://schemas.microsoft.com/office/drawing/2014/main" id="{A941F673-CD89-4330-88AA-0B09DDC07570}"/>
              </a:ext>
            </a:extLst>
          </p:cNvPr>
          <p:cNvSpPr>
            <a:spLocks noChangeArrowheads="1"/>
          </p:cNvSpPr>
          <p:nvPr/>
        </p:nvSpPr>
        <p:spPr bwMode="auto">
          <a:xfrm>
            <a:off x="198438" y="1295400"/>
            <a:ext cx="3047999"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sz="3000" b="1" u="sng" dirty="0">
                <a:solidFill>
                  <a:srgbClr val="FFFF00"/>
                </a:solidFill>
              </a:rPr>
              <a:t> </a:t>
            </a:r>
            <a:r>
              <a:rPr lang="en-US" altLang="en-US" sz="3000" b="1" u="sng" dirty="0">
                <a:solidFill>
                  <a:srgbClr val="FFFF00"/>
                </a:solidFill>
                <a:effectLst>
                  <a:outerShdw blurRad="38100" dist="38100" dir="2700000" algn="tl">
                    <a:srgbClr val="000000">
                      <a:alpha val="43137"/>
                    </a:srgbClr>
                  </a:outerShdw>
                </a:effectLst>
              </a:rPr>
              <a:t>Solute/Solvent</a:t>
            </a:r>
            <a:r>
              <a:rPr lang="en-US" altLang="en-US" b="1" dirty="0">
                <a:solidFill>
                  <a:srgbClr val="FFFF00"/>
                </a:solidFill>
                <a:effectLst>
                  <a:outerShdw blurRad="38100" dist="38100" dir="2700000" algn="tl">
                    <a:srgbClr val="000000">
                      <a:alpha val="43137"/>
                    </a:srgbClr>
                  </a:outerShdw>
                </a:effectLst>
              </a:rPr>
              <a:t>	</a:t>
            </a:r>
            <a:endParaRPr lang="en-US" altLang="en-US" b="1" dirty="0">
              <a:effectLst>
                <a:outerShdw blurRad="38100" dist="38100" dir="2700000" algn="tl">
                  <a:srgbClr val="000000">
                    <a:alpha val="43137"/>
                  </a:srgbClr>
                </a:outerShdw>
              </a:effectLst>
            </a:endParaRPr>
          </a:p>
        </p:txBody>
      </p:sp>
      <p:sp>
        <p:nvSpPr>
          <p:cNvPr id="5" name="Rectangle 6">
            <a:extLst>
              <a:ext uri="{FF2B5EF4-FFF2-40B4-BE49-F238E27FC236}">
                <a16:creationId xmlns:a16="http://schemas.microsoft.com/office/drawing/2014/main" id="{0E2D8FFD-BF5D-408E-BC83-2F3A5E88EACD}"/>
              </a:ext>
            </a:extLst>
          </p:cNvPr>
          <p:cNvSpPr>
            <a:spLocks noChangeArrowheads="1"/>
          </p:cNvSpPr>
          <p:nvPr/>
        </p:nvSpPr>
        <p:spPr bwMode="auto">
          <a:xfrm>
            <a:off x="430481" y="4852823"/>
            <a:ext cx="2740026"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dirty="0">
                <a:solidFill>
                  <a:srgbClr val="FFFF00"/>
                </a:solidFill>
                <a:effectLst>
                  <a:outerShdw blurRad="38100" dist="38100" dir="2700000" algn="tl">
                    <a:srgbClr val="000000">
                      <a:alpha val="43137"/>
                    </a:srgbClr>
                  </a:outerShdw>
                </a:effectLst>
              </a:rPr>
              <a:t>Salt / Water</a:t>
            </a:r>
            <a:endParaRPr lang="en-US" altLang="en-US" b="1" dirty="0">
              <a:effectLst>
                <a:outerShdw blurRad="38100" dist="38100" dir="2700000" algn="tl">
                  <a:srgbClr val="000000">
                    <a:alpha val="43137"/>
                  </a:srgbClr>
                </a:outerShdw>
              </a:effectLst>
            </a:endParaRPr>
          </a:p>
        </p:txBody>
      </p:sp>
      <p:sp>
        <p:nvSpPr>
          <p:cNvPr id="154630" name="Rectangle 1">
            <a:extLst>
              <a:ext uri="{FF2B5EF4-FFF2-40B4-BE49-F238E27FC236}">
                <a16:creationId xmlns:a16="http://schemas.microsoft.com/office/drawing/2014/main" id="{C0CD3ED7-B3A6-4642-90D5-CDC707559750}"/>
              </a:ext>
            </a:extLst>
          </p:cNvPr>
          <p:cNvSpPr>
            <a:spLocks noChangeArrowheads="1"/>
          </p:cNvSpPr>
          <p:nvPr/>
        </p:nvSpPr>
        <p:spPr bwMode="auto">
          <a:xfrm>
            <a:off x="6176963" y="4884738"/>
            <a:ext cx="2740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a:solidFill>
                  <a:srgbClr val="7030A0"/>
                </a:solidFill>
                <a:effectLst>
                  <a:outerShdw blurRad="38100" dist="38100" dir="2700000" algn="tl">
                    <a:srgbClr val="000000">
                      <a:alpha val="43137"/>
                    </a:srgbClr>
                  </a:outerShdw>
                </a:effectLst>
              </a:rPr>
              <a:t>Water Surrounds particles</a:t>
            </a:r>
            <a:endParaRPr lang="en-US" altLang="en-US" sz="3200" b="1" dirty="0">
              <a:effectLst>
                <a:outerShdw blurRad="38100" dist="38100" dir="2700000" algn="tl">
                  <a:srgbClr val="000000">
                    <a:alpha val="43137"/>
                  </a:srgbClr>
                </a:outerShdw>
              </a:effectLst>
            </a:endParaRPr>
          </a:p>
        </p:txBody>
      </p:sp>
      <p:sp>
        <p:nvSpPr>
          <p:cNvPr id="2" name="Rectangle 6">
            <a:extLst>
              <a:ext uri="{FF2B5EF4-FFF2-40B4-BE49-F238E27FC236}">
                <a16:creationId xmlns:a16="http://schemas.microsoft.com/office/drawing/2014/main" id="{812DCC06-7424-97A8-70AD-B08877F4CA00}"/>
              </a:ext>
            </a:extLst>
          </p:cNvPr>
          <p:cNvSpPr>
            <a:spLocks noChangeArrowheads="1"/>
          </p:cNvSpPr>
          <p:nvPr/>
        </p:nvSpPr>
        <p:spPr bwMode="auto">
          <a:xfrm>
            <a:off x="3067103" y="4884738"/>
            <a:ext cx="3276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dirty="0">
                <a:solidFill>
                  <a:srgbClr val="FF0000"/>
                </a:solidFill>
                <a:effectLst>
                  <a:outerShdw blurRad="38100" dist="38100" dir="2700000" algn="tl">
                    <a:srgbClr val="000000">
                      <a:alpha val="43137"/>
                    </a:srgbClr>
                  </a:outerShdw>
                </a:effectLst>
              </a:rPr>
              <a:t>Breaking Apart</a:t>
            </a:r>
            <a:endParaRPr lang="en-US" altLang="en-US" b="1" dirty="0">
              <a:effectLst>
                <a:outerShdw blurRad="38100" dist="38100" dir="2700000" algn="tl">
                  <a:srgbClr val="000000">
                    <a:alpha val="43137"/>
                  </a:srgbClr>
                </a:outerShdw>
              </a:effectLst>
            </a:endParaRPr>
          </a:p>
        </p:txBody>
      </p:sp>
      <p:sp>
        <p:nvSpPr>
          <p:cNvPr id="3" name="Rectangle 6">
            <a:extLst>
              <a:ext uri="{FF2B5EF4-FFF2-40B4-BE49-F238E27FC236}">
                <a16:creationId xmlns:a16="http://schemas.microsoft.com/office/drawing/2014/main" id="{3FE21510-E99F-C157-4AC0-D23BA9564888}"/>
              </a:ext>
            </a:extLst>
          </p:cNvPr>
          <p:cNvSpPr>
            <a:spLocks noChangeArrowheads="1"/>
          </p:cNvSpPr>
          <p:nvPr/>
        </p:nvSpPr>
        <p:spPr bwMode="auto">
          <a:xfrm>
            <a:off x="3379734" y="1346993"/>
            <a:ext cx="283850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FF0000"/>
                </a:solidFill>
                <a:effectLst>
                  <a:outerShdw blurRad="38100" dist="38100" dir="2700000" algn="tl">
                    <a:srgbClr val="000000">
                      <a:alpha val="43137"/>
                    </a:srgbClr>
                  </a:outerShdw>
                </a:effectLst>
              </a:rPr>
              <a:t>Dissolution</a:t>
            </a:r>
            <a:endParaRPr lang="en-US" altLang="en-US" b="1" dirty="0">
              <a:effectLst>
                <a:outerShdw blurRad="38100" dist="38100" dir="2700000" algn="tl">
                  <a:srgbClr val="000000">
                    <a:alpha val="43137"/>
                  </a:srgbClr>
                </a:outerShdw>
              </a:effectLst>
            </a:endParaRPr>
          </a:p>
        </p:txBody>
      </p:sp>
      <p:sp>
        <p:nvSpPr>
          <p:cNvPr id="4" name="Rectangle 6">
            <a:extLst>
              <a:ext uri="{FF2B5EF4-FFF2-40B4-BE49-F238E27FC236}">
                <a16:creationId xmlns:a16="http://schemas.microsoft.com/office/drawing/2014/main" id="{02D9BFEC-271D-9FAB-F2E8-72DDDC1FE85B}"/>
              </a:ext>
            </a:extLst>
          </p:cNvPr>
          <p:cNvSpPr>
            <a:spLocks noChangeArrowheads="1"/>
          </p:cNvSpPr>
          <p:nvPr/>
        </p:nvSpPr>
        <p:spPr bwMode="auto">
          <a:xfrm>
            <a:off x="6511636" y="1346993"/>
            <a:ext cx="2209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7030A0"/>
                </a:solidFill>
                <a:effectLst>
                  <a:outerShdw blurRad="38100" dist="38100" dir="2700000" algn="tl">
                    <a:srgbClr val="000000">
                      <a:alpha val="43137"/>
                    </a:srgbClr>
                  </a:outerShdw>
                </a:effectLst>
              </a:rPr>
              <a:t>Hydration</a:t>
            </a:r>
            <a:endParaRPr lang="en-US"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30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wipe(up)">
                                      <p:cBhvr>
                                        <p:cTn id="12" dur="2000"/>
                                        <p:tgtEl>
                                          <p:spTgt spid="5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4630"/>
                                        </p:tgtEl>
                                        <p:attrNameLst>
                                          <p:attrName>style.visibility</p:attrName>
                                        </p:attrNameLst>
                                      </p:cBhvr>
                                      <p:to>
                                        <p:strVal val="visible"/>
                                      </p:to>
                                    </p:set>
                                    <p:anim calcmode="lin" valueType="num">
                                      <p:cBhvr additive="base">
                                        <p:cTn id="37" dur="500" fill="hold"/>
                                        <p:tgtEl>
                                          <p:spTgt spid="154630"/>
                                        </p:tgtEl>
                                        <p:attrNameLst>
                                          <p:attrName>ppt_x</p:attrName>
                                        </p:attrNameLst>
                                      </p:cBhvr>
                                      <p:tavLst>
                                        <p:tav tm="0">
                                          <p:val>
                                            <p:strVal val="#ppt_x"/>
                                          </p:val>
                                        </p:tav>
                                        <p:tav tm="100000">
                                          <p:val>
                                            <p:strVal val="#ppt_x"/>
                                          </p:val>
                                        </p:tav>
                                      </p:tavLst>
                                    </p:anim>
                                    <p:anim calcmode="lin" valueType="num">
                                      <p:cBhvr additive="base">
                                        <p:cTn id="38" dur="500" fill="hold"/>
                                        <p:tgtEl>
                                          <p:spTgt spid="154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 grpId="0"/>
      <p:bldP spid="154630" grpId="0"/>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7E65C8D6-B248-4686-8D49-B4F665B48AC4}"/>
              </a:ext>
            </a:extLst>
          </p:cNvPr>
          <p:cNvSpPr>
            <a:spLocks noGrp="1"/>
          </p:cNvSpPr>
          <p:nvPr>
            <p:ph idx="1"/>
          </p:nvPr>
        </p:nvSpPr>
        <p:spPr>
          <a:xfrm>
            <a:off x="152400" y="152400"/>
            <a:ext cx="4495800" cy="3886200"/>
          </a:xfrm>
        </p:spPr>
        <p:txBody>
          <a:bodyPr/>
          <a:lstStyle/>
          <a:p>
            <a:pPr marL="0" indent="0" algn="ctr">
              <a:buFontTx/>
              <a:buNone/>
              <a:defRPr/>
            </a:pPr>
            <a:r>
              <a:rPr lang="en-US" altLang="en-US" sz="3600" b="1" dirty="0">
                <a:solidFill>
                  <a:srgbClr val="FFFF00"/>
                </a:solidFill>
                <a:effectLst>
                  <a:outerShdw blurRad="38100" dist="38100" dir="2700000" algn="tl">
                    <a:srgbClr val="000000">
                      <a:alpha val="43137"/>
                    </a:srgbClr>
                  </a:outerShdw>
                </a:effectLst>
              </a:rPr>
              <a:t>Dissolving</a:t>
            </a:r>
            <a:r>
              <a:rPr lang="en-US" altLang="en-US" sz="3600" dirty="0">
                <a:solidFill>
                  <a:srgbClr val="FFFF00"/>
                </a:solidFill>
                <a:effectLst>
                  <a:outerShdw blurRad="38100" dist="38100" dir="2700000" algn="tl">
                    <a:srgbClr val="000000">
                      <a:alpha val="43137"/>
                    </a:srgbClr>
                  </a:outerShdw>
                </a:effectLst>
              </a:rPr>
              <a:t> </a:t>
            </a:r>
            <a:r>
              <a:rPr lang="en-US" altLang="en-US" sz="2400" dirty="0">
                <a:solidFill>
                  <a:srgbClr val="FFFF00"/>
                </a:solidFill>
                <a:effectLst>
                  <a:outerShdw blurRad="38100" dist="38100" dir="2700000" algn="tl">
                    <a:srgbClr val="000000">
                      <a:alpha val="43137"/>
                    </a:srgbClr>
                  </a:outerShdw>
                </a:effectLst>
              </a:rPr>
              <a:t>(dissolution)</a:t>
            </a:r>
          </a:p>
          <a:p>
            <a:pPr marL="0" indent="0" algn="ctr">
              <a:buFontTx/>
              <a:buNone/>
              <a:defRPr/>
            </a:pPr>
            <a:r>
              <a:rPr lang="en-US" altLang="en-US" sz="3600" dirty="0">
                <a:solidFill>
                  <a:srgbClr val="FF0000"/>
                </a:solidFill>
                <a:effectLst>
                  <a:outerShdw blurRad="38100" dist="38100" dir="2700000" algn="tl">
                    <a:srgbClr val="000000">
                      <a:alpha val="43137"/>
                    </a:srgbClr>
                  </a:outerShdw>
                </a:effectLst>
              </a:rPr>
              <a:t>involves a </a:t>
            </a:r>
            <a:r>
              <a:rPr lang="en-US" altLang="en-US" sz="3600" b="1" dirty="0">
                <a:solidFill>
                  <a:srgbClr val="FF00FF"/>
                </a:solidFill>
                <a:effectLst>
                  <a:outerShdw blurRad="38100" dist="38100" dir="2700000" algn="tl">
                    <a:srgbClr val="000000">
                      <a:alpha val="43137"/>
                    </a:srgbClr>
                  </a:outerShdw>
                </a:effectLst>
              </a:rPr>
              <a:t>Physical Change</a:t>
            </a:r>
            <a:r>
              <a:rPr lang="en-US" altLang="en-US" sz="2700" dirty="0">
                <a:solidFill>
                  <a:srgbClr val="FF0000"/>
                </a:solidFill>
                <a:effectLst>
                  <a:outerShdw blurRad="38100" dist="38100" dir="2700000" algn="tl">
                    <a:srgbClr val="000000">
                      <a:alpha val="43137"/>
                    </a:srgbClr>
                  </a:outerShdw>
                </a:effectLst>
              </a:rPr>
              <a:t>	</a:t>
            </a:r>
          </a:p>
          <a:p>
            <a:pPr marL="0" indent="1588">
              <a:buFontTx/>
              <a:buNone/>
              <a:defRPr/>
            </a:pPr>
            <a:endParaRPr lang="en-US" altLang="en-US" sz="1800" dirty="0"/>
          </a:p>
          <a:p>
            <a:pPr marL="0" indent="1588">
              <a:buFontTx/>
              <a:buNone/>
              <a:defRPr/>
            </a:pPr>
            <a:r>
              <a:rPr lang="en-US" altLang="en-US" sz="2300" dirty="0">
                <a:effectLst>
                  <a:outerShdw blurRad="38100" dist="38100" dir="2700000" algn="tl">
                    <a:srgbClr val="000000">
                      <a:alpha val="43137"/>
                    </a:srgbClr>
                  </a:outerShdw>
                </a:effectLst>
              </a:rPr>
              <a:t>You can get back the original solute by evaporating the solvent. </a:t>
            </a:r>
            <a:r>
              <a:rPr lang="en-US" altLang="en-US" sz="2300" dirty="0">
                <a:solidFill>
                  <a:srgbClr val="FF0000"/>
                </a:solidFill>
                <a:effectLst>
                  <a:outerShdw blurRad="38100" dist="38100" dir="2700000" algn="tl">
                    <a:srgbClr val="000000">
                      <a:alpha val="43137"/>
                    </a:srgbClr>
                  </a:outerShdw>
                </a:effectLst>
              </a:rPr>
              <a:t>In other words, </a:t>
            </a:r>
            <a:r>
              <a:rPr lang="en-US" altLang="en-US" sz="2800" b="1" dirty="0">
                <a:solidFill>
                  <a:srgbClr val="FF00FF"/>
                </a:solidFill>
                <a:effectLst>
                  <a:outerShdw blurRad="38100" dist="38100" dir="2700000" algn="tl">
                    <a:srgbClr val="000000">
                      <a:alpha val="43137"/>
                    </a:srgbClr>
                  </a:outerShdw>
                </a:effectLst>
              </a:rPr>
              <a:t>NO</a:t>
            </a:r>
            <a:r>
              <a:rPr lang="en-US" altLang="en-US" sz="2800" b="1" dirty="0">
                <a:solidFill>
                  <a:srgbClr val="FF0000"/>
                </a:solidFill>
                <a:effectLst>
                  <a:outerShdw blurRad="38100" dist="38100" dir="2700000" algn="tl">
                    <a:srgbClr val="000000">
                      <a:alpha val="43137"/>
                    </a:srgbClr>
                  </a:outerShdw>
                </a:effectLst>
              </a:rPr>
              <a:t> </a:t>
            </a:r>
            <a:r>
              <a:rPr lang="en-US" altLang="en-US" sz="2300" dirty="0">
                <a:solidFill>
                  <a:srgbClr val="FF0000"/>
                </a:solidFill>
                <a:effectLst>
                  <a:outerShdw blurRad="38100" dist="38100" dir="2700000" algn="tl">
                    <a:srgbClr val="000000">
                      <a:alpha val="43137"/>
                    </a:srgbClr>
                  </a:outerShdw>
                </a:effectLst>
              </a:rPr>
              <a:t>new substance is produced.</a:t>
            </a:r>
          </a:p>
          <a:p>
            <a:pPr marL="0" indent="1588">
              <a:buFontTx/>
              <a:buNone/>
              <a:defRPr/>
            </a:pPr>
            <a:endParaRPr lang="en-US" altLang="en-US" sz="2300" dirty="0"/>
          </a:p>
        </p:txBody>
      </p:sp>
      <p:sp>
        <p:nvSpPr>
          <p:cNvPr id="7" name="Rectangle 6">
            <a:extLst>
              <a:ext uri="{FF2B5EF4-FFF2-40B4-BE49-F238E27FC236}">
                <a16:creationId xmlns:a16="http://schemas.microsoft.com/office/drawing/2014/main" id="{1CE3BF40-5575-44DC-8136-5767BEEF7EA6}"/>
              </a:ext>
            </a:extLst>
          </p:cNvPr>
          <p:cNvSpPr>
            <a:spLocks noChangeArrowheads="1"/>
          </p:cNvSpPr>
          <p:nvPr/>
        </p:nvSpPr>
        <p:spPr bwMode="auto">
          <a:xfrm>
            <a:off x="120650" y="4343400"/>
            <a:ext cx="90233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effectLst>
                  <a:outerShdw blurRad="38100" dist="38100" dir="2700000" algn="tl">
                    <a:srgbClr val="000000">
                      <a:alpha val="43137"/>
                    </a:srgbClr>
                  </a:outerShdw>
                </a:effectLst>
              </a:rPr>
              <a:t>Solute particles are “pulled apart” by the solvent. </a:t>
            </a:r>
            <a:r>
              <a:rPr lang="en-US" altLang="en-US" sz="2300" dirty="0">
                <a:solidFill>
                  <a:srgbClr val="000000"/>
                </a:solidFill>
                <a:effectLst>
                  <a:outerShdw blurRad="38100" dist="38100" dir="2700000" algn="tl">
                    <a:srgbClr val="000000">
                      <a:alpha val="43137"/>
                    </a:srgbClr>
                  </a:outerShdw>
                </a:effectLst>
              </a:rPr>
              <a:t>NON ionic molecules break apart from each other remaining whole molecules. </a:t>
            </a:r>
          </a:p>
        </p:txBody>
      </p:sp>
      <p:sp>
        <p:nvSpPr>
          <p:cNvPr id="155652" name="Rectangle 1">
            <a:extLst>
              <a:ext uri="{FF2B5EF4-FFF2-40B4-BE49-F238E27FC236}">
                <a16:creationId xmlns:a16="http://schemas.microsoft.com/office/drawing/2014/main" id="{4443762F-FB7A-4E15-A4B1-AE8B74F577BF}"/>
              </a:ext>
            </a:extLst>
          </p:cNvPr>
          <p:cNvSpPr>
            <a:spLocks noChangeArrowheads="1"/>
          </p:cNvSpPr>
          <p:nvPr/>
        </p:nvSpPr>
        <p:spPr bwMode="auto">
          <a:xfrm>
            <a:off x="539750" y="5257800"/>
            <a:ext cx="8070850"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273123" rIns="89843" bIns="27312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2800" i="1" dirty="0">
                <a:solidFill>
                  <a:srgbClr val="000000"/>
                </a:solidFill>
                <a:hlinkClick r:id="rId2"/>
              </a:rPr>
              <a:t>http://somup.com/cFXjnmninF</a:t>
            </a:r>
            <a:r>
              <a:rPr lang="en-US" altLang="en-US" sz="2800" i="1" dirty="0">
                <a:solidFill>
                  <a:srgbClr val="000000"/>
                </a:solidFill>
              </a:rPr>
              <a:t> </a:t>
            </a:r>
            <a:r>
              <a:rPr lang="en-US" altLang="en-US" sz="2800" i="1" dirty="0">
                <a:solidFill>
                  <a:srgbClr val="FFFF00"/>
                </a:solidFill>
              </a:rPr>
              <a:t>(1:19)</a:t>
            </a:r>
            <a:endParaRPr lang="en-US" altLang="en-US" sz="2800" dirty="0">
              <a:solidFill>
                <a:srgbClr val="FFFF00"/>
              </a:solidFill>
            </a:endParaRPr>
          </a:p>
        </p:txBody>
      </p:sp>
      <p:pic>
        <p:nvPicPr>
          <p:cNvPr id="155653" name="Picture 2">
            <a:extLst>
              <a:ext uri="{FF2B5EF4-FFF2-40B4-BE49-F238E27FC236}">
                <a16:creationId xmlns:a16="http://schemas.microsoft.com/office/drawing/2014/main" id="{5DAC349D-035E-4CCC-8300-2D5559432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213"/>
            <a:ext cx="4495800"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1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up)">
                                      <p:cBhvr>
                                        <p:cTn id="12" dur="10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wipe(up)">
                                      <p:cBhvr>
                                        <p:cTn id="17" dur="1000"/>
                                        <p:tgtEl>
                                          <p:spTgt spid="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652"/>
                                        </p:tgtEl>
                                        <p:attrNameLst>
                                          <p:attrName>style.visibility</p:attrName>
                                        </p:attrNameLst>
                                      </p:cBhvr>
                                      <p:to>
                                        <p:strVal val="visible"/>
                                      </p:to>
                                    </p:set>
                                    <p:animEffect transition="in" filter="fade">
                                      <p:cBhvr>
                                        <p:cTn id="27"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7" grpId="0"/>
      <p:bldP spid="1556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F82A76A4-D945-43F5-BA5D-070289174072}"/>
              </a:ext>
            </a:extLst>
          </p:cNvPr>
          <p:cNvSpPr>
            <a:spLocks noGrp="1"/>
          </p:cNvSpPr>
          <p:nvPr>
            <p:ph idx="1"/>
          </p:nvPr>
        </p:nvSpPr>
        <p:spPr>
          <a:xfrm>
            <a:off x="5486400" y="533400"/>
            <a:ext cx="3048000" cy="3962400"/>
          </a:xfrm>
        </p:spPr>
        <p:txBody>
          <a:bodyPr/>
          <a:lstStyle/>
          <a:p>
            <a:pPr marL="0" indent="0">
              <a:buFontTx/>
              <a:buNone/>
              <a:defRPr/>
            </a:pPr>
            <a:r>
              <a:rPr lang="en-US" altLang="en-US" sz="3600" b="1" dirty="0">
                <a:solidFill>
                  <a:srgbClr val="FFFF00"/>
                </a:solidFill>
                <a:effectLst>
                  <a:outerShdw blurRad="38100" dist="38100" dir="2700000" algn="tl">
                    <a:srgbClr val="000000">
                      <a:alpha val="43137"/>
                    </a:srgbClr>
                  </a:outerShdw>
                </a:effectLst>
              </a:rPr>
              <a:t>Dissociation</a:t>
            </a:r>
            <a:r>
              <a:rPr lang="en-US" altLang="en-US" sz="3600" dirty="0"/>
              <a:t> is a form of dissolving in which </a:t>
            </a:r>
            <a:r>
              <a:rPr lang="en-US" altLang="en-US" sz="3600" b="1" dirty="0">
                <a:solidFill>
                  <a:srgbClr val="FF0000"/>
                </a:solidFill>
                <a:effectLst>
                  <a:outerShdw blurRad="38100" dist="38100" dir="2700000" algn="tl">
                    <a:srgbClr val="000000">
                      <a:alpha val="43137"/>
                    </a:srgbClr>
                  </a:outerShdw>
                </a:effectLst>
              </a:rPr>
              <a:t>ionic compounds </a:t>
            </a:r>
            <a:r>
              <a:rPr lang="en-US" altLang="en-US" sz="3600" dirty="0"/>
              <a:t>break apart into its ions.</a:t>
            </a:r>
          </a:p>
          <a:p>
            <a:pPr>
              <a:buFontTx/>
              <a:buNone/>
              <a:defRPr/>
            </a:pPr>
            <a:r>
              <a:rPr lang="en-US" altLang="en-US" sz="2700" dirty="0"/>
              <a:t>	</a:t>
            </a:r>
          </a:p>
        </p:txBody>
      </p:sp>
      <p:pic>
        <p:nvPicPr>
          <p:cNvPr id="156675" name="Picture 5" descr="dissociation NaCl.jpg">
            <a:extLst>
              <a:ext uri="{FF2B5EF4-FFF2-40B4-BE49-F238E27FC236}">
                <a16:creationId xmlns:a16="http://schemas.microsoft.com/office/drawing/2014/main" id="{AD654D61-34F2-41C7-8034-0B0D69A7C5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14191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6" name="Picture 2">
            <a:extLst>
              <a:ext uri="{FF2B5EF4-FFF2-40B4-BE49-F238E27FC236}">
                <a16:creationId xmlns:a16="http://schemas.microsoft.com/office/drawing/2014/main" id="{6FE6A6E6-9C8B-46DA-A4C2-BA42E0B58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4876800"/>
            <a:ext cx="6773862"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up)">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676"/>
                                        </p:tgtEl>
                                        <p:attrNameLst>
                                          <p:attrName>style.visibility</p:attrName>
                                        </p:attrNameLst>
                                      </p:cBhvr>
                                      <p:to>
                                        <p:strVal val="visible"/>
                                      </p:to>
                                    </p:set>
                                    <p:animEffect transition="in" filter="fade">
                                      <p:cBhvr>
                                        <p:cTn id="12" dur="5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C14A9B6-0841-4D5B-BE5B-64407B5B2441}"/>
              </a:ext>
            </a:extLst>
          </p:cNvPr>
          <p:cNvSpPr>
            <a:spLocks noGrp="1" noChangeArrowheads="1"/>
          </p:cNvSpPr>
          <p:nvPr>
            <p:ph type="title" idx="4294967295"/>
          </p:nvPr>
        </p:nvSpPr>
        <p:spPr/>
        <p:txBody>
          <a:bodyPr/>
          <a:lstStyle/>
          <a:p>
            <a:r>
              <a:rPr lang="en-US" altLang="en-US"/>
              <a:t>Salt Dissociation &amp; Hydration</a:t>
            </a:r>
          </a:p>
        </p:txBody>
      </p:sp>
      <p:pic>
        <p:nvPicPr>
          <p:cNvPr id="157699" name="Picture 3">
            <a:extLst>
              <a:ext uri="{FF2B5EF4-FFF2-40B4-BE49-F238E27FC236}">
                <a16:creationId xmlns:a16="http://schemas.microsoft.com/office/drawing/2014/main" id="{84497AC3-3D1B-4FCB-9A7B-A908B6AD27AE}"/>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p:pic>
      <p:sp>
        <p:nvSpPr>
          <p:cNvPr id="2" name="Arrow: Curved Down 1">
            <a:extLst>
              <a:ext uri="{FF2B5EF4-FFF2-40B4-BE49-F238E27FC236}">
                <a16:creationId xmlns:a16="http://schemas.microsoft.com/office/drawing/2014/main" id="{6FA8D7B4-88FF-4917-A098-C11BE3347C85}"/>
              </a:ext>
            </a:extLst>
          </p:cNvPr>
          <p:cNvSpPr/>
          <p:nvPr/>
        </p:nvSpPr>
        <p:spPr>
          <a:xfrm>
            <a:off x="2971800" y="1782763"/>
            <a:ext cx="2362200" cy="914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6" descr="CHEM12_custmark">
            <a:extLst>
              <a:ext uri="{FF2B5EF4-FFF2-40B4-BE49-F238E27FC236}">
                <a16:creationId xmlns:a16="http://schemas.microsoft.com/office/drawing/2014/main" id="{56603EF0-797F-410C-959D-38D56A66A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1">
            <a:extLst>
              <a:ext uri="{FF2B5EF4-FFF2-40B4-BE49-F238E27FC236}">
                <a16:creationId xmlns:a16="http://schemas.microsoft.com/office/drawing/2014/main" id="{F1383CB1-0C17-4CEE-BC67-6BC07EF690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333"/>
          <a:stretch/>
        </p:blipFill>
        <p:spPr bwMode="auto">
          <a:xfrm>
            <a:off x="104775" y="1143000"/>
            <a:ext cx="8969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17" descr="CHEM12_thumbnail">
            <a:extLst>
              <a:ext uri="{FF2B5EF4-FFF2-40B4-BE49-F238E27FC236}">
                <a16:creationId xmlns:a16="http://schemas.microsoft.com/office/drawing/2014/main" id="{43DFAED1-2DE7-486B-909A-38D088B22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888" y="0"/>
            <a:ext cx="1112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79DE191-504A-4653-8F9F-D1475030D95F}"/>
              </a:ext>
            </a:extLst>
          </p:cNvPr>
          <p:cNvPicPr>
            <a:picLocks noChangeAspect="1"/>
          </p:cNvPicPr>
          <p:nvPr/>
        </p:nvPicPr>
        <p:blipFill>
          <a:blip r:embed="rId6"/>
          <a:stretch>
            <a:fillRect/>
          </a:stretch>
        </p:blipFill>
        <p:spPr>
          <a:xfrm>
            <a:off x="141288" y="4419600"/>
            <a:ext cx="8795125" cy="21631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a:extLst>
              <a:ext uri="{FF2B5EF4-FFF2-40B4-BE49-F238E27FC236}">
                <a16:creationId xmlns:a16="http://schemas.microsoft.com/office/drawing/2014/main" id="{26DD95CB-2ECA-455E-9387-F7ECAA8D5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7096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69DB315-6FD7-402F-8485-57896FE2F319}"/>
              </a:ext>
            </a:extLst>
          </p:cNvPr>
          <p:cNvSpPr/>
          <p:nvPr/>
        </p:nvSpPr>
        <p:spPr>
          <a:xfrm>
            <a:off x="131763" y="5456238"/>
            <a:ext cx="6878806" cy="584775"/>
          </a:xfrm>
          <a:prstGeom prst="rect">
            <a:avLst/>
          </a:prstGeom>
        </p:spPr>
        <p:txBody>
          <a:bodyPr wrap="none">
            <a:spAutoFit/>
          </a:bodyPr>
          <a:lstStyle/>
          <a:p>
            <a:pPr algn="ctr"/>
            <a:r>
              <a:rPr lang="en-US" sz="3200" dirty="0">
                <a:hlinkClick r:id="rId3"/>
              </a:rPr>
              <a:t>http://somup.com/cFliqOnXI0</a:t>
            </a:r>
            <a:r>
              <a:rPr lang="en-US" sz="3200" dirty="0"/>
              <a:t>  (0:46)</a:t>
            </a:r>
          </a:p>
        </p:txBody>
      </p:sp>
      <p:sp>
        <p:nvSpPr>
          <p:cNvPr id="3" name="Rectangle 6">
            <a:extLst>
              <a:ext uri="{FF2B5EF4-FFF2-40B4-BE49-F238E27FC236}">
                <a16:creationId xmlns:a16="http://schemas.microsoft.com/office/drawing/2014/main" id="{D0425225-CDEC-DFAA-8B85-9244F4F9B852}"/>
              </a:ext>
            </a:extLst>
          </p:cNvPr>
          <p:cNvSpPr>
            <a:spLocks noChangeArrowheads="1"/>
          </p:cNvSpPr>
          <p:nvPr/>
        </p:nvSpPr>
        <p:spPr bwMode="auto">
          <a:xfrm>
            <a:off x="-76200" y="533400"/>
            <a:ext cx="3047999"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sz="3000" b="1" u="sng" dirty="0">
                <a:solidFill>
                  <a:srgbClr val="FFFF00"/>
                </a:solidFill>
              </a:rPr>
              <a:t> </a:t>
            </a:r>
            <a:r>
              <a:rPr lang="en-US" altLang="en-US" sz="3000" b="1" u="sng" dirty="0">
                <a:solidFill>
                  <a:srgbClr val="FFFF00"/>
                </a:solidFill>
                <a:effectLst>
                  <a:outerShdw blurRad="38100" dist="38100" dir="2700000" algn="tl">
                    <a:srgbClr val="000000">
                      <a:alpha val="43137"/>
                    </a:srgbClr>
                  </a:outerShdw>
                </a:effectLst>
              </a:rPr>
              <a:t>Solute/Solvent</a:t>
            </a:r>
            <a:r>
              <a:rPr lang="en-US" altLang="en-US" b="1" dirty="0">
                <a:solidFill>
                  <a:srgbClr val="FFFF00"/>
                </a:solidFill>
                <a:effectLst>
                  <a:outerShdw blurRad="38100" dist="38100" dir="2700000" algn="tl">
                    <a:srgbClr val="000000">
                      <a:alpha val="43137"/>
                    </a:srgbClr>
                  </a:outerShdw>
                </a:effectLst>
              </a:rPr>
              <a:t>	</a:t>
            </a:r>
            <a:endParaRPr lang="en-US" altLang="en-US" b="1" dirty="0">
              <a:effectLst>
                <a:outerShdw blurRad="38100" dist="38100" dir="2700000" algn="tl">
                  <a:srgbClr val="000000">
                    <a:alpha val="43137"/>
                  </a:srgbClr>
                </a:outerShdw>
              </a:effectLst>
            </a:endParaRPr>
          </a:p>
        </p:txBody>
      </p:sp>
      <p:sp>
        <p:nvSpPr>
          <p:cNvPr id="4" name="Rectangle 6">
            <a:extLst>
              <a:ext uri="{FF2B5EF4-FFF2-40B4-BE49-F238E27FC236}">
                <a16:creationId xmlns:a16="http://schemas.microsoft.com/office/drawing/2014/main" id="{D735B396-5280-3F9F-E602-A8ABC5885DFB}"/>
              </a:ext>
            </a:extLst>
          </p:cNvPr>
          <p:cNvSpPr>
            <a:spLocks noChangeArrowheads="1"/>
          </p:cNvSpPr>
          <p:nvPr/>
        </p:nvSpPr>
        <p:spPr bwMode="auto">
          <a:xfrm>
            <a:off x="155843" y="3962400"/>
            <a:ext cx="2740026" cy="46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sz="2400" b="1" dirty="0">
                <a:solidFill>
                  <a:srgbClr val="FFFF00"/>
                </a:solidFill>
                <a:effectLst>
                  <a:outerShdw blurRad="38100" dist="38100" dir="2700000" algn="tl">
                    <a:srgbClr val="000000">
                      <a:alpha val="43137"/>
                    </a:srgbClr>
                  </a:outerShdw>
                </a:effectLst>
              </a:rPr>
              <a:t>Solute / Solvent</a:t>
            </a:r>
            <a:endParaRPr lang="en-US" altLang="en-US" sz="2400" b="1" dirty="0">
              <a:effectLst>
                <a:outerShdw blurRad="38100" dist="38100" dir="2700000" algn="tl">
                  <a:srgbClr val="000000">
                    <a:alpha val="43137"/>
                  </a:srgbClr>
                </a:outerShdw>
              </a:effectLst>
            </a:endParaRPr>
          </a:p>
        </p:txBody>
      </p:sp>
      <p:sp>
        <p:nvSpPr>
          <p:cNvPr id="5" name="Rectangle 1">
            <a:extLst>
              <a:ext uri="{FF2B5EF4-FFF2-40B4-BE49-F238E27FC236}">
                <a16:creationId xmlns:a16="http://schemas.microsoft.com/office/drawing/2014/main" id="{5E985D20-C74D-7097-F4D0-410F203366BA}"/>
              </a:ext>
            </a:extLst>
          </p:cNvPr>
          <p:cNvSpPr>
            <a:spLocks noChangeArrowheads="1"/>
          </p:cNvSpPr>
          <p:nvPr/>
        </p:nvSpPr>
        <p:spPr bwMode="auto">
          <a:xfrm>
            <a:off x="6022975" y="3810000"/>
            <a:ext cx="2740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a:solidFill>
                  <a:srgbClr val="7030A0"/>
                </a:solidFill>
                <a:effectLst>
                  <a:outerShdw blurRad="38100" dist="38100" dir="2700000" algn="tl">
                    <a:srgbClr val="000000">
                      <a:alpha val="43137"/>
                    </a:srgbClr>
                  </a:outerShdw>
                </a:effectLst>
              </a:rPr>
              <a:t>Water Surrounds ions</a:t>
            </a:r>
            <a:endParaRPr lang="en-US" altLang="en-US" sz="3200" b="1" dirty="0">
              <a:effectLst>
                <a:outerShdw blurRad="38100" dist="38100" dir="2700000" algn="tl">
                  <a:srgbClr val="000000">
                    <a:alpha val="43137"/>
                  </a:srgbClr>
                </a:outerShdw>
              </a:effectLst>
            </a:endParaRPr>
          </a:p>
        </p:txBody>
      </p:sp>
      <p:sp>
        <p:nvSpPr>
          <p:cNvPr id="6" name="Rectangle 6">
            <a:extLst>
              <a:ext uri="{FF2B5EF4-FFF2-40B4-BE49-F238E27FC236}">
                <a16:creationId xmlns:a16="http://schemas.microsoft.com/office/drawing/2014/main" id="{3A74B41B-606E-7464-A9B0-C47C8721952C}"/>
              </a:ext>
            </a:extLst>
          </p:cNvPr>
          <p:cNvSpPr>
            <a:spLocks noChangeArrowheads="1"/>
          </p:cNvSpPr>
          <p:nvPr/>
        </p:nvSpPr>
        <p:spPr bwMode="auto">
          <a:xfrm>
            <a:off x="2792465" y="3886200"/>
            <a:ext cx="3276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dirty="0">
                <a:solidFill>
                  <a:srgbClr val="FF0000"/>
                </a:solidFill>
                <a:effectLst>
                  <a:outerShdw blurRad="38100" dist="38100" dir="2700000" algn="tl">
                    <a:srgbClr val="000000">
                      <a:alpha val="43137"/>
                    </a:srgbClr>
                  </a:outerShdw>
                </a:effectLst>
              </a:rPr>
              <a:t>Breaking Apart</a:t>
            </a:r>
            <a:endParaRPr lang="en-US" altLang="en-US" b="1" dirty="0">
              <a:effectLst>
                <a:outerShdw blurRad="38100" dist="38100" dir="2700000" algn="tl">
                  <a:srgbClr val="000000">
                    <a:alpha val="43137"/>
                  </a:srgbClr>
                </a:outerShdw>
              </a:effectLst>
            </a:endParaRPr>
          </a:p>
        </p:txBody>
      </p:sp>
      <p:sp>
        <p:nvSpPr>
          <p:cNvPr id="9" name="Rectangle 6">
            <a:extLst>
              <a:ext uri="{FF2B5EF4-FFF2-40B4-BE49-F238E27FC236}">
                <a16:creationId xmlns:a16="http://schemas.microsoft.com/office/drawing/2014/main" id="{7B97E16D-EA5B-4464-3CDA-6EC4150FEB43}"/>
              </a:ext>
            </a:extLst>
          </p:cNvPr>
          <p:cNvSpPr>
            <a:spLocks noChangeArrowheads="1"/>
          </p:cNvSpPr>
          <p:nvPr/>
        </p:nvSpPr>
        <p:spPr bwMode="auto">
          <a:xfrm>
            <a:off x="3105096" y="584993"/>
            <a:ext cx="283850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FF0000"/>
                </a:solidFill>
                <a:effectLst>
                  <a:outerShdw blurRad="38100" dist="38100" dir="2700000" algn="tl">
                    <a:srgbClr val="000000">
                      <a:alpha val="43137"/>
                    </a:srgbClr>
                  </a:outerShdw>
                </a:effectLst>
              </a:rPr>
              <a:t>Dissolution</a:t>
            </a:r>
            <a:endParaRPr lang="en-US" altLang="en-US" b="1" dirty="0">
              <a:effectLst>
                <a:outerShdw blurRad="38100" dist="38100" dir="2700000" algn="tl">
                  <a:srgbClr val="000000">
                    <a:alpha val="43137"/>
                  </a:srgbClr>
                </a:outerShdw>
              </a:effectLst>
            </a:endParaRPr>
          </a:p>
        </p:txBody>
      </p:sp>
      <p:sp>
        <p:nvSpPr>
          <p:cNvPr id="10" name="Rectangle 6">
            <a:extLst>
              <a:ext uri="{FF2B5EF4-FFF2-40B4-BE49-F238E27FC236}">
                <a16:creationId xmlns:a16="http://schemas.microsoft.com/office/drawing/2014/main" id="{2446749B-1E4C-CD26-7546-3969375DC7E0}"/>
              </a:ext>
            </a:extLst>
          </p:cNvPr>
          <p:cNvSpPr>
            <a:spLocks noChangeArrowheads="1"/>
          </p:cNvSpPr>
          <p:nvPr/>
        </p:nvSpPr>
        <p:spPr bwMode="auto">
          <a:xfrm>
            <a:off x="6236998" y="584993"/>
            <a:ext cx="22098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2801938" algn="l"/>
              </a:tabLst>
              <a:defRPr/>
            </a:pPr>
            <a:r>
              <a:rPr lang="en-US" altLang="en-US" b="1" u="sng" dirty="0">
                <a:solidFill>
                  <a:srgbClr val="7030A0"/>
                </a:solidFill>
                <a:effectLst>
                  <a:outerShdw blurRad="38100" dist="38100" dir="2700000" algn="tl">
                    <a:srgbClr val="000000">
                      <a:alpha val="43137"/>
                    </a:srgbClr>
                  </a:outerShdw>
                </a:effectLst>
              </a:rPr>
              <a:t>Hydration</a:t>
            </a:r>
            <a:endParaRPr lang="en-US" altLang="en-US" b="1"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304800" y="1071715"/>
            <a:ext cx="8534400" cy="235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800" dirty="0">
                <a:solidFill>
                  <a:srgbClr val="000000"/>
                </a:solidFill>
              </a:rPr>
              <a:t>Solvent particles engage undissolved solute particles at their surface and </a:t>
            </a:r>
            <a:r>
              <a:rPr lang="en-US" altLang="en-US" sz="2800" b="1" dirty="0">
                <a:solidFill>
                  <a:srgbClr val="0070C0"/>
                </a:solidFill>
                <a:effectLst>
                  <a:outerShdw blurRad="38100" dist="38100" dir="2700000" algn="tl">
                    <a:srgbClr val="000000">
                      <a:alpha val="43137"/>
                    </a:srgbClr>
                  </a:outerShdw>
                </a:effectLst>
              </a:rPr>
              <a:t>SEPARATE</a:t>
            </a:r>
            <a:r>
              <a:rPr lang="en-US" altLang="en-US" sz="2800" b="1" dirty="0">
                <a:solidFill>
                  <a:srgbClr val="0070C0"/>
                </a:solidFill>
              </a:rPr>
              <a:t> </a:t>
            </a:r>
            <a:r>
              <a:rPr lang="en-US" altLang="en-US" sz="2800" dirty="0">
                <a:solidFill>
                  <a:srgbClr val="000000"/>
                </a:solidFill>
              </a:rPr>
              <a:t>them. </a:t>
            </a:r>
          </a:p>
          <a:p>
            <a:pPr eaLnBrk="1" hangingPunct="1">
              <a:spcBef>
                <a:spcPct val="0"/>
              </a:spcBef>
              <a:buFontTx/>
              <a:buNone/>
            </a:pPr>
            <a:r>
              <a:rPr lang="en-US" altLang="en-US" sz="2800" dirty="0">
                <a:solidFill>
                  <a:srgbClr val="000000"/>
                </a:solidFill>
              </a:rPr>
              <a:t>This is always </a:t>
            </a:r>
            <a:r>
              <a:rPr lang="en-US" altLang="en-US" sz="4000" b="1" dirty="0">
                <a:solidFill>
                  <a:srgbClr val="FFFF00"/>
                </a:solidFill>
                <a:effectLst>
                  <a:outerShdw blurRad="38100" dist="38100" dir="2700000" algn="tl">
                    <a:srgbClr val="000000">
                      <a:alpha val="43137"/>
                    </a:srgbClr>
                  </a:outerShdw>
                </a:effectLst>
              </a:rPr>
              <a:t>endothermic</a:t>
            </a:r>
            <a:r>
              <a:rPr lang="en-US" altLang="en-US" sz="2800" b="1" dirty="0">
                <a:solidFill>
                  <a:srgbClr val="FFFF00"/>
                </a:solidFill>
              </a:rPr>
              <a:t> </a:t>
            </a:r>
            <a:r>
              <a:rPr lang="en-US" altLang="en-US" sz="2800" dirty="0">
                <a:solidFill>
                  <a:srgbClr val="000000"/>
                </a:solidFill>
              </a:rPr>
              <a:t>… </a:t>
            </a:r>
            <a:r>
              <a:rPr lang="en-US" altLang="en-US" sz="2800" i="1" dirty="0">
                <a:solidFill>
                  <a:srgbClr val="000000"/>
                </a:solidFill>
                <a:latin typeface="Times New Roman" panose="02020603050405020304" pitchFamily="18" charset="0"/>
                <a:cs typeface="Times New Roman" panose="02020603050405020304" pitchFamily="18" charset="0"/>
              </a:rPr>
              <a:t>requires some heat/energy to be added</a:t>
            </a:r>
            <a:r>
              <a:rPr lang="en-US" altLang="en-US" sz="2800" dirty="0">
                <a:solidFill>
                  <a:srgbClr val="000000"/>
                </a:solidFill>
              </a:rPr>
              <a:t>). </a:t>
            </a:r>
          </a:p>
          <a:p>
            <a:pPr eaLnBrk="1" hangingPunct="1">
              <a:spcBef>
                <a:spcPct val="0"/>
              </a:spcBef>
              <a:buFontTx/>
              <a:buNone/>
            </a:pPr>
            <a:endParaRPr lang="en-US" altLang="en-US" sz="1000" dirty="0">
              <a:solidFill>
                <a:srgbClr val="000000"/>
              </a:solidFill>
            </a:endParaRPr>
          </a:p>
          <a:p>
            <a:pPr eaLnBrk="1" hangingPunct="1">
              <a:spcBef>
                <a:spcPct val="0"/>
              </a:spcBef>
              <a:buFontTx/>
              <a:buNone/>
            </a:pPr>
            <a:endParaRPr lang="en-US" altLang="en-US" sz="1300" dirty="0">
              <a:solidFill>
                <a:srgbClr val="000000"/>
              </a:solidFill>
            </a:endParaRPr>
          </a:p>
        </p:txBody>
      </p:sp>
      <p:pic>
        <p:nvPicPr>
          <p:cNvPr id="2" name="Picture 1">
            <a:extLst>
              <a:ext uri="{FF2B5EF4-FFF2-40B4-BE49-F238E27FC236}">
                <a16:creationId xmlns:a16="http://schemas.microsoft.com/office/drawing/2014/main" id="{7C84C633-2DCD-4D4C-A432-C17B51978956}"/>
              </a:ext>
            </a:extLst>
          </p:cNvPr>
          <p:cNvPicPr>
            <a:picLocks noChangeAspect="1"/>
          </p:cNvPicPr>
          <p:nvPr/>
        </p:nvPicPr>
        <p:blipFill>
          <a:blip r:embed="rId2"/>
          <a:stretch>
            <a:fillRect/>
          </a:stretch>
        </p:blipFill>
        <p:spPr>
          <a:xfrm>
            <a:off x="304800" y="3473442"/>
            <a:ext cx="8594180" cy="257562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fade">
                                      <p:cBhvr>
                                        <p:cTn id="7" dur="500"/>
                                        <p:tgtEl>
                                          <p:spTgt spid="6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xEl>
                                              <p:pRg st="1" end="1"/>
                                            </p:txEl>
                                          </p:spTgt>
                                        </p:tgtEl>
                                        <p:attrNameLst>
                                          <p:attrName>style.visibility</p:attrName>
                                        </p:attrNameLst>
                                      </p:cBhvr>
                                      <p:to>
                                        <p:strVal val="visible"/>
                                      </p:to>
                                    </p:set>
                                    <p:animEffect transition="in" filter="fade">
                                      <p:cBhvr>
                                        <p:cTn id="12" dur="500"/>
                                        <p:tgtEl>
                                          <p:spTgt spid="6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304800" y="838200"/>
            <a:ext cx="8534400" cy="284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600" dirty="0">
                <a:solidFill>
                  <a:srgbClr val="000000"/>
                </a:solidFill>
              </a:rPr>
              <a:t>Solvent particles engage undissolved solute particles at their surface and </a:t>
            </a:r>
            <a:r>
              <a:rPr lang="en-US" altLang="en-US" sz="1600" b="1" dirty="0">
                <a:solidFill>
                  <a:srgbClr val="0070C0"/>
                </a:solidFill>
              </a:rPr>
              <a:t>SEPARATE </a:t>
            </a:r>
            <a:r>
              <a:rPr lang="en-US" altLang="en-US" sz="1600" dirty="0">
                <a:solidFill>
                  <a:srgbClr val="000000"/>
                </a:solidFill>
              </a:rPr>
              <a:t>them. This is always </a:t>
            </a:r>
            <a:r>
              <a:rPr lang="en-US" altLang="en-US" sz="1600" b="1" dirty="0">
                <a:solidFill>
                  <a:srgbClr val="FFFF00"/>
                </a:solidFill>
              </a:rPr>
              <a:t>endothermic </a:t>
            </a:r>
            <a:r>
              <a:rPr lang="en-US" altLang="en-US" sz="1600" dirty="0">
                <a:solidFill>
                  <a:srgbClr val="000000"/>
                </a:solidFill>
              </a:rPr>
              <a:t>… </a:t>
            </a:r>
            <a:r>
              <a:rPr lang="en-US" altLang="en-US" sz="1600" i="1" dirty="0">
                <a:solidFill>
                  <a:srgbClr val="000000"/>
                </a:solidFill>
                <a:latin typeface="Times New Roman" panose="02020603050405020304" pitchFamily="18" charset="0"/>
                <a:cs typeface="Times New Roman" panose="02020603050405020304" pitchFamily="18" charset="0"/>
              </a:rPr>
              <a:t>requires some heat/energy to be added</a:t>
            </a:r>
            <a:r>
              <a:rPr lang="en-US" altLang="en-US" sz="1600" dirty="0">
                <a:solidFill>
                  <a:srgbClr val="000000"/>
                </a:solidFill>
              </a:rPr>
              <a:t>). </a:t>
            </a:r>
          </a:p>
          <a:p>
            <a:pPr eaLnBrk="1" hangingPunct="1">
              <a:spcBef>
                <a:spcPct val="0"/>
              </a:spcBef>
              <a:buFontTx/>
              <a:buNone/>
            </a:pPr>
            <a:endParaRPr lang="en-US" altLang="en-US" sz="1000" dirty="0">
              <a:solidFill>
                <a:srgbClr val="000000"/>
              </a:solidFill>
            </a:endParaRPr>
          </a:p>
          <a:p>
            <a:pPr eaLnBrk="1" hangingPunct="1">
              <a:spcBef>
                <a:spcPct val="0"/>
              </a:spcBef>
              <a:buFontTx/>
              <a:buNone/>
            </a:pPr>
            <a:r>
              <a:rPr lang="en-US" altLang="en-US" sz="2800" dirty="0">
                <a:solidFill>
                  <a:srgbClr val="7030A0"/>
                </a:solidFill>
              </a:rPr>
              <a:t>The solvent particles surround the solute particles (hydration), forming solute / solvent interactions </a:t>
            </a:r>
          </a:p>
          <a:p>
            <a:pPr eaLnBrk="1" hangingPunct="1">
              <a:spcBef>
                <a:spcPct val="0"/>
              </a:spcBef>
              <a:buFontTx/>
              <a:buNone/>
            </a:pPr>
            <a:r>
              <a:rPr lang="en-US" altLang="en-US" sz="2800" dirty="0">
                <a:solidFill>
                  <a:srgbClr val="7030A0"/>
                </a:solidFill>
              </a:rPr>
              <a:t>&amp; is always </a:t>
            </a:r>
            <a:r>
              <a:rPr lang="en-US" altLang="en-US" sz="4000" b="1" dirty="0">
                <a:solidFill>
                  <a:srgbClr val="FF0000"/>
                </a:solidFill>
                <a:effectLst>
                  <a:outerShdw blurRad="38100" dist="38100" dir="2700000" algn="tl">
                    <a:srgbClr val="000000">
                      <a:alpha val="43137"/>
                    </a:srgbClr>
                  </a:outerShdw>
                </a:effectLst>
              </a:rPr>
              <a:t>exothermic</a:t>
            </a:r>
            <a:r>
              <a:rPr lang="en-US" altLang="en-US" sz="2800" b="1" dirty="0">
                <a:solidFill>
                  <a:srgbClr val="FF0000"/>
                </a:solidFill>
              </a:rPr>
              <a:t> </a:t>
            </a:r>
            <a:r>
              <a:rPr lang="en-US" altLang="en-US" sz="2800" dirty="0">
                <a:solidFill>
                  <a:srgbClr val="FF0000"/>
                </a:solidFill>
              </a:rPr>
              <a:t>… </a:t>
            </a:r>
            <a:r>
              <a:rPr lang="en-US" altLang="en-US" sz="2800" i="1" dirty="0">
                <a:solidFill>
                  <a:srgbClr val="000000"/>
                </a:solidFill>
                <a:latin typeface="Times New Roman" panose="02020603050405020304" pitchFamily="18" charset="0"/>
                <a:cs typeface="Times New Roman" panose="02020603050405020304" pitchFamily="18" charset="0"/>
              </a:rPr>
              <a:t>releases heat/energy into the solution).</a:t>
            </a:r>
          </a:p>
          <a:p>
            <a:pPr eaLnBrk="1" hangingPunct="1">
              <a:spcBef>
                <a:spcPct val="0"/>
              </a:spcBef>
              <a:buFontTx/>
              <a:buNone/>
            </a:pPr>
            <a:endParaRPr lang="en-US" altLang="en-US" sz="1300" dirty="0">
              <a:solidFill>
                <a:srgbClr val="000000"/>
              </a:solidFill>
            </a:endParaRPr>
          </a:p>
        </p:txBody>
      </p:sp>
      <p:pic>
        <p:nvPicPr>
          <p:cNvPr id="159748" name="Picture 9">
            <a:extLst>
              <a:ext uri="{FF2B5EF4-FFF2-40B4-BE49-F238E27FC236}">
                <a16:creationId xmlns:a16="http://schemas.microsoft.com/office/drawing/2014/main" id="{29D7F406-D2E8-4833-85CA-DB8C3CFB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3524250"/>
            <a:ext cx="82486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003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xEl>
                                              <p:pRg st="2" end="2"/>
                                            </p:txEl>
                                          </p:spTgt>
                                        </p:tgtEl>
                                        <p:attrNameLst>
                                          <p:attrName>style.visibility</p:attrName>
                                        </p:attrNameLst>
                                      </p:cBhvr>
                                      <p:to>
                                        <p:strVal val="visible"/>
                                      </p:to>
                                    </p:set>
                                    <p:animEffect transition="in" filter="fade">
                                      <p:cBhvr>
                                        <p:cTn id="7" dur="500"/>
                                        <p:tgtEl>
                                          <p:spTgt spid="61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Effect transition="in" filter="fade">
                                      <p:cBhvr>
                                        <p:cTn id="12" dur="500"/>
                                        <p:tgtEl>
                                          <p:spTgt spid="1597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xEl>
                                              <p:pRg st="3" end="3"/>
                                            </p:txEl>
                                          </p:spTgt>
                                        </p:tgtEl>
                                        <p:attrNameLst>
                                          <p:attrName>style.visibility</p:attrName>
                                        </p:attrNameLst>
                                      </p:cBhvr>
                                      <p:to>
                                        <p:strVal val="visible"/>
                                      </p:to>
                                    </p:set>
                                    <p:animEffect transition="in" filter="fade">
                                      <p:cBhvr>
                                        <p:cTn id="17" dur="500"/>
                                        <p:tgtEl>
                                          <p:spTgt spid="61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6798925E-0E26-4FA1-A10B-7001CE54AFA3}"/>
              </a:ext>
            </a:extLst>
          </p:cNvPr>
          <p:cNvSpPr>
            <a:spLocks noGrp="1" noChangeArrowheads="1"/>
          </p:cNvSpPr>
          <p:nvPr>
            <p:ph type="title"/>
          </p:nvPr>
        </p:nvSpPr>
        <p:spPr>
          <a:xfrm>
            <a:off x="457200" y="0"/>
            <a:ext cx="8229600" cy="838200"/>
          </a:xfrm>
          <a:solidFill>
            <a:srgbClr val="FFC000"/>
          </a:solidFill>
        </p:spPr>
        <p:txBody>
          <a:bodyPr/>
          <a:lstStyle/>
          <a:p>
            <a:r>
              <a:rPr lang="en-US" altLang="en-US">
                <a:solidFill>
                  <a:srgbClr val="7030A0"/>
                </a:solidFill>
              </a:rPr>
              <a:t>Solutions &amp; Energy Changes </a:t>
            </a:r>
          </a:p>
        </p:txBody>
      </p:sp>
      <p:sp>
        <p:nvSpPr>
          <p:cNvPr id="6150" name="Rectangle 6">
            <a:extLst>
              <a:ext uri="{FF2B5EF4-FFF2-40B4-BE49-F238E27FC236}">
                <a16:creationId xmlns:a16="http://schemas.microsoft.com/office/drawing/2014/main" id="{D58C0850-1819-4978-86CB-0CF77545A1C6}"/>
              </a:ext>
            </a:extLst>
          </p:cNvPr>
          <p:cNvSpPr>
            <a:spLocks noChangeArrowheads="1"/>
          </p:cNvSpPr>
          <p:nvPr/>
        </p:nvSpPr>
        <p:spPr bwMode="auto">
          <a:xfrm>
            <a:off x="5311239" y="1041800"/>
            <a:ext cx="3352800" cy="167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4689475" algn="l"/>
              </a:tabLst>
            </a:pPr>
            <a:r>
              <a:rPr lang="en-US" altLang="en-US" sz="4000" b="1" dirty="0">
                <a:solidFill>
                  <a:srgbClr val="FF0000"/>
                </a:solidFill>
                <a:effectLst>
                  <a:outerShdw blurRad="38100" dist="38100" dir="2700000" algn="tl">
                    <a:srgbClr val="000000">
                      <a:alpha val="43137"/>
                    </a:srgbClr>
                  </a:outerShdw>
                </a:effectLst>
              </a:rPr>
              <a:t>Exothermic</a:t>
            </a:r>
          </a:p>
          <a:p>
            <a:pPr algn="ctr" eaLnBrk="1" hangingPunct="1">
              <a:spcBef>
                <a:spcPts val="1200"/>
              </a:spcBef>
              <a:buFontTx/>
              <a:buNone/>
              <a:tabLst>
                <a:tab pos="282575" algn="l"/>
                <a:tab pos="4911725" algn="l"/>
              </a:tabLst>
            </a:pPr>
            <a:r>
              <a:rPr lang="en-US" altLang="en-US"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Hydration</a:t>
            </a:r>
            <a:endParaRPr lang="en-US" altLang="en-US" sz="2800" i="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300" dirty="0">
              <a:solidFill>
                <a:srgbClr val="000000"/>
              </a:solidFill>
            </a:endParaRPr>
          </a:p>
        </p:txBody>
      </p:sp>
      <p:pic>
        <p:nvPicPr>
          <p:cNvPr id="159748" name="Picture 9">
            <a:extLst>
              <a:ext uri="{FF2B5EF4-FFF2-40B4-BE49-F238E27FC236}">
                <a16:creationId xmlns:a16="http://schemas.microsoft.com/office/drawing/2014/main" id="{29D7F406-D2E8-4833-85CA-DB8C3CFB0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98" y="2590800"/>
            <a:ext cx="82486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6">
            <a:extLst>
              <a:ext uri="{FF2B5EF4-FFF2-40B4-BE49-F238E27FC236}">
                <a16:creationId xmlns:a16="http://schemas.microsoft.com/office/drawing/2014/main" id="{40CFAE10-70E5-4E24-814D-97ACCE3E6D6C}"/>
              </a:ext>
            </a:extLst>
          </p:cNvPr>
          <p:cNvSpPr>
            <a:spLocks noChangeArrowheads="1"/>
          </p:cNvSpPr>
          <p:nvPr/>
        </p:nvSpPr>
        <p:spPr bwMode="auto">
          <a:xfrm>
            <a:off x="855578" y="1041800"/>
            <a:ext cx="3733801" cy="156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tabLst>
                <a:tab pos="4689475" algn="l"/>
              </a:tabLst>
            </a:pPr>
            <a:r>
              <a:rPr lang="en-US" altLang="en-US" sz="4000" b="1" dirty="0">
                <a:solidFill>
                  <a:srgbClr val="FF0000"/>
                </a:solidFill>
                <a:effectLst>
                  <a:outerShdw blurRad="38100" dist="38100" dir="2700000" algn="tl">
                    <a:srgbClr val="000000">
                      <a:alpha val="43137"/>
                    </a:srgbClr>
                  </a:outerShdw>
                </a:effectLst>
              </a:rPr>
              <a:t>Endothermic</a:t>
            </a:r>
            <a:r>
              <a:rPr lang="en-US" altLang="en-US" sz="1600" b="1" dirty="0">
                <a:solidFill>
                  <a:srgbClr val="FF0000"/>
                </a:solidFill>
                <a:effectLst>
                  <a:outerShdw blurRad="38100" dist="38100" dir="2700000" algn="tl">
                    <a:srgbClr val="000000">
                      <a:alpha val="43137"/>
                    </a:srgbClr>
                  </a:outerShdw>
                </a:effectLst>
              </a:rPr>
              <a:t> 	</a:t>
            </a:r>
            <a:endParaRPr lang="en-US" altLang="en-US" sz="4000" b="1" dirty="0">
              <a:solidFill>
                <a:srgbClr val="FF0000"/>
              </a:solidFill>
              <a:effectLst>
                <a:outerShdw blurRad="38100" dist="38100" dir="2700000" algn="tl">
                  <a:srgbClr val="000000">
                    <a:alpha val="43137"/>
                  </a:srgbClr>
                </a:outerShdw>
              </a:effectLst>
            </a:endParaRPr>
          </a:p>
          <a:p>
            <a:pPr eaLnBrk="1" hangingPunct="1">
              <a:spcBef>
                <a:spcPct val="0"/>
              </a:spcBef>
              <a:buFontTx/>
              <a:buNone/>
              <a:tabLst>
                <a:tab pos="282575" algn="l"/>
                <a:tab pos="4911725" algn="l"/>
              </a:tabLst>
            </a:pPr>
            <a:r>
              <a:rPr lang="en-US" altLang="en-US" sz="4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Dissolution</a:t>
            </a:r>
            <a:endParaRPr lang="en-US" altLang="en-US" sz="1300" dirty="0">
              <a:solidFill>
                <a:srgbClr val="000000"/>
              </a:solidFill>
            </a:endParaRPr>
          </a:p>
        </p:txBody>
      </p:sp>
    </p:spTree>
    <p:extLst>
      <p:ext uri="{BB962C8B-B14F-4D97-AF65-F5344CB8AC3E}">
        <p14:creationId xmlns:p14="http://schemas.microsoft.com/office/powerpoint/2010/main" val="8622090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0EF6CAE-C41D-49D9-A98E-51F64355A187}"/>
              </a:ext>
            </a:extLst>
          </p:cNvPr>
          <p:cNvSpPr>
            <a:spLocks noGrp="1" noChangeArrowheads="1"/>
          </p:cNvSpPr>
          <p:nvPr>
            <p:ph idx="1"/>
          </p:nvPr>
        </p:nvSpPr>
        <p:spPr>
          <a:xfrm>
            <a:off x="152400" y="1219200"/>
            <a:ext cx="3276600" cy="5105400"/>
          </a:xfrm>
        </p:spPr>
        <p:txBody>
          <a:bodyPr/>
          <a:lstStyle/>
          <a:p>
            <a:pPr marL="0" indent="0">
              <a:buFontTx/>
              <a:buNone/>
            </a:pPr>
            <a:r>
              <a:rPr lang="en-US" altLang="en-US" sz="3600" dirty="0"/>
              <a:t>In a solution, the </a:t>
            </a:r>
            <a:r>
              <a:rPr lang="en-US" altLang="en-US" sz="3600" dirty="0">
                <a:solidFill>
                  <a:srgbClr val="00B0F0"/>
                </a:solidFill>
                <a:effectLst>
                  <a:outerShdw blurRad="38100" dist="38100" dir="2700000" algn="tl">
                    <a:srgbClr val="000000">
                      <a:alpha val="43137"/>
                    </a:srgbClr>
                  </a:outerShdw>
                </a:effectLst>
              </a:rPr>
              <a:t>solute</a:t>
            </a:r>
            <a:r>
              <a:rPr lang="en-US" altLang="en-US" sz="3600" dirty="0"/>
              <a:t> is dispersed uniformly throughout the </a:t>
            </a:r>
            <a:r>
              <a:rPr lang="en-US" altLang="en-US" sz="3600" dirty="0">
                <a:solidFill>
                  <a:srgbClr val="7030A0"/>
                </a:solidFill>
              </a:rPr>
              <a:t>solvent</a:t>
            </a:r>
            <a:r>
              <a:rPr lang="en-US" altLang="en-US" sz="3600" dirty="0"/>
              <a:t>.</a:t>
            </a:r>
          </a:p>
          <a:p>
            <a:pPr marL="0" indent="0">
              <a:buFontTx/>
              <a:buNone/>
            </a:pPr>
            <a:r>
              <a:rPr lang="en-US" altLang="en-US" sz="3600" dirty="0"/>
              <a:t>Therefore, we say it is </a:t>
            </a:r>
            <a:r>
              <a:rPr lang="en-US" altLang="en-US" sz="3600" dirty="0">
                <a:solidFill>
                  <a:srgbClr val="FF0000"/>
                </a:solidFill>
                <a:effectLst>
                  <a:outerShdw blurRad="38100" dist="38100" dir="2700000" algn="tl">
                    <a:srgbClr val="000000">
                      <a:alpha val="43137"/>
                    </a:srgbClr>
                  </a:outerShdw>
                </a:effectLst>
              </a:rPr>
              <a:t>homogeneous</a:t>
            </a:r>
            <a:r>
              <a:rPr lang="en-US" altLang="en-US" sz="3600" dirty="0"/>
              <a:t>.</a:t>
            </a:r>
          </a:p>
        </p:txBody>
      </p:sp>
      <p:sp>
        <p:nvSpPr>
          <p:cNvPr id="7" name="Title 1">
            <a:extLst>
              <a:ext uri="{FF2B5EF4-FFF2-40B4-BE49-F238E27FC236}">
                <a16:creationId xmlns:a16="http://schemas.microsoft.com/office/drawing/2014/main" id="{C9836A6C-40CE-4E26-B633-E1ACC1CC43A7}"/>
              </a:ext>
            </a:extLst>
          </p:cNvPr>
          <p:cNvSpPr txBox="1">
            <a:spLocks/>
          </p:cNvSpPr>
          <p:nvPr/>
        </p:nvSpPr>
        <p:spPr bwMode="auto">
          <a:xfrm>
            <a:off x="609600" y="76200"/>
            <a:ext cx="8229600" cy="1143000"/>
          </a:xfrm>
          <a:prstGeom prst="rect">
            <a:avLst/>
          </a:prstGeom>
          <a:noFill/>
          <a:ln w="9525">
            <a:noFill/>
            <a:miter lim="800000"/>
            <a:headEnd/>
            <a:tailEnd/>
          </a:ln>
        </p:spPr>
        <p:txBody>
          <a:bodyPr lIns="89843" tIns="44921" rIns="89843" bIns="44921" anchor="ctr"/>
          <a:lstStyle/>
          <a:p>
            <a:pPr algn="ctr">
              <a:defRPr/>
            </a:pPr>
            <a:r>
              <a:rPr lang="en-US" sz="4400" kern="0" dirty="0">
                <a:solidFill>
                  <a:schemeClr val="tx2"/>
                </a:solidFill>
                <a:latin typeface="+mj-lt"/>
                <a:ea typeface="+mj-ea"/>
                <a:cs typeface="+mj-cs"/>
              </a:rPr>
              <a:t>How Does a Solution Form?</a:t>
            </a:r>
          </a:p>
        </p:txBody>
      </p:sp>
      <p:pic>
        <p:nvPicPr>
          <p:cNvPr id="160772" name="Picture 6">
            <a:extLst>
              <a:ext uri="{FF2B5EF4-FFF2-40B4-BE49-F238E27FC236}">
                <a16:creationId xmlns:a16="http://schemas.microsoft.com/office/drawing/2014/main" id="{DAAF9BA4-DF30-40A2-BD15-3D30A54D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133600"/>
            <a:ext cx="55753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0773" name="Picture 5">
            <a:extLst>
              <a:ext uri="{FF2B5EF4-FFF2-40B4-BE49-F238E27FC236}">
                <a16:creationId xmlns:a16="http://schemas.microsoft.com/office/drawing/2014/main" id="{F9039B69-834F-4A9E-98E6-59AAE7473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706" y="1244599"/>
            <a:ext cx="2733675" cy="274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6DD83AF0-1157-4C35-B53F-B8083F05EF02}"/>
              </a:ext>
            </a:extLst>
          </p:cNvPr>
          <p:cNvCxnSpPr/>
          <p:nvPr/>
        </p:nvCxnSpPr>
        <p:spPr>
          <a:xfrm>
            <a:off x="6080125" y="3886200"/>
            <a:ext cx="390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775" name="TextBox 1">
            <a:extLst>
              <a:ext uri="{FF2B5EF4-FFF2-40B4-BE49-F238E27FC236}">
                <a16:creationId xmlns:a16="http://schemas.microsoft.com/office/drawing/2014/main" id="{7E6FFFD7-4E0B-41E7-A69A-B0FECFD20E4C}"/>
              </a:ext>
            </a:extLst>
          </p:cNvPr>
          <p:cNvSpPr txBox="1">
            <a:spLocks noChangeArrowheads="1"/>
          </p:cNvSpPr>
          <p:nvPr/>
        </p:nvSpPr>
        <p:spPr bwMode="auto">
          <a:xfrm>
            <a:off x="7162800" y="4419600"/>
            <a:ext cx="167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algn="ctr" eaLnBrk="1" hangingPunct="1"/>
            <a:r>
              <a:rPr lang="en-US" altLang="en-US" sz="1700" b="1">
                <a:solidFill>
                  <a:srgbClr val="0070C0"/>
                </a:solidFill>
              </a:rPr>
              <a:t>hydration</a:t>
            </a:r>
          </a:p>
        </p:txBody>
      </p:sp>
      <p:sp>
        <p:nvSpPr>
          <p:cNvPr id="160776" name="TextBox 7">
            <a:extLst>
              <a:ext uri="{FF2B5EF4-FFF2-40B4-BE49-F238E27FC236}">
                <a16:creationId xmlns:a16="http://schemas.microsoft.com/office/drawing/2014/main" id="{D6BECC7E-ACB1-4FCA-9015-03B91E5DD7E7}"/>
              </a:ext>
            </a:extLst>
          </p:cNvPr>
          <p:cNvSpPr txBox="1">
            <a:spLocks noChangeArrowheads="1"/>
          </p:cNvSpPr>
          <p:nvPr/>
        </p:nvSpPr>
        <p:spPr bwMode="auto">
          <a:xfrm>
            <a:off x="4267200" y="2616993"/>
            <a:ext cx="167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algn="ctr" eaLnBrk="1" hangingPunct="1"/>
            <a:r>
              <a:rPr lang="en-US" altLang="en-US" sz="1700" b="1" dirty="0">
                <a:solidFill>
                  <a:srgbClr val="00B050"/>
                </a:solidFill>
              </a:rPr>
              <a:t>dissociation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up)">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up)">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6" name="Text Box 6">
            <a:extLst>
              <a:ext uri="{FF2B5EF4-FFF2-40B4-BE49-F238E27FC236}">
                <a16:creationId xmlns:a16="http://schemas.microsoft.com/office/drawing/2014/main" id="{EE1039ED-4140-4EDA-B964-CE491694B9FA}"/>
              </a:ext>
            </a:extLst>
          </p:cNvPr>
          <p:cNvSpPr txBox="1">
            <a:spLocks noChangeArrowheads="1"/>
          </p:cNvSpPr>
          <p:nvPr/>
        </p:nvSpPr>
        <p:spPr bwMode="auto">
          <a:xfrm>
            <a:off x="76200" y="0"/>
            <a:ext cx="8991600" cy="385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43" tIns="44921" rIns="89843" bIns="4492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defRPr/>
            </a:pPr>
            <a:r>
              <a:rPr lang="en-US" altLang="en-US" sz="3600" b="1" dirty="0">
                <a:solidFill>
                  <a:srgbClr val="3C8C93"/>
                </a:solidFill>
              </a:rPr>
              <a:t>Solutes: </a:t>
            </a:r>
            <a:r>
              <a:rPr lang="en-US" altLang="en-US" sz="3600" b="1" dirty="0">
                <a:solidFill>
                  <a:srgbClr val="FF0000"/>
                </a:solidFill>
              </a:rPr>
              <a:t>Electrolytes</a:t>
            </a:r>
            <a:r>
              <a:rPr lang="en-US" altLang="en-US" sz="3600" b="1" dirty="0">
                <a:solidFill>
                  <a:srgbClr val="3C8C93"/>
                </a:solidFill>
              </a:rPr>
              <a:t> &amp; </a:t>
            </a:r>
            <a:r>
              <a:rPr lang="en-US" altLang="en-US" sz="3600" b="1" dirty="0">
                <a:solidFill>
                  <a:srgbClr val="0070C0"/>
                </a:solidFill>
              </a:rPr>
              <a:t>Nonelectrolytes</a:t>
            </a:r>
          </a:p>
          <a:p>
            <a:pPr marL="0" indent="0">
              <a:spcBef>
                <a:spcPct val="50000"/>
              </a:spcBef>
              <a:defRPr/>
            </a:pPr>
            <a:r>
              <a:rPr lang="en-US" altLang="en-US" sz="2800" dirty="0">
                <a:solidFill>
                  <a:srgbClr val="000000"/>
                </a:solidFill>
                <a:effectLst>
                  <a:outerShdw blurRad="38100" dist="38100" dir="2700000" algn="tl">
                    <a:srgbClr val="000000">
                      <a:alpha val="43137"/>
                    </a:srgbClr>
                  </a:outerShdw>
                </a:effectLst>
              </a:rPr>
              <a:t>An </a:t>
            </a:r>
            <a:r>
              <a:rPr lang="en-US" altLang="en-US" sz="2800" b="1" dirty="0">
                <a:solidFill>
                  <a:srgbClr val="FF0000"/>
                </a:solidFill>
                <a:effectLst>
                  <a:outerShdw blurRad="38100" dist="38100" dir="2700000" algn="tl">
                    <a:srgbClr val="000000">
                      <a:alpha val="43137"/>
                    </a:srgbClr>
                  </a:outerShdw>
                </a:effectLst>
              </a:rPr>
              <a:t>electrolyte</a:t>
            </a:r>
            <a:r>
              <a:rPr lang="en-US" altLang="en-US" sz="2800" dirty="0">
                <a:solidFill>
                  <a:srgbClr val="FF0000"/>
                </a:solidFill>
                <a:effectLst>
                  <a:outerShdw blurRad="38100" dist="38100" dir="2700000" algn="tl">
                    <a:srgbClr val="000000">
                      <a:alpha val="43137"/>
                    </a:srgbClr>
                  </a:outerShdw>
                </a:effectLst>
              </a:rPr>
              <a:t> </a:t>
            </a:r>
            <a:r>
              <a:rPr lang="en-US" altLang="en-US" sz="2800" dirty="0">
                <a:solidFill>
                  <a:srgbClr val="000000"/>
                </a:solidFill>
                <a:effectLst>
                  <a:outerShdw blurRad="38100" dist="38100" dir="2700000" algn="tl">
                    <a:srgbClr val="000000">
                      <a:alpha val="43137"/>
                    </a:srgbClr>
                  </a:outerShdw>
                </a:effectLst>
              </a:rPr>
              <a:t>is a compound that </a:t>
            </a:r>
            <a:r>
              <a:rPr lang="en-US" altLang="en-US" sz="2800" b="1" dirty="0">
                <a:solidFill>
                  <a:srgbClr val="FF0000"/>
                </a:solidFill>
                <a:effectLst>
                  <a:outerShdw blurRad="38100" dist="38100" dir="2700000" algn="tl">
                    <a:srgbClr val="000000">
                      <a:alpha val="43137"/>
                    </a:srgbClr>
                  </a:outerShdw>
                </a:effectLst>
              </a:rPr>
              <a:t>conducts an electric current</a:t>
            </a:r>
            <a:r>
              <a:rPr lang="en-US" altLang="en-US" sz="2800" dirty="0">
                <a:solidFill>
                  <a:srgbClr val="FF0000"/>
                </a:solidFill>
                <a:effectLst>
                  <a:outerShdw blurRad="38100" dist="38100" dir="2700000" algn="tl">
                    <a:srgbClr val="000000">
                      <a:alpha val="43137"/>
                    </a:srgbClr>
                  </a:outerShdw>
                </a:effectLst>
              </a:rPr>
              <a:t> </a:t>
            </a:r>
            <a:r>
              <a:rPr lang="en-US" altLang="en-US" sz="2800" dirty="0">
                <a:solidFill>
                  <a:srgbClr val="000000"/>
                </a:solidFill>
                <a:effectLst>
                  <a:outerShdw blurRad="38100" dist="38100" dir="2700000" algn="tl">
                    <a:srgbClr val="000000">
                      <a:alpha val="43137"/>
                    </a:srgbClr>
                  </a:outerShdw>
                </a:effectLst>
              </a:rPr>
              <a:t>when it is in an aqueous solution or in the molten state.</a:t>
            </a:r>
          </a:p>
          <a:p>
            <a:pPr marL="0" indent="0">
              <a:spcBef>
                <a:spcPct val="50000"/>
              </a:spcBef>
              <a:defRPr/>
            </a:pPr>
            <a:r>
              <a:rPr lang="en-US" altLang="en-US" sz="2800" dirty="0">
                <a:solidFill>
                  <a:srgbClr val="000000"/>
                </a:solidFill>
                <a:effectLst>
                  <a:outerShdw blurRad="38100" dist="38100" dir="2700000" algn="tl">
                    <a:srgbClr val="000000">
                      <a:alpha val="43137"/>
                    </a:srgbClr>
                  </a:outerShdw>
                </a:effectLst>
              </a:rPr>
              <a:t>All ionic compounds are electrolytes because they </a:t>
            </a:r>
            <a:r>
              <a:rPr lang="en-US" altLang="en-US" sz="2800" b="1" dirty="0">
                <a:solidFill>
                  <a:srgbClr val="FF0000"/>
                </a:solidFill>
                <a:effectLst>
                  <a:outerShdw blurRad="38100" dist="38100" dir="2700000" algn="tl">
                    <a:srgbClr val="000000">
                      <a:alpha val="43137"/>
                    </a:srgbClr>
                  </a:outerShdw>
                </a:effectLst>
              </a:rPr>
              <a:t>dissociate into ions </a:t>
            </a:r>
            <a:r>
              <a:rPr lang="en-US" altLang="en-US" sz="2800" dirty="0">
                <a:solidFill>
                  <a:srgbClr val="000000"/>
                </a:solidFill>
                <a:effectLst>
                  <a:outerShdw blurRad="38100" dist="38100" dir="2700000" algn="tl">
                    <a:srgbClr val="000000">
                      <a:alpha val="43137"/>
                    </a:srgbClr>
                  </a:outerShdw>
                </a:effectLst>
              </a:rPr>
              <a:t>when aqueous or molten.</a:t>
            </a:r>
          </a:p>
          <a:p>
            <a:pPr>
              <a:spcBef>
                <a:spcPct val="50000"/>
              </a:spcBef>
              <a:buFontTx/>
              <a:buChar char="•"/>
              <a:defRPr/>
            </a:pPr>
            <a:endParaRPr lang="en-US" altLang="en-US" sz="2700" dirty="0">
              <a:solidFill>
                <a:srgbClr val="000000"/>
              </a:solidFill>
            </a:endParaRPr>
          </a:p>
        </p:txBody>
      </p:sp>
      <p:pic>
        <p:nvPicPr>
          <p:cNvPr id="161795" name="Picture 4">
            <a:extLst>
              <a:ext uri="{FF2B5EF4-FFF2-40B4-BE49-F238E27FC236}">
                <a16:creationId xmlns:a16="http://schemas.microsoft.com/office/drawing/2014/main" id="{94B263E6-F28A-4505-AE4B-5B2F7160D104}"/>
              </a:ext>
            </a:extLst>
          </p:cNvPr>
          <p:cNvPicPr>
            <a:picLocks noChangeAspect="1"/>
          </p:cNvPicPr>
          <p:nvPr/>
        </p:nvPicPr>
        <p:blipFill>
          <a:blip r:embed="rId3">
            <a:extLst>
              <a:ext uri="{28A0092B-C50C-407E-A947-70E740481C1C}">
                <a14:useLocalDpi xmlns:a14="http://schemas.microsoft.com/office/drawing/2010/main" val="0"/>
              </a:ext>
            </a:extLst>
          </a:blip>
          <a:srcRect t="8408" r="11887"/>
          <a:stretch>
            <a:fillRect/>
          </a:stretch>
        </p:blipFill>
        <p:spPr bwMode="auto">
          <a:xfrm>
            <a:off x="4394200" y="3200400"/>
            <a:ext cx="474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3">
            <a:extLst>
              <a:ext uri="{FF2B5EF4-FFF2-40B4-BE49-F238E27FC236}">
                <a16:creationId xmlns:a16="http://schemas.microsoft.com/office/drawing/2014/main" id="{1052898B-CA47-4097-8562-FE718AD42B9C}"/>
              </a:ext>
            </a:extLst>
          </p:cNvPr>
          <p:cNvSpPr>
            <a:spLocks noChangeArrowheads="1"/>
          </p:cNvSpPr>
          <p:nvPr/>
        </p:nvSpPr>
        <p:spPr bwMode="auto">
          <a:xfrm>
            <a:off x="5103813" y="6096000"/>
            <a:ext cx="3048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marL="342900" indent="-342900">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rPr>
              <a:t>Electric Pickle</a:t>
            </a:r>
          </a:p>
        </p:txBody>
      </p:sp>
      <p:sp>
        <p:nvSpPr>
          <p:cNvPr id="161797" name="Rectangle 2">
            <a:extLst>
              <a:ext uri="{FF2B5EF4-FFF2-40B4-BE49-F238E27FC236}">
                <a16:creationId xmlns:a16="http://schemas.microsoft.com/office/drawing/2014/main" id="{2C1626A2-4207-49AF-872E-D56C42B99BD1}"/>
              </a:ext>
            </a:extLst>
          </p:cNvPr>
          <p:cNvSpPr>
            <a:spLocks noChangeArrowheads="1"/>
          </p:cNvSpPr>
          <p:nvPr/>
        </p:nvSpPr>
        <p:spPr bwMode="auto">
          <a:xfrm>
            <a:off x="352647" y="4591192"/>
            <a:ext cx="4191000" cy="79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300" dirty="0">
                <a:solidFill>
                  <a:srgbClr val="000000"/>
                </a:solidFill>
                <a:hlinkClick r:id="rId4"/>
              </a:rPr>
              <a:t>http://somup.com/cFXjenninr</a:t>
            </a:r>
            <a:r>
              <a:rPr lang="en-US" altLang="en-US" sz="2300" dirty="0">
                <a:solidFill>
                  <a:srgbClr val="000000"/>
                </a:solidFill>
              </a:rPr>
              <a:t> </a:t>
            </a:r>
          </a:p>
          <a:p>
            <a:pPr algn="ctr" eaLnBrk="1" hangingPunct="1"/>
            <a:r>
              <a:rPr lang="en-US" altLang="en-US" sz="2300" dirty="0">
                <a:solidFill>
                  <a:srgbClr val="000000"/>
                </a:solidFill>
              </a:rPr>
              <a:t>(2:07) </a:t>
            </a:r>
            <a:endParaRPr lang="en-US" alt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6">
                                            <p:txEl>
                                              <p:pRg st="1" end="1"/>
                                            </p:txEl>
                                          </p:spTgt>
                                        </p:tgtEl>
                                        <p:attrNameLst>
                                          <p:attrName>style.visibility</p:attrName>
                                        </p:attrNameLst>
                                      </p:cBhvr>
                                      <p:to>
                                        <p:strVal val="visible"/>
                                      </p:to>
                                    </p:set>
                                    <p:animEffect transition="in" filter="fade">
                                      <p:cBhvr>
                                        <p:cTn id="7" dur="500"/>
                                        <p:tgtEl>
                                          <p:spTgt spid="1228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6">
                                            <p:txEl>
                                              <p:pRg st="2" end="2"/>
                                            </p:txEl>
                                          </p:spTgt>
                                        </p:tgtEl>
                                        <p:attrNameLst>
                                          <p:attrName>style.visibility</p:attrName>
                                        </p:attrNameLst>
                                      </p:cBhvr>
                                      <p:to>
                                        <p:strVal val="visible"/>
                                      </p:to>
                                    </p:set>
                                    <p:animEffect transition="in" filter="fade">
                                      <p:cBhvr>
                                        <p:cTn id="12" dur="500"/>
                                        <p:tgtEl>
                                          <p:spTgt spid="1228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1797"/>
                                        </p:tgtEl>
                                        <p:attrNameLst>
                                          <p:attrName>style.visibility</p:attrName>
                                        </p:attrNameLst>
                                      </p:cBhvr>
                                      <p:to>
                                        <p:strVal val="visible"/>
                                      </p:to>
                                    </p:set>
                                    <p:animEffect transition="in" filter="fade">
                                      <p:cBhvr>
                                        <p:cTn id="17" dur="500"/>
                                        <p:tgtEl>
                                          <p:spTgt spid="161797"/>
                                        </p:tgtEl>
                                      </p:cBhvr>
                                    </p:animEffect>
                                  </p:childTnLst>
                                </p:cTn>
                              </p:par>
                              <p:par>
                                <p:cTn id="18" presetID="10" presetClass="entr" presetSubtype="0" fill="hold" nodeType="withEffect">
                                  <p:stCondLst>
                                    <p:cond delay="0"/>
                                  </p:stCondLst>
                                  <p:childTnLst>
                                    <p:set>
                                      <p:cBhvr>
                                        <p:cTn id="19" dur="1" fill="hold">
                                          <p:stCondLst>
                                            <p:cond delay="0"/>
                                          </p:stCondLst>
                                        </p:cTn>
                                        <p:tgtEl>
                                          <p:spTgt spid="161795"/>
                                        </p:tgtEl>
                                        <p:attrNameLst>
                                          <p:attrName>style.visibility</p:attrName>
                                        </p:attrNameLst>
                                      </p:cBhvr>
                                      <p:to>
                                        <p:strVal val="visible"/>
                                      </p:to>
                                    </p:set>
                                    <p:animEffect transition="in" filter="fade">
                                      <p:cBhvr>
                                        <p:cTn id="20" dur="500"/>
                                        <p:tgtEl>
                                          <p:spTgt spid="161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6" name="Text Box 6">
            <a:extLst>
              <a:ext uri="{FF2B5EF4-FFF2-40B4-BE49-F238E27FC236}">
                <a16:creationId xmlns:a16="http://schemas.microsoft.com/office/drawing/2014/main" id="{EE1039ED-4140-4EDA-B964-CE491694B9FA}"/>
              </a:ext>
            </a:extLst>
          </p:cNvPr>
          <p:cNvSpPr txBox="1">
            <a:spLocks noChangeArrowheads="1"/>
          </p:cNvSpPr>
          <p:nvPr/>
        </p:nvSpPr>
        <p:spPr bwMode="auto">
          <a:xfrm>
            <a:off x="227013" y="76200"/>
            <a:ext cx="8916987" cy="366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843" tIns="44921" rIns="89843" bIns="44921">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defRPr/>
            </a:pPr>
            <a:r>
              <a:rPr lang="en-US" altLang="en-US" sz="3600" b="1" dirty="0">
                <a:solidFill>
                  <a:srgbClr val="3C8C93"/>
                </a:solidFill>
              </a:rPr>
              <a:t>Solutes: </a:t>
            </a:r>
            <a:r>
              <a:rPr lang="en-US" altLang="en-US" sz="3600" b="1" dirty="0">
                <a:solidFill>
                  <a:srgbClr val="FF0000"/>
                </a:solidFill>
              </a:rPr>
              <a:t>Electrolytes</a:t>
            </a:r>
            <a:r>
              <a:rPr lang="en-US" altLang="en-US" sz="3600" b="1" dirty="0">
                <a:solidFill>
                  <a:srgbClr val="3C8C93"/>
                </a:solidFill>
              </a:rPr>
              <a:t> &amp; </a:t>
            </a:r>
            <a:r>
              <a:rPr lang="en-US" altLang="en-US" sz="3600" b="1" dirty="0">
                <a:solidFill>
                  <a:srgbClr val="0070C0"/>
                </a:solidFill>
              </a:rPr>
              <a:t>Nonelectrolytes</a:t>
            </a:r>
          </a:p>
          <a:p>
            <a:pPr marL="0" indent="0">
              <a:spcBef>
                <a:spcPct val="50000"/>
              </a:spcBef>
              <a:defRPr/>
            </a:pPr>
            <a:r>
              <a:rPr lang="en-US" altLang="en-US" sz="1600" dirty="0">
                <a:solidFill>
                  <a:srgbClr val="000000"/>
                </a:solidFill>
                <a:effectLst>
                  <a:outerShdw blurRad="38100" dist="38100" dir="2700000" algn="tl">
                    <a:srgbClr val="000000">
                      <a:alpha val="43137"/>
                    </a:srgbClr>
                  </a:outerShdw>
                </a:effectLst>
              </a:rPr>
              <a:t>An </a:t>
            </a:r>
            <a:r>
              <a:rPr lang="en-US" altLang="en-US" sz="1600" b="1" dirty="0">
                <a:solidFill>
                  <a:srgbClr val="FF0000"/>
                </a:solidFill>
                <a:effectLst>
                  <a:outerShdw blurRad="38100" dist="38100" dir="2700000" algn="tl">
                    <a:srgbClr val="000000">
                      <a:alpha val="43137"/>
                    </a:srgbClr>
                  </a:outerShdw>
                </a:effectLst>
              </a:rPr>
              <a:t>electrolyte</a:t>
            </a:r>
            <a:r>
              <a:rPr lang="en-US" altLang="en-US" sz="1600" dirty="0">
                <a:solidFill>
                  <a:srgbClr val="FF0000"/>
                </a:solidFill>
                <a:effectLst>
                  <a:outerShdw blurRad="38100" dist="38100" dir="2700000" algn="tl">
                    <a:srgbClr val="000000">
                      <a:alpha val="43137"/>
                    </a:srgbClr>
                  </a:outerShdw>
                </a:effectLst>
              </a:rPr>
              <a:t> </a:t>
            </a:r>
            <a:r>
              <a:rPr lang="en-US" altLang="en-US" sz="1600" dirty="0">
                <a:solidFill>
                  <a:srgbClr val="000000"/>
                </a:solidFill>
                <a:effectLst>
                  <a:outerShdw blurRad="38100" dist="38100" dir="2700000" algn="tl">
                    <a:srgbClr val="000000">
                      <a:alpha val="43137"/>
                    </a:srgbClr>
                  </a:outerShdw>
                </a:effectLst>
              </a:rPr>
              <a:t>is a compound that </a:t>
            </a:r>
            <a:r>
              <a:rPr lang="en-US" altLang="en-US" sz="1600" dirty="0">
                <a:solidFill>
                  <a:srgbClr val="FF0000"/>
                </a:solidFill>
                <a:effectLst>
                  <a:outerShdw blurRad="38100" dist="38100" dir="2700000" algn="tl">
                    <a:srgbClr val="000000">
                      <a:alpha val="43137"/>
                    </a:srgbClr>
                  </a:outerShdw>
                </a:effectLst>
              </a:rPr>
              <a:t>conducts an electric current </a:t>
            </a:r>
            <a:r>
              <a:rPr lang="en-US" altLang="en-US" sz="1600" dirty="0">
                <a:solidFill>
                  <a:srgbClr val="000000"/>
                </a:solidFill>
                <a:effectLst>
                  <a:outerShdw blurRad="38100" dist="38100" dir="2700000" algn="tl">
                    <a:srgbClr val="000000">
                      <a:alpha val="43137"/>
                    </a:srgbClr>
                  </a:outerShdw>
                </a:effectLst>
              </a:rPr>
              <a:t>when it is in an aqueous solution or in the molten state.</a:t>
            </a:r>
          </a:p>
          <a:p>
            <a:pPr marL="0" indent="0">
              <a:spcBef>
                <a:spcPct val="50000"/>
              </a:spcBef>
              <a:defRPr/>
            </a:pPr>
            <a:r>
              <a:rPr lang="en-US" altLang="en-US" sz="1600" dirty="0">
                <a:solidFill>
                  <a:srgbClr val="000000"/>
                </a:solidFill>
                <a:effectLst>
                  <a:outerShdw blurRad="38100" dist="38100" dir="2700000" algn="tl">
                    <a:srgbClr val="000000">
                      <a:alpha val="43137"/>
                    </a:srgbClr>
                  </a:outerShdw>
                </a:effectLst>
              </a:rPr>
              <a:t>All ionic compounds are electrolytes because they </a:t>
            </a:r>
            <a:r>
              <a:rPr lang="en-US" altLang="en-US" sz="1600" dirty="0">
                <a:solidFill>
                  <a:srgbClr val="FF0000"/>
                </a:solidFill>
                <a:effectLst>
                  <a:outerShdw blurRad="38100" dist="38100" dir="2700000" algn="tl">
                    <a:srgbClr val="000000">
                      <a:alpha val="43137"/>
                    </a:srgbClr>
                  </a:outerShdw>
                </a:effectLst>
              </a:rPr>
              <a:t>dissociate into ions </a:t>
            </a:r>
            <a:r>
              <a:rPr lang="en-US" altLang="en-US" sz="1600" dirty="0">
                <a:solidFill>
                  <a:srgbClr val="000000"/>
                </a:solidFill>
                <a:effectLst>
                  <a:outerShdw blurRad="38100" dist="38100" dir="2700000" algn="tl">
                    <a:srgbClr val="000000">
                      <a:alpha val="43137"/>
                    </a:srgbClr>
                  </a:outerShdw>
                </a:effectLst>
              </a:rPr>
              <a:t>when aqueous or molten.</a:t>
            </a:r>
          </a:p>
          <a:p>
            <a:pPr marL="0" indent="0">
              <a:spcBef>
                <a:spcPct val="50000"/>
              </a:spcBef>
              <a:defRPr/>
            </a:pPr>
            <a:r>
              <a:rPr lang="en-US" altLang="en-US" sz="2800" dirty="0">
                <a:solidFill>
                  <a:srgbClr val="000000"/>
                </a:solidFill>
              </a:rPr>
              <a:t>A </a:t>
            </a:r>
            <a:r>
              <a:rPr lang="en-US" altLang="en-US" sz="3200" b="1" dirty="0">
                <a:solidFill>
                  <a:srgbClr val="0070C0"/>
                </a:solidFill>
              </a:rPr>
              <a:t>non-electrolyte</a:t>
            </a:r>
            <a:r>
              <a:rPr lang="en-US" altLang="en-US" sz="2800" dirty="0">
                <a:solidFill>
                  <a:srgbClr val="FF0000"/>
                </a:solidFill>
              </a:rPr>
              <a:t> </a:t>
            </a:r>
            <a:r>
              <a:rPr lang="en-US" altLang="en-US" sz="2800" dirty="0">
                <a:solidFill>
                  <a:srgbClr val="000000"/>
                </a:solidFill>
              </a:rPr>
              <a:t>is a compound that </a:t>
            </a:r>
            <a:r>
              <a:rPr lang="en-US" altLang="en-US" sz="2800" b="1" dirty="0">
                <a:solidFill>
                  <a:srgbClr val="0070C0"/>
                </a:solidFill>
              </a:rPr>
              <a:t>does NOT conduct an electric current </a:t>
            </a:r>
            <a:r>
              <a:rPr lang="en-US" altLang="en-US" sz="2800" dirty="0">
                <a:solidFill>
                  <a:srgbClr val="000000"/>
                </a:solidFill>
              </a:rPr>
              <a:t>when it is in an aqueous solution, but its </a:t>
            </a:r>
            <a:r>
              <a:rPr lang="en-US" altLang="en-US" sz="2800" b="1" dirty="0">
                <a:solidFill>
                  <a:srgbClr val="00B050"/>
                </a:solidFill>
              </a:rPr>
              <a:t>non-dissociated particles </a:t>
            </a:r>
            <a:r>
              <a:rPr lang="en-US" altLang="en-US" sz="2800" dirty="0">
                <a:solidFill>
                  <a:srgbClr val="000000"/>
                </a:solidFill>
              </a:rPr>
              <a:t>are surrounded by the solvent.</a:t>
            </a:r>
          </a:p>
        </p:txBody>
      </p:sp>
      <p:sp>
        <p:nvSpPr>
          <p:cNvPr id="161796" name="Rectangle 3">
            <a:extLst>
              <a:ext uri="{FF2B5EF4-FFF2-40B4-BE49-F238E27FC236}">
                <a16:creationId xmlns:a16="http://schemas.microsoft.com/office/drawing/2014/main" id="{1052898B-CA47-4097-8562-FE718AD42B9C}"/>
              </a:ext>
            </a:extLst>
          </p:cNvPr>
          <p:cNvSpPr>
            <a:spLocks noChangeArrowheads="1"/>
          </p:cNvSpPr>
          <p:nvPr/>
        </p:nvSpPr>
        <p:spPr bwMode="auto">
          <a:xfrm>
            <a:off x="5103813" y="6096000"/>
            <a:ext cx="3048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843" tIns="44921" rIns="89843" bIns="44921"/>
          <a:lstStyle>
            <a:lvl1pPr marL="342900" indent="-342900">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rPr>
              <a:t>Electric Pickle</a:t>
            </a:r>
          </a:p>
        </p:txBody>
      </p:sp>
      <p:pic>
        <p:nvPicPr>
          <p:cNvPr id="2" name="Picture 1">
            <a:extLst>
              <a:ext uri="{FF2B5EF4-FFF2-40B4-BE49-F238E27FC236}">
                <a16:creationId xmlns:a16="http://schemas.microsoft.com/office/drawing/2014/main" id="{53EA479B-807C-4FD7-95BD-AFFA4395721D}"/>
              </a:ext>
            </a:extLst>
          </p:cNvPr>
          <p:cNvPicPr>
            <a:picLocks noChangeAspect="1"/>
          </p:cNvPicPr>
          <p:nvPr/>
        </p:nvPicPr>
        <p:blipFill>
          <a:blip r:embed="rId3"/>
          <a:stretch>
            <a:fillRect/>
          </a:stretch>
        </p:blipFill>
        <p:spPr>
          <a:xfrm>
            <a:off x="922953" y="3644794"/>
            <a:ext cx="7525105" cy="3218521"/>
          </a:xfrm>
          <a:prstGeom prst="rect">
            <a:avLst/>
          </a:prstGeom>
        </p:spPr>
      </p:pic>
    </p:spTree>
    <p:extLst>
      <p:ext uri="{BB962C8B-B14F-4D97-AF65-F5344CB8AC3E}">
        <p14:creationId xmlns:p14="http://schemas.microsoft.com/office/powerpoint/2010/main" val="38557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6">
                                            <p:txEl>
                                              <p:pRg st="3" end="3"/>
                                            </p:txEl>
                                          </p:spTgt>
                                        </p:tgtEl>
                                        <p:attrNameLst>
                                          <p:attrName>style.visibility</p:attrName>
                                        </p:attrNameLst>
                                      </p:cBhvr>
                                      <p:to>
                                        <p:strVal val="visible"/>
                                      </p:to>
                                    </p:set>
                                    <p:animEffect transition="in" filter="fade">
                                      <p:cBhvr>
                                        <p:cTn id="7" dur="500"/>
                                        <p:tgtEl>
                                          <p:spTgt spid="12288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DE92DF1D-B667-4E91-8364-B879F5EB93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72"/>
          <a:stretch/>
        </p:blipFill>
        <p:spPr bwMode="auto">
          <a:xfrm>
            <a:off x="4549774" y="2996045"/>
            <a:ext cx="33750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42" name="Title 5">
            <a:extLst>
              <a:ext uri="{FF2B5EF4-FFF2-40B4-BE49-F238E27FC236}">
                <a16:creationId xmlns:a16="http://schemas.microsoft.com/office/drawing/2014/main" id="{19F29C7D-CCAC-4740-8797-1C064DA4187E}"/>
              </a:ext>
            </a:extLst>
          </p:cNvPr>
          <p:cNvSpPr>
            <a:spLocks noGrp="1" noChangeArrowheads="1"/>
          </p:cNvSpPr>
          <p:nvPr>
            <p:ph type="title"/>
          </p:nvPr>
        </p:nvSpPr>
        <p:spPr>
          <a:xfrm>
            <a:off x="0" y="0"/>
            <a:ext cx="9144000" cy="1371600"/>
          </a:xfrm>
        </p:spPr>
        <p:txBody>
          <a:bodyPr/>
          <a:lstStyle/>
          <a:p>
            <a:pPr marL="495300" indent="-495300" eaLnBrk="1" hangingPunct="1"/>
            <a:r>
              <a:rPr lang="en-US" altLang="en-US"/>
              <a:t>	</a:t>
            </a:r>
            <a:r>
              <a:rPr lang="en-US" altLang="en-US">
                <a:solidFill>
                  <a:srgbClr val="FFFF00"/>
                </a:solidFill>
              </a:rPr>
              <a:t>Solutions</a:t>
            </a:r>
          </a:p>
        </p:txBody>
      </p:sp>
      <p:pic>
        <p:nvPicPr>
          <p:cNvPr id="163843" name="Picture 11">
            <a:extLst>
              <a:ext uri="{FF2B5EF4-FFF2-40B4-BE49-F238E27FC236}">
                <a16:creationId xmlns:a16="http://schemas.microsoft.com/office/drawing/2014/main" id="{9B5EEB85-3CE8-4AC1-AC2F-24290897A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328"/>
          <a:stretch/>
        </p:blipFill>
        <p:spPr bwMode="auto">
          <a:xfrm>
            <a:off x="1219201" y="3028950"/>
            <a:ext cx="3200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3" name="Content Placeholder 1">
            <a:extLst>
              <a:ext uri="{FF2B5EF4-FFF2-40B4-BE49-F238E27FC236}">
                <a16:creationId xmlns:a16="http://schemas.microsoft.com/office/drawing/2014/main" id="{8899D627-285B-472E-8C1B-AD6236C3E63A}"/>
              </a:ext>
            </a:extLst>
          </p:cNvPr>
          <p:cNvSpPr>
            <a:spLocks noGrp="1"/>
          </p:cNvSpPr>
          <p:nvPr>
            <p:ph sz="quarter" idx="13"/>
          </p:nvPr>
        </p:nvSpPr>
        <p:spPr>
          <a:xfrm>
            <a:off x="0" y="1352550"/>
            <a:ext cx="9144000" cy="1657350"/>
          </a:xfrm>
          <a:solidFill>
            <a:schemeClr val="bg1"/>
          </a:solidFill>
        </p:spPr>
        <p:txBody>
          <a:bodyPr lIns="182083" tIns="91040" rIns="182083"/>
          <a:lstStyle/>
          <a:p>
            <a:pPr marL="226668" lvl="1" indent="-225094" eaLnBrk="1" hangingPunct="1">
              <a:lnSpc>
                <a:spcPct val="100000"/>
              </a:lnSpc>
              <a:spcBef>
                <a:spcPts val="0"/>
              </a:spcBef>
              <a:spcAft>
                <a:spcPts val="0"/>
              </a:spcAft>
              <a:defRPr/>
            </a:pPr>
            <a:r>
              <a:rPr lang="en-US" sz="1900" b="1" dirty="0">
                <a:solidFill>
                  <a:srgbClr val="FF00FF"/>
                </a:solidFill>
                <a:effectLst>
                  <a:outerShdw blurRad="38100" dist="38100" dir="2700000" algn="tl">
                    <a:srgbClr val="000000">
                      <a:alpha val="43137"/>
                    </a:srgbClr>
                  </a:outerShdw>
                </a:effectLst>
              </a:rPr>
              <a:t>Nonelectrolyte</a:t>
            </a:r>
          </a:p>
          <a:p>
            <a:pPr marL="675346" lvl="2" indent="-223540" eaLnBrk="1" hangingPunct="1">
              <a:spcBef>
                <a:spcPts val="624"/>
              </a:spcBef>
              <a:spcAft>
                <a:spcPts val="0"/>
              </a:spcAft>
              <a:buClr>
                <a:schemeClr val="accent3"/>
              </a:buClr>
              <a:defRPr/>
            </a:pPr>
            <a:r>
              <a:rPr lang="en-US" sz="1900" dirty="0"/>
              <a:t>Dissolving particles are not charged (Example: glucose)</a:t>
            </a:r>
          </a:p>
          <a:p>
            <a:pPr marL="226668" lvl="1" indent="-225094" eaLnBrk="1" hangingPunct="1">
              <a:lnSpc>
                <a:spcPct val="100000"/>
              </a:lnSpc>
              <a:spcBef>
                <a:spcPts val="600"/>
              </a:spcBef>
              <a:spcAft>
                <a:spcPts val="0"/>
              </a:spcAft>
              <a:defRPr/>
            </a:pPr>
            <a:r>
              <a:rPr lang="en-US" sz="1900" b="1" dirty="0">
                <a:solidFill>
                  <a:srgbClr val="FF0000"/>
                </a:solidFill>
                <a:effectLst>
                  <a:outerShdw blurRad="38100" dist="38100" dir="2700000" algn="tl">
                    <a:srgbClr val="000000">
                      <a:alpha val="43137"/>
                    </a:srgbClr>
                  </a:outerShdw>
                </a:effectLst>
              </a:rPr>
              <a:t>Electrolyte</a:t>
            </a:r>
          </a:p>
          <a:p>
            <a:pPr marL="675346" lvl="2" indent="-223540" eaLnBrk="1" hangingPunct="1">
              <a:spcBef>
                <a:spcPts val="624"/>
              </a:spcBef>
              <a:spcAft>
                <a:spcPts val="0"/>
              </a:spcAft>
              <a:buClr>
                <a:schemeClr val="accent3"/>
              </a:buClr>
              <a:defRPr/>
            </a:pPr>
            <a:r>
              <a:rPr lang="en-US" sz="1900" dirty="0"/>
              <a:t>Dissolving particles are </a:t>
            </a:r>
            <a:r>
              <a:rPr lang="en-US" sz="1900" dirty="0">
                <a:solidFill>
                  <a:srgbClr val="FF00FF"/>
                </a:solidFill>
                <a:effectLst>
                  <a:outerShdw blurRad="38100" dist="38100" dir="2700000" algn="tl">
                    <a:srgbClr val="000000">
                      <a:alpha val="43137"/>
                    </a:srgbClr>
                  </a:outerShdw>
                </a:effectLst>
              </a:rPr>
              <a:t>charged</a:t>
            </a:r>
            <a:r>
              <a:rPr lang="en-US" sz="1900" dirty="0"/>
              <a:t> &amp; free to move (e.g. </a:t>
            </a:r>
            <a:r>
              <a:rPr lang="en-US" sz="1900" dirty="0" err="1"/>
              <a:t>Na</a:t>
            </a:r>
            <a:r>
              <a:rPr lang="en-US" sz="1900" baseline="30000" dirty="0" err="1"/>
              <a:t>+</a:t>
            </a:r>
            <a:r>
              <a:rPr lang="en-US" sz="1900" dirty="0" err="1"/>
              <a:t>Cl</a:t>
            </a:r>
            <a:r>
              <a:rPr lang="en-US" sz="1900" baseline="30000" dirty="0"/>
              <a:t>-</a:t>
            </a:r>
            <a:r>
              <a:rPr lang="en-US" sz="1900" dirty="0"/>
              <a:t>)</a:t>
            </a:r>
          </a:p>
        </p:txBody>
      </p:sp>
      <p:sp>
        <p:nvSpPr>
          <p:cNvPr id="9" name="Text Placeholder 8">
            <a:extLst>
              <a:ext uri="{FF2B5EF4-FFF2-40B4-BE49-F238E27FC236}">
                <a16:creationId xmlns:a16="http://schemas.microsoft.com/office/drawing/2014/main" id="{430816FB-775E-4004-9BB0-C4869F9126C5}"/>
              </a:ext>
            </a:extLst>
          </p:cNvPr>
          <p:cNvSpPr>
            <a:spLocks noGrp="1"/>
          </p:cNvSpPr>
          <p:nvPr>
            <p:ph type="body" sz="quarter" idx="12"/>
          </p:nvPr>
        </p:nvSpPr>
        <p:spPr>
          <a:xfrm>
            <a:off x="3352800" y="152400"/>
            <a:ext cx="4706938" cy="1143000"/>
          </a:xfrm>
          <a:solidFill>
            <a:schemeClr val="accent5">
              <a:lumMod val="20000"/>
              <a:lumOff val="80000"/>
            </a:schemeClr>
          </a:solidFill>
        </p:spPr>
        <p:txBody>
          <a:bodyPr lIns="182880" tIns="91440"/>
          <a:lstStyle/>
          <a:p>
            <a:pPr marL="226668" lvl="1" indent="-225094" eaLnBrk="1" hangingPunct="1">
              <a:spcAft>
                <a:spcPts val="0"/>
              </a:spcAft>
              <a:defRPr/>
            </a:pPr>
            <a:r>
              <a:rPr lang="en-US" sz="2400" b="1" dirty="0">
                <a:solidFill>
                  <a:srgbClr val="FF0000"/>
                </a:solidFill>
              </a:rPr>
              <a:t>Solute</a:t>
            </a:r>
            <a:r>
              <a:rPr lang="en-US" sz="2400" dirty="0"/>
              <a:t> </a:t>
            </a:r>
            <a:r>
              <a:rPr lang="en-US" sz="2000" dirty="0"/>
              <a:t>(substance being dissolved)</a:t>
            </a:r>
          </a:p>
          <a:p>
            <a:pPr marL="226668" lvl="1" indent="-225094" eaLnBrk="1" hangingPunct="1">
              <a:spcAft>
                <a:spcPts val="0"/>
              </a:spcAft>
              <a:defRPr/>
            </a:pPr>
            <a:r>
              <a:rPr lang="en-US" sz="2400" b="1" dirty="0">
                <a:solidFill>
                  <a:srgbClr val="00B050"/>
                </a:solidFill>
              </a:rPr>
              <a:t>Solvent</a:t>
            </a:r>
            <a:r>
              <a:rPr lang="en-US" sz="2400" dirty="0"/>
              <a:t> </a:t>
            </a:r>
            <a:r>
              <a:rPr lang="en-US" sz="2000" dirty="0"/>
              <a:t>(dissolving substance) </a:t>
            </a:r>
          </a:p>
          <a:p>
            <a:pPr marL="1586" lvl="1" indent="0" eaLnBrk="1" hangingPunct="1">
              <a:spcAft>
                <a:spcPts val="0"/>
              </a:spcAft>
              <a:buFont typeface="Wingdings" panose="05000000000000000000" pitchFamily="2" charset="2"/>
              <a:buNone/>
              <a:defRPr/>
            </a:pPr>
            <a:endParaRPr lang="en-US" sz="2100" dirty="0"/>
          </a:p>
        </p:txBody>
      </p:sp>
      <p:sp>
        <p:nvSpPr>
          <p:cNvPr id="163846" name="Rectangle 1">
            <a:extLst>
              <a:ext uri="{FF2B5EF4-FFF2-40B4-BE49-F238E27FC236}">
                <a16:creationId xmlns:a16="http://schemas.microsoft.com/office/drawing/2014/main" id="{78CB9C5D-424A-4396-8272-6387CD9D7BD7}"/>
              </a:ext>
            </a:extLst>
          </p:cNvPr>
          <p:cNvSpPr>
            <a:spLocks noChangeArrowheads="1"/>
          </p:cNvSpPr>
          <p:nvPr/>
        </p:nvSpPr>
        <p:spPr bwMode="auto">
          <a:xfrm>
            <a:off x="3373438" y="3065463"/>
            <a:ext cx="1862137" cy="4159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674688" indent="-222250">
              <a:lnSpc>
                <a:spcPct val="113000"/>
              </a:lnSpc>
              <a:spcBef>
                <a:spcPts val="625"/>
              </a:spcBef>
              <a:buClr>
                <a:srgbClr val="5B8F22"/>
              </a:buClr>
              <a:buChar char="•"/>
              <a:defRPr sz="2300">
                <a:solidFill>
                  <a:srgbClr val="000000"/>
                </a:solidFill>
                <a:latin typeface="Arial" panose="020B0604020202020204" pitchFamily="34" charset="0"/>
              </a:defRPr>
            </a:lvl3pPr>
            <a:lvl4pPr marL="1468438" indent="-2301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2250">
              <a:lnSpc>
                <a:spcPct val="115000"/>
              </a:lnSpc>
              <a:spcBef>
                <a:spcPct val="20000"/>
              </a:spcBef>
              <a:buChar char="»"/>
              <a:defRPr sz="2100">
                <a:solidFill>
                  <a:srgbClr val="000000"/>
                </a:solidFill>
                <a:latin typeface="Arial" panose="020B0604020202020204" pitchFamily="34" charset="0"/>
              </a:defRPr>
            </a:lvl5pPr>
            <a:lvl6pPr marL="24796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lvl="1" indent="0" algn="ctr" eaLnBrk="1" hangingPunct="1">
              <a:lnSpc>
                <a:spcPct val="100000"/>
              </a:lnSpc>
              <a:spcBef>
                <a:spcPct val="0"/>
              </a:spcBef>
              <a:buClrTx/>
              <a:buFont typeface="Wingdings" panose="05000000000000000000" pitchFamily="2" charset="2"/>
              <a:buNone/>
            </a:pPr>
            <a:r>
              <a:rPr lang="en-US" altLang="en-US" sz="2100" b="1" dirty="0">
                <a:solidFill>
                  <a:schemeClr val="tx1"/>
                </a:solidFill>
              </a:rPr>
              <a:t>Solute types</a:t>
            </a:r>
            <a:r>
              <a:rPr lang="en-US" altLang="en-US" sz="2100"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8963">
                                            <p:txEl>
                                              <p:pRg st="0" end="0"/>
                                            </p:txEl>
                                          </p:spTgt>
                                        </p:tgtEl>
                                        <p:attrNameLst>
                                          <p:attrName>style.visibility</p:attrName>
                                        </p:attrNameLst>
                                      </p:cBhvr>
                                      <p:to>
                                        <p:strVal val="visible"/>
                                      </p:to>
                                    </p:set>
                                    <p:animEffect transition="in" filter="fade">
                                      <p:cBhvr>
                                        <p:cTn id="13" dur="500"/>
                                        <p:tgtEl>
                                          <p:spTgt spid="1689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8963">
                                            <p:txEl>
                                              <p:pRg st="1" end="1"/>
                                            </p:txEl>
                                          </p:spTgt>
                                        </p:tgtEl>
                                        <p:attrNameLst>
                                          <p:attrName>style.visibility</p:attrName>
                                        </p:attrNameLst>
                                      </p:cBhvr>
                                      <p:to>
                                        <p:strVal val="visible"/>
                                      </p:to>
                                    </p:set>
                                    <p:animEffect transition="in" filter="fade">
                                      <p:cBhvr>
                                        <p:cTn id="18" dur="500"/>
                                        <p:tgtEl>
                                          <p:spTgt spid="168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8963">
                                            <p:txEl>
                                              <p:pRg st="2" end="2"/>
                                            </p:txEl>
                                          </p:spTgt>
                                        </p:tgtEl>
                                        <p:attrNameLst>
                                          <p:attrName>style.visibility</p:attrName>
                                        </p:attrNameLst>
                                      </p:cBhvr>
                                      <p:to>
                                        <p:strVal val="visible"/>
                                      </p:to>
                                    </p:set>
                                    <p:animEffect transition="in" filter="fade">
                                      <p:cBhvr>
                                        <p:cTn id="28" dur="500"/>
                                        <p:tgtEl>
                                          <p:spTgt spid="16896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8963">
                                            <p:txEl>
                                              <p:pRg st="3" end="3"/>
                                            </p:txEl>
                                          </p:spTgt>
                                        </p:tgtEl>
                                        <p:attrNameLst>
                                          <p:attrName>style.visibility</p:attrName>
                                        </p:attrNameLst>
                                      </p:cBhvr>
                                      <p:to>
                                        <p:strVal val="visible"/>
                                      </p:to>
                                    </p:set>
                                    <p:animEffect transition="in" filter="fade">
                                      <p:cBhvr>
                                        <p:cTn id="33" dur="500"/>
                                        <p:tgtEl>
                                          <p:spTgt spid="16896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3843"/>
                                        </p:tgtEl>
                                        <p:attrNameLst>
                                          <p:attrName>style.visibility</p:attrName>
                                        </p:attrNameLst>
                                      </p:cBhvr>
                                      <p:to>
                                        <p:strVal val="visible"/>
                                      </p:to>
                                    </p:set>
                                    <p:animEffect transition="in" filter="fade">
                                      <p:cBhvr>
                                        <p:cTn id="38" dur="500"/>
                                        <p:tgtEl>
                                          <p:spTgt spid="1638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3846"/>
                                        </p:tgtEl>
                                        <p:attrNameLst>
                                          <p:attrName>style.visibility</p:attrName>
                                        </p:attrNameLst>
                                      </p:cBhvr>
                                      <p:to>
                                        <p:strVal val="visible"/>
                                      </p:to>
                                    </p:set>
                                    <p:animEffect transition="in" filter="fade">
                                      <p:cBhvr>
                                        <p:cTn id="43" dur="500"/>
                                        <p:tgtEl>
                                          <p:spTgt spid="16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3" name="Picture 11">
            <a:extLst>
              <a:ext uri="{FF2B5EF4-FFF2-40B4-BE49-F238E27FC236}">
                <a16:creationId xmlns:a16="http://schemas.microsoft.com/office/drawing/2014/main" id="{9B5EEB85-3CE8-4AC1-AC2F-24290897A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28950"/>
            <a:ext cx="65754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8963" name="Content Placeholder 1">
            <a:extLst>
              <a:ext uri="{FF2B5EF4-FFF2-40B4-BE49-F238E27FC236}">
                <a16:creationId xmlns:a16="http://schemas.microsoft.com/office/drawing/2014/main" id="{8899D627-285B-472E-8C1B-AD6236C3E63A}"/>
              </a:ext>
            </a:extLst>
          </p:cNvPr>
          <p:cNvSpPr>
            <a:spLocks noGrp="1"/>
          </p:cNvSpPr>
          <p:nvPr>
            <p:ph sz="quarter" idx="13"/>
          </p:nvPr>
        </p:nvSpPr>
        <p:spPr>
          <a:xfrm>
            <a:off x="0" y="0"/>
            <a:ext cx="9144000" cy="3481388"/>
          </a:xfrm>
          <a:solidFill>
            <a:schemeClr val="bg1"/>
          </a:solidFill>
        </p:spPr>
        <p:txBody>
          <a:bodyPr lIns="182083" tIns="91040" rIns="182083"/>
          <a:lstStyle/>
          <a:p>
            <a:pPr marL="451806" lvl="2" indent="0" algn="ctr" eaLnBrk="1" hangingPunct="1">
              <a:spcBef>
                <a:spcPts val="624"/>
              </a:spcBef>
              <a:spcAft>
                <a:spcPts val="0"/>
              </a:spcAft>
              <a:buClr>
                <a:schemeClr val="accent3"/>
              </a:buClr>
              <a:buNone/>
              <a:defRPr/>
            </a:pPr>
            <a:r>
              <a:rPr lang="en-US" sz="3200" dirty="0"/>
              <a:t>BOTH are “</a:t>
            </a:r>
            <a:r>
              <a:rPr lang="en-US" sz="6000" b="1" dirty="0"/>
              <a:t>dissolving</a:t>
            </a:r>
            <a:r>
              <a:rPr lang="en-US" sz="3200" dirty="0"/>
              <a:t>”</a:t>
            </a:r>
          </a:p>
          <a:p>
            <a:pPr marL="451806" lvl="2" indent="0" algn="ctr" eaLnBrk="1" hangingPunct="1">
              <a:spcBef>
                <a:spcPts val="624"/>
              </a:spcBef>
              <a:spcAft>
                <a:spcPts val="0"/>
              </a:spcAft>
              <a:buClr>
                <a:schemeClr val="accent3"/>
              </a:buClr>
              <a:buNone/>
              <a:defRPr/>
            </a:pPr>
            <a:endParaRPr lang="en-US" sz="1800" dirty="0"/>
          </a:p>
          <a:p>
            <a:pPr marL="451806" lvl="2" indent="0" eaLnBrk="1" hangingPunct="1">
              <a:spcBef>
                <a:spcPts val="624"/>
              </a:spcBef>
              <a:spcAft>
                <a:spcPts val="0"/>
              </a:spcAft>
              <a:buClr>
                <a:schemeClr val="accent3"/>
              </a:buClr>
              <a:buNone/>
              <a:tabLst>
                <a:tab pos="4289425" algn="l"/>
              </a:tabLst>
              <a:defRPr/>
            </a:pPr>
            <a:r>
              <a:rPr lang="en-US" sz="3600" b="1" dirty="0">
                <a:solidFill>
                  <a:srgbClr val="FF0000"/>
                </a:solidFill>
                <a:effectLst>
                  <a:outerShdw blurRad="38100" dist="38100" dir="2700000" algn="tl">
                    <a:srgbClr val="000000">
                      <a:alpha val="43137"/>
                    </a:srgbClr>
                  </a:outerShdw>
                </a:effectLst>
              </a:rPr>
              <a:t>Electrolyte	</a:t>
            </a:r>
            <a:r>
              <a:rPr lang="en-US" sz="3600" b="1" dirty="0">
                <a:solidFill>
                  <a:srgbClr val="FF00FF"/>
                </a:solidFill>
                <a:effectLst>
                  <a:outerShdw blurRad="38100" dist="38100" dir="2700000" algn="tl">
                    <a:srgbClr val="000000">
                      <a:alpha val="43137"/>
                    </a:srgbClr>
                  </a:outerShdw>
                </a:effectLst>
              </a:rPr>
              <a:t>Nonelectrolyte</a:t>
            </a:r>
          </a:p>
          <a:p>
            <a:pPr marL="451806" lvl="2" indent="0" eaLnBrk="1" hangingPunct="1">
              <a:spcBef>
                <a:spcPts val="624"/>
              </a:spcBef>
              <a:spcAft>
                <a:spcPts val="0"/>
              </a:spcAft>
              <a:buClr>
                <a:schemeClr val="accent3"/>
              </a:buClr>
              <a:buNone/>
              <a:tabLst>
                <a:tab pos="5029200" algn="l"/>
              </a:tabLst>
              <a:defRPr/>
            </a:pPr>
            <a:r>
              <a:rPr lang="en-US" sz="3600" b="1" dirty="0">
                <a:solidFill>
                  <a:srgbClr val="FF00FF"/>
                </a:solidFill>
                <a:effectLst>
                  <a:outerShdw blurRad="38100" dist="38100" dir="2700000" algn="tl">
                    <a:srgbClr val="000000">
                      <a:alpha val="43137"/>
                    </a:srgbClr>
                  </a:outerShdw>
                </a:effectLst>
              </a:rPr>
              <a:t> </a:t>
            </a:r>
            <a:r>
              <a:rPr lang="en-US" sz="3600" b="1" dirty="0">
                <a:solidFill>
                  <a:srgbClr val="FF0000"/>
                </a:solidFill>
                <a:effectLst>
                  <a:outerShdw blurRad="38100" dist="38100" dir="2700000" algn="tl">
                    <a:srgbClr val="000000">
                      <a:alpha val="43137"/>
                    </a:srgbClr>
                  </a:outerShdw>
                </a:effectLst>
              </a:rPr>
              <a:t>Dissociation	</a:t>
            </a:r>
            <a:r>
              <a:rPr lang="en-US" sz="3600" b="1" dirty="0">
                <a:solidFill>
                  <a:srgbClr val="FF00FF"/>
                </a:solidFill>
                <a:effectLst>
                  <a:outerShdw blurRad="38100" dist="38100" dir="2700000" algn="tl">
                    <a:srgbClr val="000000">
                      <a:alpha val="43137"/>
                    </a:srgbClr>
                  </a:outerShdw>
                </a:effectLst>
              </a:rPr>
              <a:t>Dissolution</a:t>
            </a:r>
          </a:p>
          <a:p>
            <a:pPr marL="451806" lvl="2" indent="0" algn="ctr" eaLnBrk="1" hangingPunct="1">
              <a:spcBef>
                <a:spcPts val="624"/>
              </a:spcBef>
              <a:spcAft>
                <a:spcPts val="0"/>
              </a:spcAft>
              <a:buClr>
                <a:schemeClr val="accent3"/>
              </a:buClr>
              <a:buNone/>
              <a:defRPr/>
            </a:pPr>
            <a:endParaRPr lang="en-US" sz="3200" dirty="0"/>
          </a:p>
        </p:txBody>
      </p:sp>
      <p:sp>
        <p:nvSpPr>
          <p:cNvPr id="163846" name="Rectangle 1">
            <a:extLst>
              <a:ext uri="{FF2B5EF4-FFF2-40B4-BE49-F238E27FC236}">
                <a16:creationId xmlns:a16="http://schemas.microsoft.com/office/drawing/2014/main" id="{78CB9C5D-424A-4396-8272-6387CD9D7BD7}"/>
              </a:ext>
            </a:extLst>
          </p:cNvPr>
          <p:cNvSpPr>
            <a:spLocks noChangeArrowheads="1"/>
          </p:cNvSpPr>
          <p:nvPr/>
        </p:nvSpPr>
        <p:spPr bwMode="auto">
          <a:xfrm>
            <a:off x="3373438" y="3065463"/>
            <a:ext cx="1862137" cy="4159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674688" indent="-222250">
              <a:lnSpc>
                <a:spcPct val="113000"/>
              </a:lnSpc>
              <a:spcBef>
                <a:spcPts val="625"/>
              </a:spcBef>
              <a:buClr>
                <a:srgbClr val="5B8F22"/>
              </a:buClr>
              <a:buChar char="•"/>
              <a:defRPr sz="2300">
                <a:solidFill>
                  <a:srgbClr val="000000"/>
                </a:solidFill>
                <a:latin typeface="Arial" panose="020B0604020202020204" pitchFamily="34" charset="0"/>
              </a:defRPr>
            </a:lvl3pPr>
            <a:lvl4pPr marL="1468438" indent="-2301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2250">
              <a:lnSpc>
                <a:spcPct val="115000"/>
              </a:lnSpc>
              <a:spcBef>
                <a:spcPct val="20000"/>
              </a:spcBef>
              <a:buChar char="»"/>
              <a:defRPr sz="2100">
                <a:solidFill>
                  <a:srgbClr val="000000"/>
                </a:solidFill>
                <a:latin typeface="Arial" panose="020B0604020202020204" pitchFamily="34" charset="0"/>
              </a:defRPr>
            </a:lvl5pPr>
            <a:lvl6pPr marL="24796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225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marL="0" lvl="1" indent="0" algn="ctr" eaLnBrk="1" hangingPunct="1">
              <a:lnSpc>
                <a:spcPct val="100000"/>
              </a:lnSpc>
              <a:spcBef>
                <a:spcPct val="0"/>
              </a:spcBef>
              <a:buClrTx/>
              <a:buFont typeface="Wingdings" panose="05000000000000000000" pitchFamily="2" charset="2"/>
              <a:buNone/>
            </a:pPr>
            <a:r>
              <a:rPr lang="en-US" altLang="en-US" sz="2100" b="1">
                <a:solidFill>
                  <a:schemeClr val="tx1"/>
                </a:solidFill>
              </a:rPr>
              <a:t>Solute types</a:t>
            </a:r>
            <a:r>
              <a:rPr lang="en-US" altLang="en-US" sz="2100">
                <a:solidFill>
                  <a:schemeClr val="tx1"/>
                </a:solidFill>
              </a:rPr>
              <a:t> </a:t>
            </a:r>
          </a:p>
        </p:txBody>
      </p:sp>
    </p:spTree>
    <p:extLst>
      <p:ext uri="{BB962C8B-B14F-4D97-AF65-F5344CB8AC3E}">
        <p14:creationId xmlns:p14="http://schemas.microsoft.com/office/powerpoint/2010/main" val="14884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3">
                                            <p:txEl>
                                              <p:pRg st="2" end="2"/>
                                            </p:txEl>
                                          </p:spTgt>
                                        </p:tgtEl>
                                        <p:attrNameLst>
                                          <p:attrName>style.visibility</p:attrName>
                                        </p:attrNameLst>
                                      </p:cBhvr>
                                      <p:to>
                                        <p:strVal val="visible"/>
                                      </p:to>
                                    </p:set>
                                    <p:animEffect transition="in" filter="fade">
                                      <p:cBhvr>
                                        <p:cTn id="7" dur="500"/>
                                        <p:tgtEl>
                                          <p:spTgt spid="16896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8963">
                                            <p:txEl>
                                              <p:pRg st="3" end="3"/>
                                            </p:txEl>
                                          </p:spTgt>
                                        </p:tgtEl>
                                        <p:attrNameLst>
                                          <p:attrName>style.visibility</p:attrName>
                                        </p:attrNameLst>
                                      </p:cBhvr>
                                      <p:to>
                                        <p:strVal val="visible"/>
                                      </p:to>
                                    </p:set>
                                    <p:animEffect transition="in" filter="fade">
                                      <p:cBhvr>
                                        <p:cTn id="10" dur="500"/>
                                        <p:tgtEl>
                                          <p:spTgt spid="16896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8963">
                                            <p:txEl>
                                              <p:pRg st="0" end="0"/>
                                            </p:txEl>
                                          </p:spTgt>
                                        </p:tgtEl>
                                        <p:attrNameLst>
                                          <p:attrName>style.visibility</p:attrName>
                                        </p:attrNameLst>
                                      </p:cBhvr>
                                      <p:to>
                                        <p:strVal val="visible"/>
                                      </p:to>
                                    </p:set>
                                    <p:animEffect transition="in" filter="fade">
                                      <p:cBhvr>
                                        <p:cTn id="15" dur="500"/>
                                        <p:tgtEl>
                                          <p:spTgt spid="168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5">
            <a:extLst>
              <a:ext uri="{FF2B5EF4-FFF2-40B4-BE49-F238E27FC236}">
                <a16:creationId xmlns:a16="http://schemas.microsoft.com/office/drawing/2014/main" id="{71625EE4-EE28-4E17-9CC6-1848D0C218D2}"/>
              </a:ext>
            </a:extLst>
          </p:cNvPr>
          <p:cNvSpPr>
            <a:spLocks noGrp="1" noChangeArrowheads="1"/>
          </p:cNvSpPr>
          <p:nvPr>
            <p:ph type="title"/>
          </p:nvPr>
        </p:nvSpPr>
        <p:spPr>
          <a:xfrm>
            <a:off x="0" y="0"/>
            <a:ext cx="9144000" cy="1371600"/>
          </a:xfrm>
        </p:spPr>
        <p:txBody>
          <a:bodyPr/>
          <a:lstStyle/>
          <a:p>
            <a:pPr marL="495300" indent="-495300" eaLnBrk="1" hangingPunct="1">
              <a:tabLst>
                <a:tab pos="5294313" algn="l"/>
              </a:tabLst>
            </a:pPr>
            <a:r>
              <a:rPr lang="en-US" altLang="en-US"/>
              <a:t>	</a:t>
            </a:r>
            <a:r>
              <a:rPr lang="en-US" altLang="en-US">
                <a:solidFill>
                  <a:srgbClr val="FFFF00"/>
                </a:solidFill>
              </a:rPr>
              <a:t>Electrolytes	Non-Electrolyte</a:t>
            </a:r>
          </a:p>
        </p:txBody>
      </p:sp>
      <p:sp>
        <p:nvSpPr>
          <p:cNvPr id="165891" name="Text Placeholder 2">
            <a:extLst>
              <a:ext uri="{FF2B5EF4-FFF2-40B4-BE49-F238E27FC236}">
                <a16:creationId xmlns:a16="http://schemas.microsoft.com/office/drawing/2014/main" id="{C732F96F-58AF-4BF7-BE81-19F1A7C208FC}"/>
              </a:ext>
            </a:extLst>
          </p:cNvPr>
          <p:cNvSpPr>
            <a:spLocks noGrp="1" noChangeArrowheads="1"/>
          </p:cNvSpPr>
          <p:nvPr>
            <p:ph type="body" sz="quarter" idx="12"/>
          </p:nvPr>
        </p:nvSpPr>
        <p:spPr>
          <a:xfrm>
            <a:off x="3048000" y="4800600"/>
            <a:ext cx="2544763" cy="457200"/>
          </a:xfrm>
        </p:spPr>
        <p:txBody>
          <a:bodyPr lIns="273123" tIns="91040" bIns="91040" anchor="ctr"/>
          <a:lstStyle/>
          <a:p>
            <a:r>
              <a:rPr lang="en-US" altLang="en-US" dirty="0">
                <a:solidFill>
                  <a:srgbClr val="7030A0"/>
                </a:solidFill>
                <a:effectLst>
                  <a:outerShdw blurRad="38100" dist="38100" dir="2700000" algn="tl">
                    <a:srgbClr val="000000">
                      <a:alpha val="43137"/>
                    </a:srgbClr>
                  </a:outerShdw>
                </a:effectLst>
              </a:rPr>
              <a:t>Na</a:t>
            </a:r>
            <a:r>
              <a:rPr lang="en-US" altLang="en-US" dirty="0">
                <a:solidFill>
                  <a:srgbClr val="00B050"/>
                </a:solidFill>
                <a:effectLst>
                  <a:outerShdw blurRad="38100" dist="38100" dir="2700000" algn="tl">
                    <a:srgbClr val="000000">
                      <a:alpha val="43137"/>
                    </a:srgbClr>
                  </a:outerShdw>
                </a:effectLst>
              </a:rPr>
              <a:t>Cl </a:t>
            </a:r>
            <a:r>
              <a:rPr lang="en-US" altLang="en-US" dirty="0">
                <a:solidFill>
                  <a:schemeClr val="tx1"/>
                </a:solidFill>
                <a:effectLst>
                  <a:outerShdw blurRad="38100" dist="38100" dir="2700000" algn="tl">
                    <a:srgbClr val="000000">
                      <a:alpha val="43137"/>
                    </a:srgbClr>
                  </a:outerShdw>
                </a:effectLst>
              </a:rPr>
              <a:t>vs</a:t>
            </a:r>
            <a:r>
              <a:rPr lang="en-US" altLang="en-US" dirty="0">
                <a:solidFill>
                  <a:srgbClr val="FF0000"/>
                </a:solidFill>
                <a:effectLst>
                  <a:outerShdw blurRad="38100" dist="38100" dir="2700000" algn="tl">
                    <a:srgbClr val="000000">
                      <a:alpha val="43137"/>
                    </a:srgbClr>
                  </a:outerShdw>
                </a:effectLst>
              </a:rPr>
              <a:t> Glucose</a:t>
            </a:r>
          </a:p>
        </p:txBody>
      </p:sp>
      <p:grpSp>
        <p:nvGrpSpPr>
          <p:cNvPr id="165892" name="Group 17">
            <a:extLst>
              <a:ext uri="{FF2B5EF4-FFF2-40B4-BE49-F238E27FC236}">
                <a16:creationId xmlns:a16="http://schemas.microsoft.com/office/drawing/2014/main" id="{354529EA-7403-4ECD-8727-3396455C5E25}"/>
              </a:ext>
            </a:extLst>
          </p:cNvPr>
          <p:cNvGrpSpPr>
            <a:grpSpLocks/>
          </p:cNvGrpSpPr>
          <p:nvPr/>
        </p:nvGrpSpPr>
        <p:grpSpPr bwMode="auto">
          <a:xfrm>
            <a:off x="5181600" y="838200"/>
            <a:ext cx="3706813" cy="5568950"/>
            <a:chOff x="3504" y="720"/>
            <a:chExt cx="2095" cy="3316"/>
          </a:xfrm>
        </p:grpSpPr>
        <p:pic>
          <p:nvPicPr>
            <p:cNvPr id="165898" name="Picture 12" descr="0132525763_A454a3">
              <a:extLst>
                <a:ext uri="{FF2B5EF4-FFF2-40B4-BE49-F238E27FC236}">
                  <a16:creationId xmlns:a16="http://schemas.microsoft.com/office/drawing/2014/main" id="{3E7128EE-EC2D-4288-8A03-4BE29AF61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47" b="19109"/>
            <a:stretch>
              <a:fillRect/>
            </a:stretch>
          </p:blipFill>
          <p:spPr bwMode="auto">
            <a:xfrm>
              <a:off x="3504" y="720"/>
              <a:ext cx="2095" cy="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9" name="Text Box 7">
              <a:extLst>
                <a:ext uri="{FF2B5EF4-FFF2-40B4-BE49-F238E27FC236}">
                  <a16:creationId xmlns:a16="http://schemas.microsoft.com/office/drawing/2014/main" id="{E0E00D1F-EC87-4009-B0CA-25F0FA1A4946}"/>
                </a:ext>
              </a:extLst>
            </p:cNvPr>
            <p:cNvSpPr txBox="1">
              <a:spLocks noChangeArrowheads="1"/>
            </p:cNvSpPr>
            <p:nvPr/>
          </p:nvSpPr>
          <p:spPr bwMode="auto">
            <a:xfrm>
              <a:off x="3648" y="3706"/>
              <a:ext cx="7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 electrode</a:t>
              </a:r>
            </a:p>
          </p:txBody>
        </p:sp>
        <p:sp>
          <p:nvSpPr>
            <p:cNvPr id="165900" name="Text Box 8">
              <a:extLst>
                <a:ext uri="{FF2B5EF4-FFF2-40B4-BE49-F238E27FC236}">
                  <a16:creationId xmlns:a16="http://schemas.microsoft.com/office/drawing/2014/main" id="{072DCD4E-D78E-4B3E-A2E3-566E8FC97184}"/>
                </a:ext>
              </a:extLst>
            </p:cNvPr>
            <p:cNvSpPr txBox="1">
              <a:spLocks noChangeArrowheads="1"/>
            </p:cNvSpPr>
            <p:nvPr/>
          </p:nvSpPr>
          <p:spPr bwMode="auto">
            <a:xfrm>
              <a:off x="4608" y="3706"/>
              <a:ext cx="72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a:t>
              </a:r>
              <a:r>
                <a:rPr lang="en-US" altLang="en-US" sz="1500">
                  <a:ea typeface="ＭＳ Ｐゴシック" panose="020B0600070205080204" pitchFamily="34" charset="-128"/>
                  <a:cs typeface="Arial" panose="020B0604020202020204" pitchFamily="34" charset="0"/>
                </a:rPr>
                <a:t>–</a:t>
              </a:r>
              <a:r>
                <a:rPr lang="en-US" altLang="en-US" sz="1500">
                  <a:ea typeface="ＭＳ Ｐゴシック" panose="020B0600070205080204" pitchFamily="34" charset="-128"/>
                </a:rPr>
                <a:t>) electrode</a:t>
              </a:r>
            </a:p>
          </p:txBody>
        </p:sp>
      </p:grpSp>
      <p:grpSp>
        <p:nvGrpSpPr>
          <p:cNvPr id="165893" name="Group 19">
            <a:extLst>
              <a:ext uri="{FF2B5EF4-FFF2-40B4-BE49-F238E27FC236}">
                <a16:creationId xmlns:a16="http://schemas.microsoft.com/office/drawing/2014/main" id="{8DDD3923-612A-480E-97F6-F56FDFEEBC24}"/>
              </a:ext>
            </a:extLst>
          </p:cNvPr>
          <p:cNvGrpSpPr>
            <a:grpSpLocks/>
          </p:cNvGrpSpPr>
          <p:nvPr/>
        </p:nvGrpSpPr>
        <p:grpSpPr bwMode="auto">
          <a:xfrm>
            <a:off x="157163" y="838200"/>
            <a:ext cx="3897312" cy="5715000"/>
            <a:chOff x="3552" y="707"/>
            <a:chExt cx="2119" cy="3373"/>
          </a:xfrm>
        </p:grpSpPr>
        <p:sp>
          <p:nvSpPr>
            <p:cNvPr id="165895" name="Text Box 11">
              <a:extLst>
                <a:ext uri="{FF2B5EF4-FFF2-40B4-BE49-F238E27FC236}">
                  <a16:creationId xmlns:a16="http://schemas.microsoft.com/office/drawing/2014/main" id="{2B047465-8FC3-44FC-B1A5-0341EFBAE4D8}"/>
                </a:ext>
              </a:extLst>
            </p:cNvPr>
            <p:cNvSpPr txBox="1">
              <a:spLocks noChangeArrowheads="1"/>
            </p:cNvSpPr>
            <p:nvPr/>
          </p:nvSpPr>
          <p:spPr bwMode="auto">
            <a:xfrm>
              <a:off x="3751" y="3753"/>
              <a:ext cx="6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 electrode</a:t>
              </a:r>
            </a:p>
          </p:txBody>
        </p:sp>
        <p:sp>
          <p:nvSpPr>
            <p:cNvPr id="165896" name="Text Box 12">
              <a:extLst>
                <a:ext uri="{FF2B5EF4-FFF2-40B4-BE49-F238E27FC236}">
                  <a16:creationId xmlns:a16="http://schemas.microsoft.com/office/drawing/2014/main" id="{38BB3B5C-3365-414A-8D91-3B36DCBAC5DE}"/>
                </a:ext>
              </a:extLst>
            </p:cNvPr>
            <p:cNvSpPr txBox="1">
              <a:spLocks noChangeArrowheads="1"/>
            </p:cNvSpPr>
            <p:nvPr/>
          </p:nvSpPr>
          <p:spPr bwMode="auto">
            <a:xfrm>
              <a:off x="4556" y="3753"/>
              <a:ext cx="6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a:lnSpc>
                  <a:spcPct val="100000"/>
                </a:lnSpc>
                <a:spcBef>
                  <a:spcPct val="50000"/>
                </a:spcBef>
                <a:buClrTx/>
                <a:buFontTx/>
                <a:buNone/>
              </a:pPr>
              <a:r>
                <a:rPr lang="en-US" altLang="en-US" sz="1500">
                  <a:ea typeface="ＭＳ Ｐゴシック" panose="020B0600070205080204" pitchFamily="34" charset="-128"/>
                </a:rPr>
                <a:t>To (</a:t>
              </a:r>
              <a:r>
                <a:rPr lang="en-US" altLang="en-US" sz="1500">
                  <a:ea typeface="ＭＳ Ｐゴシック" panose="020B0600070205080204" pitchFamily="34" charset="-128"/>
                  <a:cs typeface="Arial" panose="020B0604020202020204" pitchFamily="34" charset="0"/>
                </a:rPr>
                <a:t>–</a:t>
              </a:r>
              <a:r>
                <a:rPr lang="en-US" altLang="en-US" sz="1500">
                  <a:ea typeface="ＭＳ Ｐゴシック" panose="020B0600070205080204" pitchFamily="34" charset="-128"/>
                </a:rPr>
                <a:t>) electrode</a:t>
              </a:r>
            </a:p>
          </p:txBody>
        </p:sp>
        <p:pic>
          <p:nvPicPr>
            <p:cNvPr id="165897" name="Picture 17" descr="0132525763_A454a1">
              <a:extLst>
                <a:ext uri="{FF2B5EF4-FFF2-40B4-BE49-F238E27FC236}">
                  <a16:creationId xmlns:a16="http://schemas.microsoft.com/office/drawing/2014/main" id="{D7348B08-45BD-45D0-8601-EE5E10E3C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761" b="19449"/>
            <a:stretch>
              <a:fillRect/>
            </a:stretch>
          </p:blipFill>
          <p:spPr bwMode="auto">
            <a:xfrm>
              <a:off x="3552" y="707"/>
              <a:ext cx="2119"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5894" name="Oval 1">
            <a:extLst>
              <a:ext uri="{FF2B5EF4-FFF2-40B4-BE49-F238E27FC236}">
                <a16:creationId xmlns:a16="http://schemas.microsoft.com/office/drawing/2014/main" id="{8F604D7E-A955-4192-8881-3962D8F4D780}"/>
              </a:ext>
            </a:extLst>
          </p:cNvPr>
          <p:cNvSpPr>
            <a:spLocks noChangeArrowheads="1"/>
          </p:cNvSpPr>
          <p:nvPr/>
        </p:nvSpPr>
        <p:spPr bwMode="auto">
          <a:xfrm>
            <a:off x="304800" y="990600"/>
            <a:ext cx="1600200" cy="2460625"/>
          </a:xfrm>
          <a:prstGeom prst="ellipse">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1" hangingPunct="1">
              <a:lnSpc>
                <a:spcPct val="115000"/>
              </a:lnSpc>
              <a:spcBef>
                <a:spcPct val="20000"/>
              </a:spcBef>
              <a:buClr>
                <a:srgbClr val="2877C4"/>
              </a:buClr>
              <a:buFont typeface="Wingdings" panose="05000000000000000000" pitchFamily="2" charset="2"/>
              <a:buNone/>
            </a:pPr>
            <a:endParaRPr lang="en-US" alt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fade">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3"/>
                                        </p:tgtEl>
                                        <p:attrNameLst>
                                          <p:attrName>style.visibility</p:attrName>
                                        </p:attrNameLst>
                                      </p:cBhvr>
                                      <p:to>
                                        <p:strVal val="visible"/>
                                      </p:to>
                                    </p:set>
                                    <p:animEffect transition="in" filter="fade">
                                      <p:cBhvr>
                                        <p:cTn id="12" dur="500"/>
                                        <p:tgtEl>
                                          <p:spTgt spid="1658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892"/>
                                        </p:tgtEl>
                                        <p:attrNameLst>
                                          <p:attrName>style.visibility</p:attrName>
                                        </p:attrNameLst>
                                      </p:cBhvr>
                                      <p:to>
                                        <p:strVal val="visible"/>
                                      </p:to>
                                    </p:set>
                                    <p:animEffect transition="in" filter="fade">
                                      <p:cBhvr>
                                        <p:cTn id="17" dur="500"/>
                                        <p:tgtEl>
                                          <p:spTgt spid="1658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5894"/>
                                        </p:tgtEl>
                                        <p:attrNameLst>
                                          <p:attrName>style.visibility</p:attrName>
                                        </p:attrNameLst>
                                      </p:cBhvr>
                                      <p:to>
                                        <p:strVal val="visible"/>
                                      </p:to>
                                    </p:set>
                                    <p:animEffect transition="in" filter="fade">
                                      <p:cBhvr>
                                        <p:cTn id="22" dur="500"/>
                                        <p:tgtEl>
                                          <p:spTgt spid="165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P spid="1658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5">
            <a:extLst>
              <a:ext uri="{FF2B5EF4-FFF2-40B4-BE49-F238E27FC236}">
                <a16:creationId xmlns:a16="http://schemas.microsoft.com/office/drawing/2014/main" id="{AAFDC52F-404C-45F7-B15B-EABD3C01AF59}"/>
              </a:ext>
            </a:extLst>
          </p:cNvPr>
          <p:cNvSpPr>
            <a:spLocks noGrp="1" noChangeArrowheads="1"/>
          </p:cNvSpPr>
          <p:nvPr>
            <p:ph type="title"/>
          </p:nvPr>
        </p:nvSpPr>
        <p:spPr/>
        <p:txBody>
          <a:bodyPr/>
          <a:lstStyle/>
          <a:p>
            <a:pPr eaLnBrk="1" hangingPunct="1"/>
            <a:r>
              <a:rPr lang="en-US" altLang="en-US"/>
              <a:t>	Solutions</a:t>
            </a:r>
          </a:p>
        </p:txBody>
      </p:sp>
      <p:pic>
        <p:nvPicPr>
          <p:cNvPr id="124931" name="Picture 9" descr="warm_up-01.eps">
            <a:extLst>
              <a:ext uri="{FF2B5EF4-FFF2-40B4-BE49-F238E27FC236}">
                <a16:creationId xmlns:a16="http://schemas.microsoft.com/office/drawing/2014/main" id="{3C718416-32E6-4C06-BB44-531CBE5F13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Content Placeholder 10">
            <a:extLst>
              <a:ext uri="{FF2B5EF4-FFF2-40B4-BE49-F238E27FC236}">
                <a16:creationId xmlns:a16="http://schemas.microsoft.com/office/drawing/2014/main" id="{D2A92D76-AD52-4212-8011-F26BE762C1AE}"/>
              </a:ext>
            </a:extLst>
          </p:cNvPr>
          <p:cNvSpPr>
            <a:spLocks noGrp="1" noChangeArrowheads="1"/>
          </p:cNvSpPr>
          <p:nvPr>
            <p:ph sz="quarter" idx="15"/>
          </p:nvPr>
        </p:nvSpPr>
        <p:spPr>
          <a:xfrm>
            <a:off x="4575175" y="1376363"/>
            <a:ext cx="4568825" cy="5481637"/>
          </a:xfrm>
        </p:spPr>
        <p:txBody>
          <a:bodyPr lIns="182083" tIns="91040" rIns="182083"/>
          <a:lstStyle/>
          <a:p>
            <a:pPr eaLnBrk="1" hangingPunct="1"/>
            <a:r>
              <a:rPr lang="en-US" altLang="en-US" sz="1900" dirty="0">
                <a:solidFill>
                  <a:srgbClr val="7030A0"/>
                </a:solidFill>
              </a:rPr>
              <a:t>Rank the following coffee samples in terms of likely sweetness based on the amount of sugar added. Use 1 for the sweetest coffee and 4 for the least-sweet coffee.</a:t>
            </a:r>
          </a:p>
          <a:p>
            <a:pPr eaLnBrk="1" hangingPunct="1">
              <a:lnSpc>
                <a:spcPct val="100000"/>
              </a:lnSpc>
              <a:spcBef>
                <a:spcPts val="1200"/>
              </a:spcBef>
            </a:pPr>
            <a:r>
              <a:rPr lang="en-US" altLang="en-US" sz="1900" dirty="0"/>
              <a:t>5 grams of sugar added to 50 grams of coffee</a:t>
            </a:r>
          </a:p>
          <a:p>
            <a:pPr eaLnBrk="1" hangingPunct="1">
              <a:lnSpc>
                <a:spcPct val="100000"/>
              </a:lnSpc>
              <a:spcBef>
                <a:spcPts val="1200"/>
              </a:spcBef>
            </a:pPr>
            <a:r>
              <a:rPr lang="en-US" altLang="en-US" sz="1900" dirty="0"/>
              <a:t>5 grams of sugar added to 100 grams of coffee </a:t>
            </a:r>
          </a:p>
          <a:p>
            <a:pPr eaLnBrk="1" hangingPunct="1">
              <a:lnSpc>
                <a:spcPct val="100000"/>
              </a:lnSpc>
              <a:spcBef>
                <a:spcPts val="1200"/>
              </a:spcBef>
            </a:pPr>
            <a:r>
              <a:rPr lang="en-US" altLang="en-US" sz="1900" dirty="0"/>
              <a:t>2 grams of sugar added to 100 grams of coffee </a:t>
            </a:r>
          </a:p>
          <a:p>
            <a:pPr eaLnBrk="1" hangingPunct="1">
              <a:lnSpc>
                <a:spcPct val="100000"/>
              </a:lnSpc>
              <a:spcBef>
                <a:spcPts val="1200"/>
              </a:spcBef>
            </a:pPr>
            <a:r>
              <a:rPr lang="en-US" altLang="en-US" sz="1900" dirty="0"/>
              <a:t>2 grams of sugar added to 50 grams of coffee </a:t>
            </a:r>
          </a:p>
        </p:txBody>
      </p:sp>
      <p:sp>
        <p:nvSpPr>
          <p:cNvPr id="124933" name="Content Placeholder 7">
            <a:extLst>
              <a:ext uri="{FF2B5EF4-FFF2-40B4-BE49-F238E27FC236}">
                <a16:creationId xmlns:a16="http://schemas.microsoft.com/office/drawing/2014/main" id="{4FD41EF4-30B5-4F9B-8DD4-99D3389AC07B}"/>
              </a:ext>
            </a:extLst>
          </p:cNvPr>
          <p:cNvSpPr>
            <a:spLocks noGrp="1" noChangeArrowheads="1"/>
          </p:cNvSpPr>
          <p:nvPr>
            <p:ph sz="quarter" idx="16"/>
          </p:nvPr>
        </p:nvSpPr>
        <p:spPr>
          <a:xfrm>
            <a:off x="0" y="1376363"/>
            <a:ext cx="4249738" cy="5481637"/>
          </a:xfrm>
        </p:spPr>
        <p:txBody>
          <a:bodyPr lIns="182083" tIns="91040"/>
          <a:lstStyle/>
          <a:p>
            <a:pPr eaLnBrk="1" hangingPunct="1"/>
            <a:r>
              <a:rPr lang="en-US" altLang="en-US" sz="1900" dirty="0">
                <a:solidFill>
                  <a:srgbClr val="00B050"/>
                </a:solidFill>
              </a:rPr>
              <a:t>For each pair of coffee samples below, select the sample that contains more grams of sugar per gram of coffee.</a:t>
            </a:r>
          </a:p>
          <a:p>
            <a:pPr eaLnBrk="1" hangingPunct="1">
              <a:spcBef>
                <a:spcPts val="838"/>
              </a:spcBef>
            </a:pPr>
            <a:r>
              <a:rPr lang="en-US" altLang="en-US" sz="1900" dirty="0">
                <a:solidFill>
                  <a:srgbClr val="0070C0"/>
                </a:solidFill>
              </a:rPr>
              <a:t>O  5 grams of sugar added to 50 grams of coffee</a:t>
            </a:r>
          </a:p>
          <a:p>
            <a:pPr eaLnBrk="1" hangingPunct="1">
              <a:spcBef>
                <a:spcPts val="838"/>
              </a:spcBef>
            </a:pPr>
            <a:r>
              <a:rPr lang="en-US" altLang="en-US" sz="1900" dirty="0">
                <a:solidFill>
                  <a:srgbClr val="0070C0"/>
                </a:solidFill>
              </a:rPr>
              <a:t>O  5 grams of sugar added to 100 grams of coffee </a:t>
            </a:r>
          </a:p>
          <a:p>
            <a:pPr eaLnBrk="1" hangingPunct="1">
              <a:spcBef>
                <a:spcPts val="838"/>
              </a:spcBef>
            </a:pPr>
            <a:r>
              <a:rPr lang="en-US" altLang="en-US" sz="1900" dirty="0">
                <a:solidFill>
                  <a:srgbClr val="FE8600"/>
                </a:solidFill>
              </a:rPr>
              <a:t> </a:t>
            </a:r>
          </a:p>
          <a:p>
            <a:pPr eaLnBrk="1" hangingPunct="1">
              <a:spcBef>
                <a:spcPts val="838"/>
              </a:spcBef>
            </a:pPr>
            <a:r>
              <a:rPr lang="en-US" altLang="en-US" sz="1900" dirty="0"/>
              <a:t>O  2 grams of sugar added to 50 grams of coffee </a:t>
            </a:r>
          </a:p>
          <a:p>
            <a:pPr eaLnBrk="1" hangingPunct="1">
              <a:spcBef>
                <a:spcPts val="838"/>
              </a:spcBef>
            </a:pPr>
            <a:r>
              <a:rPr lang="en-US" altLang="en-US" sz="1900" dirty="0"/>
              <a:t>O 5 grams of sugar added to 50 grams of coffee</a:t>
            </a:r>
          </a:p>
          <a:p>
            <a:pPr eaLnBrk="1" hangingPunct="1"/>
            <a:r>
              <a:rPr lang="en-US" altLang="en-US" sz="1900" dirty="0">
                <a:solidFill>
                  <a:srgbClr val="FE86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33">
                                            <p:txEl>
                                              <p:pRg st="1" end="1"/>
                                            </p:txEl>
                                          </p:spTgt>
                                        </p:tgtEl>
                                        <p:attrNameLst>
                                          <p:attrName>style.visibility</p:attrName>
                                        </p:attrNameLst>
                                      </p:cBhvr>
                                      <p:to>
                                        <p:strVal val="visible"/>
                                      </p:to>
                                    </p:set>
                                    <p:animEffect transition="in" filter="fade">
                                      <p:cBhvr>
                                        <p:cTn id="7" dur="500"/>
                                        <p:tgtEl>
                                          <p:spTgt spid="12493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4933">
                                            <p:txEl>
                                              <p:pRg st="2" end="2"/>
                                            </p:txEl>
                                          </p:spTgt>
                                        </p:tgtEl>
                                        <p:attrNameLst>
                                          <p:attrName>style.visibility</p:attrName>
                                        </p:attrNameLst>
                                      </p:cBhvr>
                                      <p:to>
                                        <p:strVal val="visible"/>
                                      </p:to>
                                    </p:set>
                                    <p:animEffect transition="in" filter="fade">
                                      <p:cBhvr>
                                        <p:cTn id="10" dur="500"/>
                                        <p:tgtEl>
                                          <p:spTgt spid="12493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933">
                                            <p:txEl>
                                              <p:pRg st="4" end="4"/>
                                            </p:txEl>
                                          </p:spTgt>
                                        </p:tgtEl>
                                        <p:attrNameLst>
                                          <p:attrName>style.visibility</p:attrName>
                                        </p:attrNameLst>
                                      </p:cBhvr>
                                      <p:to>
                                        <p:strVal val="visible"/>
                                      </p:to>
                                    </p:set>
                                    <p:animEffect transition="in" filter="fade">
                                      <p:cBhvr>
                                        <p:cTn id="15" dur="500"/>
                                        <p:tgtEl>
                                          <p:spTgt spid="12493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4933">
                                            <p:txEl>
                                              <p:pRg st="5" end="5"/>
                                            </p:txEl>
                                          </p:spTgt>
                                        </p:tgtEl>
                                        <p:attrNameLst>
                                          <p:attrName>style.visibility</p:attrName>
                                        </p:attrNameLst>
                                      </p:cBhvr>
                                      <p:to>
                                        <p:strVal val="visible"/>
                                      </p:to>
                                    </p:set>
                                    <p:animEffect transition="in" filter="fade">
                                      <p:cBhvr>
                                        <p:cTn id="18" dur="500"/>
                                        <p:tgtEl>
                                          <p:spTgt spid="12493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4932">
                                            <p:txEl>
                                              <p:pRg st="0" end="0"/>
                                            </p:txEl>
                                          </p:spTgt>
                                        </p:tgtEl>
                                        <p:attrNameLst>
                                          <p:attrName>style.visibility</p:attrName>
                                        </p:attrNameLst>
                                      </p:cBhvr>
                                      <p:to>
                                        <p:strVal val="visible"/>
                                      </p:to>
                                    </p:set>
                                    <p:animEffect transition="in" filter="fade">
                                      <p:cBhvr>
                                        <p:cTn id="23" dur="500"/>
                                        <p:tgtEl>
                                          <p:spTgt spid="124932">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4932">
                                            <p:txEl>
                                              <p:pRg st="1" end="1"/>
                                            </p:txEl>
                                          </p:spTgt>
                                        </p:tgtEl>
                                        <p:attrNameLst>
                                          <p:attrName>style.visibility</p:attrName>
                                        </p:attrNameLst>
                                      </p:cBhvr>
                                      <p:to>
                                        <p:strVal val="visible"/>
                                      </p:to>
                                    </p:set>
                                    <p:animEffect transition="in" filter="fade">
                                      <p:cBhvr>
                                        <p:cTn id="26" dur="500"/>
                                        <p:tgtEl>
                                          <p:spTgt spid="124932">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4932">
                                            <p:txEl>
                                              <p:pRg st="2" end="2"/>
                                            </p:txEl>
                                          </p:spTgt>
                                        </p:tgtEl>
                                        <p:attrNameLst>
                                          <p:attrName>style.visibility</p:attrName>
                                        </p:attrNameLst>
                                      </p:cBhvr>
                                      <p:to>
                                        <p:strVal val="visible"/>
                                      </p:to>
                                    </p:set>
                                    <p:animEffect transition="in" filter="fade">
                                      <p:cBhvr>
                                        <p:cTn id="29" dur="500"/>
                                        <p:tgtEl>
                                          <p:spTgt spid="124932">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4932">
                                            <p:txEl>
                                              <p:pRg st="3" end="3"/>
                                            </p:txEl>
                                          </p:spTgt>
                                        </p:tgtEl>
                                        <p:attrNameLst>
                                          <p:attrName>style.visibility</p:attrName>
                                        </p:attrNameLst>
                                      </p:cBhvr>
                                      <p:to>
                                        <p:strVal val="visible"/>
                                      </p:to>
                                    </p:set>
                                    <p:animEffect transition="in" filter="fade">
                                      <p:cBhvr>
                                        <p:cTn id="32" dur="500"/>
                                        <p:tgtEl>
                                          <p:spTgt spid="12493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4932">
                                            <p:txEl>
                                              <p:pRg st="4" end="4"/>
                                            </p:txEl>
                                          </p:spTgt>
                                        </p:tgtEl>
                                        <p:attrNameLst>
                                          <p:attrName>style.visibility</p:attrName>
                                        </p:attrNameLst>
                                      </p:cBhvr>
                                      <p:to>
                                        <p:strVal val="visible"/>
                                      </p:to>
                                    </p:set>
                                    <p:animEffect transition="in" filter="fade">
                                      <p:cBhvr>
                                        <p:cTn id="35" dur="500"/>
                                        <p:tgtEl>
                                          <p:spTgt spid="1249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858BCD7A-9ECA-43D2-9499-B4365477C31B}"/>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Factors Affecting Solubility &amp; Rate of Dissolving</a:t>
            </a:r>
          </a:p>
        </p:txBody>
      </p:sp>
      <p:sp>
        <p:nvSpPr>
          <p:cNvPr id="167939" name="TextBox 3">
            <a:extLst>
              <a:ext uri="{FF2B5EF4-FFF2-40B4-BE49-F238E27FC236}">
                <a16:creationId xmlns:a16="http://schemas.microsoft.com/office/drawing/2014/main" id="{CB7AC78F-0C96-457B-B06E-ACE55794DCDC}"/>
              </a:ext>
            </a:extLst>
          </p:cNvPr>
          <p:cNvSpPr txBox="1">
            <a:spLocks noChangeArrowheads="1"/>
          </p:cNvSpPr>
          <p:nvPr/>
        </p:nvSpPr>
        <p:spPr bwMode="auto">
          <a:xfrm>
            <a:off x="0" y="2322513"/>
            <a:ext cx="23304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a:t>Factors that Affect Solubility</a:t>
            </a:r>
          </a:p>
        </p:txBody>
      </p:sp>
      <p:sp>
        <p:nvSpPr>
          <p:cNvPr id="167940" name="TextBox 6">
            <a:extLst>
              <a:ext uri="{FF2B5EF4-FFF2-40B4-BE49-F238E27FC236}">
                <a16:creationId xmlns:a16="http://schemas.microsoft.com/office/drawing/2014/main" id="{1F770AB2-4245-456A-A107-037C8464F073}"/>
              </a:ext>
            </a:extLst>
          </p:cNvPr>
          <p:cNvSpPr txBox="1">
            <a:spLocks noChangeArrowheads="1"/>
          </p:cNvSpPr>
          <p:nvPr/>
        </p:nvSpPr>
        <p:spPr bwMode="auto">
          <a:xfrm>
            <a:off x="6929438" y="1512888"/>
            <a:ext cx="217487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dirty="0"/>
              <a:t>Factors that Affect </a:t>
            </a:r>
            <a:r>
              <a:rPr lang="en-US" altLang="en-US" b="1" dirty="0">
                <a:solidFill>
                  <a:srgbClr val="FF00FF"/>
                </a:solidFill>
              </a:rPr>
              <a:t>Rate</a:t>
            </a:r>
            <a:r>
              <a:rPr lang="en-US" altLang="en-US" b="1" dirty="0"/>
              <a:t> of Dissolution</a:t>
            </a:r>
          </a:p>
        </p:txBody>
      </p:sp>
      <p:grpSp>
        <p:nvGrpSpPr>
          <p:cNvPr id="167949" name="Group 10">
            <a:extLst>
              <a:ext uri="{FF2B5EF4-FFF2-40B4-BE49-F238E27FC236}">
                <a16:creationId xmlns:a16="http://schemas.microsoft.com/office/drawing/2014/main" id="{1B54A564-CFD1-40F5-80F5-3918CB80CE45}"/>
              </a:ext>
            </a:extLst>
          </p:cNvPr>
          <p:cNvGrpSpPr>
            <a:grpSpLocks/>
          </p:cNvGrpSpPr>
          <p:nvPr/>
        </p:nvGrpSpPr>
        <p:grpSpPr bwMode="auto">
          <a:xfrm>
            <a:off x="1905000" y="1912938"/>
            <a:ext cx="5181434" cy="4572000"/>
            <a:chOff x="914721" y="610882"/>
            <a:chExt cx="2894957" cy="1989378"/>
          </a:xfrm>
        </p:grpSpPr>
        <p:sp>
          <p:nvSpPr>
            <p:cNvPr id="12" name="Freeform 11">
              <a:extLst>
                <a:ext uri="{FF2B5EF4-FFF2-40B4-BE49-F238E27FC236}">
                  <a16:creationId xmlns:a16="http://schemas.microsoft.com/office/drawing/2014/main" id="{E31AAA08-8C93-45EF-9BF2-7F27DE81B5E1}"/>
                </a:ext>
              </a:extLst>
            </p:cNvPr>
            <p:cNvSpPr/>
            <p:nvPr/>
          </p:nvSpPr>
          <p:spPr>
            <a:xfrm>
              <a:off x="914721" y="610882"/>
              <a:ext cx="1958416" cy="1989378"/>
            </a:xfrm>
            <a:custGeom>
              <a:avLst/>
              <a:gdLst>
                <a:gd name="connsiteX0" fmla="*/ 0 w 1989378"/>
                <a:gd name="connsiteY0" fmla="*/ 994689 h 1989378"/>
                <a:gd name="connsiteX1" fmla="*/ 994689 w 1989378"/>
                <a:gd name="connsiteY1" fmla="*/ 0 h 1989378"/>
                <a:gd name="connsiteX2" fmla="*/ 1989378 w 1989378"/>
                <a:gd name="connsiteY2" fmla="*/ 994689 h 1989378"/>
                <a:gd name="connsiteX3" fmla="*/ 994689 w 1989378"/>
                <a:gd name="connsiteY3" fmla="*/ 1989378 h 1989378"/>
                <a:gd name="connsiteX4" fmla="*/ 0 w 1989378"/>
                <a:gd name="connsiteY4" fmla="*/ 994689 h 19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378" h="1989378">
                  <a:moveTo>
                    <a:pt x="0" y="994689"/>
                  </a:moveTo>
                  <a:cubicBezTo>
                    <a:pt x="0" y="445337"/>
                    <a:pt x="445337" y="0"/>
                    <a:pt x="994689" y="0"/>
                  </a:cubicBezTo>
                  <a:cubicBezTo>
                    <a:pt x="1544041" y="0"/>
                    <a:pt x="1989378" y="445337"/>
                    <a:pt x="1989378" y="994689"/>
                  </a:cubicBezTo>
                  <a:cubicBezTo>
                    <a:pt x="1989378" y="1544041"/>
                    <a:pt x="1544041" y="1989378"/>
                    <a:pt x="994689" y="1989378"/>
                  </a:cubicBezTo>
                  <a:cubicBezTo>
                    <a:pt x="445337" y="1989378"/>
                    <a:pt x="0" y="1544041"/>
                    <a:pt x="0" y="994689"/>
                  </a:cubicBezTo>
                  <a:close/>
                </a:path>
              </a:pathLst>
            </a:custGeom>
            <a:solidFill>
              <a:schemeClr val="accent2">
                <a:alpha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277796" tIns="234590" rIns="564553" bIns="234591" spcCol="1270" anchor="ctr"/>
            <a:lstStyle/>
            <a:p>
              <a:pPr defTabSz="1018043" eaLnBrk="1" hangingPunct="1">
                <a:lnSpc>
                  <a:spcPct val="90000"/>
                </a:lnSpc>
                <a:spcAft>
                  <a:spcPct val="35000"/>
                </a:spcAft>
                <a:buClr>
                  <a:srgbClr val="2877C4"/>
                </a:buClr>
                <a:defRPr/>
              </a:pPr>
              <a:endParaRPr lang="en-US" sz="2300" dirty="0">
                <a:solidFill>
                  <a:srgbClr val="FFFFFF"/>
                </a:solidFill>
              </a:endParaRPr>
            </a:p>
          </p:txBody>
        </p:sp>
        <p:sp>
          <p:nvSpPr>
            <p:cNvPr id="13" name="Freeform 12">
              <a:extLst>
                <a:ext uri="{FF2B5EF4-FFF2-40B4-BE49-F238E27FC236}">
                  <a16:creationId xmlns:a16="http://schemas.microsoft.com/office/drawing/2014/main" id="{044FBED6-D622-465D-9199-9541ECBFAB66}"/>
                </a:ext>
              </a:extLst>
            </p:cNvPr>
            <p:cNvSpPr/>
            <p:nvPr/>
          </p:nvSpPr>
          <p:spPr>
            <a:xfrm>
              <a:off x="1851355" y="610882"/>
              <a:ext cx="1958416" cy="1989378"/>
            </a:xfrm>
            <a:custGeom>
              <a:avLst/>
              <a:gdLst>
                <a:gd name="connsiteX0" fmla="*/ 0 w 1989378"/>
                <a:gd name="connsiteY0" fmla="*/ 994689 h 1989378"/>
                <a:gd name="connsiteX1" fmla="*/ 994689 w 1989378"/>
                <a:gd name="connsiteY1" fmla="*/ 0 h 1989378"/>
                <a:gd name="connsiteX2" fmla="*/ 1989378 w 1989378"/>
                <a:gd name="connsiteY2" fmla="*/ 994689 h 1989378"/>
                <a:gd name="connsiteX3" fmla="*/ 994689 w 1989378"/>
                <a:gd name="connsiteY3" fmla="*/ 1989378 h 1989378"/>
                <a:gd name="connsiteX4" fmla="*/ 0 w 1989378"/>
                <a:gd name="connsiteY4" fmla="*/ 994689 h 19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378" h="1989378">
                  <a:moveTo>
                    <a:pt x="0" y="994689"/>
                  </a:moveTo>
                  <a:cubicBezTo>
                    <a:pt x="0" y="445337"/>
                    <a:pt x="445337" y="0"/>
                    <a:pt x="994689" y="0"/>
                  </a:cubicBezTo>
                  <a:cubicBezTo>
                    <a:pt x="1544041" y="0"/>
                    <a:pt x="1989378" y="445337"/>
                    <a:pt x="1989378" y="994689"/>
                  </a:cubicBezTo>
                  <a:cubicBezTo>
                    <a:pt x="1989378" y="1544041"/>
                    <a:pt x="1544041" y="1989378"/>
                    <a:pt x="994689" y="1989378"/>
                  </a:cubicBezTo>
                  <a:cubicBezTo>
                    <a:pt x="445337" y="1989378"/>
                    <a:pt x="0" y="1544041"/>
                    <a:pt x="0" y="994689"/>
                  </a:cubicBezTo>
                  <a:close/>
                </a:path>
              </a:pathLst>
            </a:custGeom>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4553" tIns="234590" rIns="277796" bIns="234591" spcCol="1270" anchor="ctr"/>
            <a:lstStyle/>
            <a:p>
              <a:pPr algn="ctr" defTabSz="1018043" eaLnBrk="1" hangingPunct="1">
                <a:lnSpc>
                  <a:spcPct val="90000"/>
                </a:lnSpc>
                <a:spcAft>
                  <a:spcPct val="35000"/>
                </a:spcAft>
                <a:buClr>
                  <a:srgbClr val="2877C4"/>
                </a:buClr>
                <a:defRPr/>
              </a:pPr>
              <a:endParaRPr lang="en-US" sz="2300" dirty="0">
                <a:solidFill>
                  <a:srgbClr val="FFFFFF"/>
                </a:solidFill>
              </a:endParaRPr>
            </a:p>
          </p:txBody>
        </p:sp>
      </p:grpSp>
      <p:sp>
        <p:nvSpPr>
          <p:cNvPr id="167950" name="TextBox 7">
            <a:extLst>
              <a:ext uri="{FF2B5EF4-FFF2-40B4-BE49-F238E27FC236}">
                <a16:creationId xmlns:a16="http://schemas.microsoft.com/office/drawing/2014/main" id="{48BFCDC1-2D1E-4FAD-A8AB-C7D6B6DB1849}"/>
              </a:ext>
            </a:extLst>
          </p:cNvPr>
          <p:cNvSpPr txBox="1">
            <a:spLocks noChangeArrowheads="1"/>
          </p:cNvSpPr>
          <p:nvPr/>
        </p:nvSpPr>
        <p:spPr bwMode="auto">
          <a:xfrm>
            <a:off x="2127188" y="2524483"/>
            <a:ext cx="1900519" cy="49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dirty="0"/>
              <a:t>Pressure</a:t>
            </a:r>
          </a:p>
        </p:txBody>
      </p:sp>
      <p:sp>
        <p:nvSpPr>
          <p:cNvPr id="167951" name="TextBox 8">
            <a:extLst>
              <a:ext uri="{FF2B5EF4-FFF2-40B4-BE49-F238E27FC236}">
                <a16:creationId xmlns:a16="http://schemas.microsoft.com/office/drawing/2014/main" id="{FDA05589-25EC-4076-9EB8-658E0D280FDC}"/>
              </a:ext>
            </a:extLst>
          </p:cNvPr>
          <p:cNvSpPr txBox="1">
            <a:spLocks noChangeArrowheads="1"/>
          </p:cNvSpPr>
          <p:nvPr/>
        </p:nvSpPr>
        <p:spPr bwMode="auto">
          <a:xfrm>
            <a:off x="5333889" y="2362201"/>
            <a:ext cx="1871774" cy="227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ts val="1050"/>
              </a:spcBef>
            </a:pPr>
            <a:r>
              <a:rPr lang="en-US" altLang="en-US" dirty="0">
                <a:solidFill>
                  <a:srgbClr val="7030A0"/>
                </a:solidFill>
              </a:rPr>
              <a:t>Stirring</a:t>
            </a:r>
          </a:p>
          <a:p>
            <a:pPr eaLnBrk="1" hangingPunct="1">
              <a:lnSpc>
                <a:spcPct val="100000"/>
              </a:lnSpc>
              <a:spcBef>
                <a:spcPct val="0"/>
              </a:spcBef>
              <a:buFontTx/>
              <a:buNone/>
            </a:pPr>
            <a:r>
              <a:rPr lang="en-US" altLang="en-US" dirty="0">
                <a:solidFill>
                  <a:srgbClr val="7030A0"/>
                </a:solidFill>
              </a:rPr>
              <a:t>(</a:t>
            </a:r>
            <a:r>
              <a:rPr lang="en-US" altLang="en-US" b="1" dirty="0">
                <a:solidFill>
                  <a:srgbClr val="7030A0"/>
                </a:solidFill>
              </a:rPr>
              <a:t>agitation</a:t>
            </a:r>
            <a:r>
              <a:rPr lang="en-US" altLang="en-US" dirty="0">
                <a:solidFill>
                  <a:srgbClr val="7030A0"/>
                </a:solidFill>
              </a:rPr>
              <a:t>)</a:t>
            </a:r>
          </a:p>
          <a:p>
            <a:pPr algn="ctr" eaLnBrk="1" hangingPunct="1">
              <a:lnSpc>
                <a:spcPct val="115000"/>
              </a:lnSpc>
              <a:spcBef>
                <a:spcPts val="1050"/>
              </a:spcBef>
            </a:pPr>
            <a:endParaRPr lang="en-US" altLang="en-US" dirty="0"/>
          </a:p>
          <a:p>
            <a:pPr algn="ctr" eaLnBrk="1" hangingPunct="1">
              <a:lnSpc>
                <a:spcPct val="115000"/>
              </a:lnSpc>
              <a:spcBef>
                <a:spcPts val="1050"/>
              </a:spcBef>
            </a:pPr>
            <a:r>
              <a:rPr lang="en-US" altLang="en-US" b="1" dirty="0">
                <a:solidFill>
                  <a:srgbClr val="7030A0"/>
                </a:solidFill>
              </a:rPr>
              <a:t>Particle size</a:t>
            </a:r>
          </a:p>
          <a:p>
            <a:pPr algn="ctr" eaLnBrk="1" hangingPunct="1">
              <a:lnSpc>
                <a:spcPct val="100000"/>
              </a:lnSpc>
              <a:spcBef>
                <a:spcPct val="0"/>
              </a:spcBef>
              <a:buFontTx/>
              <a:buNone/>
            </a:pPr>
            <a:r>
              <a:rPr lang="en-US" altLang="en-US" sz="2100" dirty="0">
                <a:solidFill>
                  <a:srgbClr val="7030A0"/>
                </a:solidFill>
              </a:rPr>
              <a:t>(surface area)</a:t>
            </a:r>
          </a:p>
        </p:txBody>
      </p:sp>
      <p:sp>
        <p:nvSpPr>
          <p:cNvPr id="167942" name="TextBox 13">
            <a:extLst>
              <a:ext uri="{FF2B5EF4-FFF2-40B4-BE49-F238E27FC236}">
                <a16:creationId xmlns:a16="http://schemas.microsoft.com/office/drawing/2014/main" id="{74862770-A861-4A3E-8900-047F2FBCE1E7}"/>
              </a:ext>
            </a:extLst>
          </p:cNvPr>
          <p:cNvSpPr txBox="1">
            <a:spLocks noChangeArrowheads="1"/>
          </p:cNvSpPr>
          <p:nvPr/>
        </p:nvSpPr>
        <p:spPr bwMode="auto">
          <a:xfrm>
            <a:off x="1828800" y="3521075"/>
            <a:ext cx="19002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a:t>Nature of solute</a:t>
            </a:r>
          </a:p>
        </p:txBody>
      </p:sp>
      <p:pic>
        <p:nvPicPr>
          <p:cNvPr id="167943" name="Picture 7" descr="0132525763_R472d">
            <a:extLst>
              <a:ext uri="{FF2B5EF4-FFF2-40B4-BE49-F238E27FC236}">
                <a16:creationId xmlns:a16="http://schemas.microsoft.com/office/drawing/2014/main" id="{75B0AC82-711A-457A-A3FE-7E4EDB017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28" b="9975"/>
          <a:stretch>
            <a:fillRect/>
          </a:stretch>
        </p:blipFill>
        <p:spPr bwMode="auto">
          <a:xfrm>
            <a:off x="3886200" y="3124200"/>
            <a:ext cx="12430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4" name="TextBox 14">
            <a:extLst>
              <a:ext uri="{FF2B5EF4-FFF2-40B4-BE49-F238E27FC236}">
                <a16:creationId xmlns:a16="http://schemas.microsoft.com/office/drawing/2014/main" id="{C7DA7FC6-8122-4499-BD5B-56C75E3F6A41}"/>
              </a:ext>
            </a:extLst>
          </p:cNvPr>
          <p:cNvSpPr txBox="1">
            <a:spLocks noChangeArrowheads="1"/>
          </p:cNvSpPr>
          <p:nvPr/>
        </p:nvSpPr>
        <p:spPr bwMode="auto">
          <a:xfrm>
            <a:off x="1981200" y="4864100"/>
            <a:ext cx="19002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a:t>Nature of solvent</a:t>
            </a:r>
          </a:p>
        </p:txBody>
      </p:sp>
      <p:pic>
        <p:nvPicPr>
          <p:cNvPr id="167945" name="Picture 11" descr="0132525763_R472c">
            <a:extLst>
              <a:ext uri="{FF2B5EF4-FFF2-40B4-BE49-F238E27FC236}">
                <a16:creationId xmlns:a16="http://schemas.microsoft.com/office/drawing/2014/main" id="{B2053394-584C-4B16-BA6A-C2C5FC008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975" b="9975"/>
          <a:stretch>
            <a:fillRect/>
          </a:stretch>
        </p:blipFill>
        <p:spPr bwMode="auto">
          <a:xfrm>
            <a:off x="7332663" y="3938588"/>
            <a:ext cx="165893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6" name="TextBox 3">
            <a:extLst>
              <a:ext uri="{FF2B5EF4-FFF2-40B4-BE49-F238E27FC236}">
                <a16:creationId xmlns:a16="http://schemas.microsoft.com/office/drawing/2014/main" id="{E3264911-EA0B-4B6D-8C56-D33B20B17767}"/>
              </a:ext>
            </a:extLst>
          </p:cNvPr>
          <p:cNvSpPr txBox="1">
            <a:spLocks noChangeArrowheads="1"/>
          </p:cNvSpPr>
          <p:nvPr/>
        </p:nvSpPr>
        <p:spPr bwMode="auto">
          <a:xfrm>
            <a:off x="204788" y="1360488"/>
            <a:ext cx="5967412" cy="56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377" tIns="95221" rIns="190377" bIns="95221">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ctr" eaLnBrk="1" hangingPunct="1">
              <a:lnSpc>
                <a:spcPct val="115000"/>
              </a:lnSpc>
              <a:spcBef>
                <a:spcPct val="20000"/>
              </a:spcBef>
              <a:buFont typeface="Wingdings" panose="05000000000000000000" pitchFamily="2" charset="2"/>
              <a:buNone/>
            </a:pPr>
            <a:r>
              <a:rPr lang="en-US" altLang="en-US" b="1" dirty="0">
                <a:solidFill>
                  <a:srgbClr val="FF0000"/>
                </a:solidFill>
                <a:hlinkClick r:id="rId5"/>
              </a:rPr>
              <a:t>http://somup.com/cFXQoVnioR</a:t>
            </a:r>
            <a:r>
              <a:rPr lang="en-US" altLang="en-US" b="1" dirty="0">
                <a:solidFill>
                  <a:srgbClr val="FF0000"/>
                </a:solidFill>
              </a:rPr>
              <a:t> (4:08)</a:t>
            </a:r>
          </a:p>
        </p:txBody>
      </p:sp>
      <p:pic>
        <p:nvPicPr>
          <p:cNvPr id="167947" name="Picture 7" descr="0132525763_A477a">
            <a:extLst>
              <a:ext uri="{FF2B5EF4-FFF2-40B4-BE49-F238E27FC236}">
                <a16:creationId xmlns:a16="http://schemas.microsoft.com/office/drawing/2014/main" id="{C3CF1F92-7867-4125-852F-F4921415C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2119" t="24625" r="29581"/>
          <a:stretch>
            <a:fillRect/>
          </a:stretch>
        </p:blipFill>
        <p:spPr bwMode="auto">
          <a:xfrm>
            <a:off x="225425" y="3971925"/>
            <a:ext cx="13731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4C4A6E1-8FC6-4BCB-B4B8-E8CA918D2778}"/>
              </a:ext>
            </a:extLst>
          </p:cNvPr>
          <p:cNvSpPr/>
          <p:nvPr/>
        </p:nvSpPr>
        <p:spPr>
          <a:xfrm>
            <a:off x="3692435" y="4327495"/>
            <a:ext cx="1665841" cy="400110"/>
          </a:xfrm>
          <a:prstGeom prst="rect">
            <a:avLst/>
          </a:prstGeom>
          <a:solidFill>
            <a:schemeClr val="accent6">
              <a:lumMod val="20000"/>
              <a:lumOff val="80000"/>
            </a:schemeClr>
          </a:solid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000" b="1" dirty="0">
                <a:ln w="11430"/>
                <a:solidFill>
                  <a:srgbClr val="FF0000"/>
                </a:solidFill>
                <a:effectLst>
                  <a:outerShdw blurRad="50800" dist="39000" dir="5460000" algn="tl">
                    <a:srgbClr val="000000">
                      <a:alpha val="38000"/>
                    </a:srgbClr>
                  </a:outerShdw>
                </a:effectLst>
              </a:rPr>
              <a:t>temperature</a:t>
            </a:r>
            <a:endParaRPr lang="en-US" sz="5400" b="1"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43"/>
                                        </p:tgtEl>
                                        <p:attrNameLst>
                                          <p:attrName>style.visibility</p:attrName>
                                        </p:attrNameLst>
                                      </p:cBhvr>
                                      <p:to>
                                        <p:strVal val="visible"/>
                                      </p:to>
                                    </p:set>
                                    <p:animEffect transition="in" filter="fade">
                                      <p:cBhvr>
                                        <p:cTn id="7" dur="500"/>
                                        <p:tgtEl>
                                          <p:spTgt spid="1679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7939"/>
                                        </p:tgtEl>
                                        <p:attrNameLst>
                                          <p:attrName>style.visibility</p:attrName>
                                        </p:attrNameLst>
                                      </p:cBhvr>
                                      <p:to>
                                        <p:strVal val="visible"/>
                                      </p:to>
                                    </p:set>
                                    <p:animEffect transition="in" filter="fade">
                                      <p:cBhvr>
                                        <p:cTn id="15" dur="500"/>
                                        <p:tgtEl>
                                          <p:spTgt spid="167939"/>
                                        </p:tgtEl>
                                      </p:cBhvr>
                                    </p:animEffect>
                                  </p:childTnLst>
                                </p:cTn>
                              </p:par>
                              <p:par>
                                <p:cTn id="16" presetID="10" presetClass="entr" presetSubtype="0" fill="hold" nodeType="withEffect">
                                  <p:stCondLst>
                                    <p:cond delay="0"/>
                                  </p:stCondLst>
                                  <p:childTnLst>
                                    <p:set>
                                      <p:cBhvr>
                                        <p:cTn id="17" dur="1" fill="hold">
                                          <p:stCondLst>
                                            <p:cond delay="0"/>
                                          </p:stCondLst>
                                        </p:cTn>
                                        <p:tgtEl>
                                          <p:spTgt spid="167947"/>
                                        </p:tgtEl>
                                        <p:attrNameLst>
                                          <p:attrName>style.visibility</p:attrName>
                                        </p:attrNameLst>
                                      </p:cBhvr>
                                      <p:to>
                                        <p:strVal val="visible"/>
                                      </p:to>
                                    </p:set>
                                    <p:animEffect transition="in" filter="fade">
                                      <p:cBhvr>
                                        <p:cTn id="18" dur="500"/>
                                        <p:tgtEl>
                                          <p:spTgt spid="1679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7950"/>
                                        </p:tgtEl>
                                        <p:attrNameLst>
                                          <p:attrName>style.visibility</p:attrName>
                                        </p:attrNameLst>
                                      </p:cBhvr>
                                      <p:to>
                                        <p:strVal val="visible"/>
                                      </p:to>
                                    </p:set>
                                    <p:animEffect transition="in" filter="fade">
                                      <p:cBhvr>
                                        <p:cTn id="23" dur="500"/>
                                        <p:tgtEl>
                                          <p:spTgt spid="1679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7942"/>
                                        </p:tgtEl>
                                        <p:attrNameLst>
                                          <p:attrName>style.visibility</p:attrName>
                                        </p:attrNameLst>
                                      </p:cBhvr>
                                      <p:to>
                                        <p:strVal val="visible"/>
                                      </p:to>
                                    </p:set>
                                    <p:animEffect transition="in" filter="fade">
                                      <p:cBhvr>
                                        <p:cTn id="28" dur="500"/>
                                        <p:tgtEl>
                                          <p:spTgt spid="1679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7944"/>
                                        </p:tgtEl>
                                        <p:attrNameLst>
                                          <p:attrName>style.visibility</p:attrName>
                                        </p:attrNameLst>
                                      </p:cBhvr>
                                      <p:to>
                                        <p:strVal val="visible"/>
                                      </p:to>
                                    </p:set>
                                    <p:animEffect transition="in" filter="fade">
                                      <p:cBhvr>
                                        <p:cTn id="33" dur="500"/>
                                        <p:tgtEl>
                                          <p:spTgt spid="16794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7940"/>
                                        </p:tgtEl>
                                        <p:attrNameLst>
                                          <p:attrName>style.visibility</p:attrName>
                                        </p:attrNameLst>
                                      </p:cBhvr>
                                      <p:to>
                                        <p:strVal val="visible"/>
                                      </p:to>
                                    </p:set>
                                    <p:animEffect transition="in" filter="fade">
                                      <p:cBhvr>
                                        <p:cTn id="38" dur="500"/>
                                        <p:tgtEl>
                                          <p:spTgt spid="167940"/>
                                        </p:tgtEl>
                                      </p:cBhvr>
                                    </p:animEffect>
                                  </p:childTnLst>
                                </p:cTn>
                              </p:par>
                              <p:par>
                                <p:cTn id="39" presetID="10" presetClass="entr" presetSubtype="0" fill="hold" nodeType="withEffect">
                                  <p:stCondLst>
                                    <p:cond delay="0"/>
                                  </p:stCondLst>
                                  <p:childTnLst>
                                    <p:set>
                                      <p:cBhvr>
                                        <p:cTn id="40" dur="1" fill="hold">
                                          <p:stCondLst>
                                            <p:cond delay="0"/>
                                          </p:stCondLst>
                                        </p:cTn>
                                        <p:tgtEl>
                                          <p:spTgt spid="167945"/>
                                        </p:tgtEl>
                                        <p:attrNameLst>
                                          <p:attrName>style.visibility</p:attrName>
                                        </p:attrNameLst>
                                      </p:cBhvr>
                                      <p:to>
                                        <p:strVal val="visible"/>
                                      </p:to>
                                    </p:set>
                                    <p:animEffect transition="in" filter="fade">
                                      <p:cBhvr>
                                        <p:cTn id="41" dur="500"/>
                                        <p:tgtEl>
                                          <p:spTgt spid="1679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7951">
                                            <p:txEl>
                                              <p:pRg st="0" end="0"/>
                                            </p:txEl>
                                          </p:spTgt>
                                        </p:tgtEl>
                                        <p:attrNameLst>
                                          <p:attrName>style.visibility</p:attrName>
                                        </p:attrNameLst>
                                      </p:cBhvr>
                                      <p:to>
                                        <p:strVal val="visible"/>
                                      </p:to>
                                    </p:set>
                                    <p:animEffect transition="in" filter="fade">
                                      <p:cBhvr>
                                        <p:cTn id="46" dur="500"/>
                                        <p:tgtEl>
                                          <p:spTgt spid="167951">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67951">
                                            <p:txEl>
                                              <p:pRg st="1" end="1"/>
                                            </p:txEl>
                                          </p:spTgt>
                                        </p:tgtEl>
                                        <p:attrNameLst>
                                          <p:attrName>style.visibility</p:attrName>
                                        </p:attrNameLst>
                                      </p:cBhvr>
                                      <p:to>
                                        <p:strVal val="visible"/>
                                      </p:to>
                                    </p:set>
                                    <p:animEffect transition="in" filter="fade">
                                      <p:cBhvr>
                                        <p:cTn id="49" dur="500"/>
                                        <p:tgtEl>
                                          <p:spTgt spid="167951">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7951">
                                            <p:txEl>
                                              <p:pRg st="3" end="3"/>
                                            </p:txEl>
                                          </p:spTgt>
                                        </p:tgtEl>
                                        <p:attrNameLst>
                                          <p:attrName>style.visibility</p:attrName>
                                        </p:attrNameLst>
                                      </p:cBhvr>
                                      <p:to>
                                        <p:strVal val="visible"/>
                                      </p:to>
                                    </p:set>
                                    <p:animEffect transition="in" filter="fade">
                                      <p:cBhvr>
                                        <p:cTn id="54" dur="500"/>
                                        <p:tgtEl>
                                          <p:spTgt spid="167951">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67951">
                                            <p:txEl>
                                              <p:pRg st="4" end="4"/>
                                            </p:txEl>
                                          </p:spTgt>
                                        </p:tgtEl>
                                        <p:attrNameLst>
                                          <p:attrName>style.visibility</p:attrName>
                                        </p:attrNameLst>
                                      </p:cBhvr>
                                      <p:to>
                                        <p:strVal val="visible"/>
                                      </p:to>
                                    </p:set>
                                    <p:animEffect transition="in" filter="fade">
                                      <p:cBhvr>
                                        <p:cTn id="57" dur="500"/>
                                        <p:tgtEl>
                                          <p:spTgt spid="167951">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7946"/>
                                        </p:tgtEl>
                                        <p:attrNameLst>
                                          <p:attrName>style.visibility</p:attrName>
                                        </p:attrNameLst>
                                      </p:cBhvr>
                                      <p:to>
                                        <p:strVal val="visible"/>
                                      </p:to>
                                    </p:set>
                                    <p:animEffect transition="in" filter="fade">
                                      <p:cBhvr>
                                        <p:cTn id="62" dur="500"/>
                                        <p:tgtEl>
                                          <p:spTgt spid="16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P spid="167940" grpId="0"/>
      <p:bldP spid="167950" grpId="0"/>
      <p:bldP spid="167942" grpId="0"/>
      <p:bldP spid="167944" grpId="0"/>
      <p:bldP spid="167946"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7C5AE9A-C6E3-4143-B144-559FCBE31FAF}"/>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a:t>
            </a:r>
            <a:r>
              <a:rPr lang="en-US" altLang="en-US">
                <a:solidFill>
                  <a:srgbClr val="FF0000"/>
                </a:solidFill>
              </a:rPr>
              <a:t>Solubility</a:t>
            </a:r>
            <a:r>
              <a:rPr lang="en-US" altLang="en-US">
                <a:solidFill>
                  <a:srgbClr val="00B0F0"/>
                </a:solidFill>
              </a:rPr>
              <a:t> &amp; </a:t>
            </a:r>
            <a:r>
              <a:rPr lang="en-US" altLang="en-US">
                <a:solidFill>
                  <a:srgbClr val="00B050"/>
                </a:solidFill>
              </a:rPr>
              <a:t>Pressure</a:t>
            </a:r>
          </a:p>
        </p:txBody>
      </p:sp>
      <p:sp>
        <p:nvSpPr>
          <p:cNvPr id="169988" name="Rectangle 2">
            <a:extLst>
              <a:ext uri="{FF2B5EF4-FFF2-40B4-BE49-F238E27FC236}">
                <a16:creationId xmlns:a16="http://schemas.microsoft.com/office/drawing/2014/main" id="{6DA0D00D-DBD8-471D-B41F-ECD06A73A2BD}"/>
              </a:ext>
            </a:extLst>
          </p:cNvPr>
          <p:cNvSpPr>
            <a:spLocks noChangeArrowheads="1"/>
          </p:cNvSpPr>
          <p:nvPr/>
        </p:nvSpPr>
        <p:spPr bwMode="auto">
          <a:xfrm>
            <a:off x="76200" y="1066800"/>
            <a:ext cx="8991600" cy="133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t>What relationship is shown between </a:t>
            </a:r>
            <a:r>
              <a:rPr lang="en-US" altLang="en-US" sz="2700" dirty="0">
                <a:solidFill>
                  <a:srgbClr val="FF0000"/>
                </a:solidFill>
                <a:effectLst>
                  <a:outerShdw blurRad="38100" dist="38100" dir="2700000" algn="tl">
                    <a:srgbClr val="000000">
                      <a:alpha val="43137"/>
                    </a:srgbClr>
                  </a:outerShdw>
                </a:effectLst>
              </a:rPr>
              <a:t>solubility (</a:t>
            </a:r>
            <a:r>
              <a:rPr lang="en-US" altLang="en-US" sz="2700" i="1" dirty="0">
                <a:solidFill>
                  <a:srgbClr val="FF0000"/>
                </a:solidFill>
                <a:effectLst>
                  <a:outerShdw blurRad="38100" dist="38100" dir="2700000" algn="tl">
                    <a:srgbClr val="000000">
                      <a:alpha val="43137"/>
                    </a:srgbClr>
                  </a:outerShdw>
                </a:effectLst>
              </a:rPr>
              <a:t>S</a:t>
            </a:r>
            <a:r>
              <a:rPr lang="en-US" altLang="en-US" sz="27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r>
              <a:rPr lang="en-US" altLang="en-US" sz="2700" dirty="0"/>
              <a:t>of a gas in a liquid and the </a:t>
            </a:r>
            <a:r>
              <a:rPr lang="en-US" altLang="en-US" sz="2700" dirty="0">
                <a:solidFill>
                  <a:srgbClr val="00B050"/>
                </a:solidFill>
                <a:effectLst>
                  <a:outerShdw blurRad="38100" dist="38100" dir="2700000" algn="tl">
                    <a:srgbClr val="000000">
                      <a:alpha val="43137"/>
                    </a:srgbClr>
                  </a:outerShdw>
                </a:effectLst>
              </a:rPr>
              <a:t>pressure (</a:t>
            </a:r>
            <a:r>
              <a:rPr lang="en-US" altLang="en-US" sz="2700" i="1" dirty="0">
                <a:solidFill>
                  <a:srgbClr val="00B050"/>
                </a:solidFill>
                <a:effectLst>
                  <a:outerShdw blurRad="38100" dist="38100" dir="2700000" algn="tl">
                    <a:srgbClr val="000000">
                      <a:alpha val="43137"/>
                    </a:srgbClr>
                  </a:outerShdw>
                </a:effectLst>
              </a:rPr>
              <a:t>P</a:t>
            </a:r>
            <a:r>
              <a:rPr lang="en-US" altLang="en-US" sz="2700" dirty="0">
                <a:solidFill>
                  <a:srgbClr val="00B050"/>
                </a:solidFill>
                <a:effectLst>
                  <a:outerShdw blurRad="38100" dist="38100" dir="2700000" algn="tl">
                    <a:srgbClr val="000000">
                      <a:alpha val="43137"/>
                    </a:srgbClr>
                  </a:outerShdw>
                </a:effectLst>
              </a:rPr>
              <a:t>)</a:t>
            </a:r>
            <a:r>
              <a:rPr lang="en-US" altLang="en-US" sz="2700" dirty="0"/>
              <a:t> of the gas above the liquid at a given temperature? </a:t>
            </a:r>
          </a:p>
        </p:txBody>
      </p:sp>
      <p:pic>
        <p:nvPicPr>
          <p:cNvPr id="2" name="Picture 1">
            <a:extLst>
              <a:ext uri="{FF2B5EF4-FFF2-40B4-BE49-F238E27FC236}">
                <a16:creationId xmlns:a16="http://schemas.microsoft.com/office/drawing/2014/main" id="{2651F89E-3984-4CCD-94A8-B8C99E207211}"/>
              </a:ext>
            </a:extLst>
          </p:cNvPr>
          <p:cNvPicPr>
            <a:picLocks noChangeAspect="1"/>
          </p:cNvPicPr>
          <p:nvPr/>
        </p:nvPicPr>
        <p:blipFill>
          <a:blip r:embed="rId2"/>
          <a:stretch>
            <a:fillRect/>
          </a:stretch>
        </p:blipFill>
        <p:spPr>
          <a:xfrm>
            <a:off x="1371600" y="2421514"/>
            <a:ext cx="6553200" cy="4284086"/>
          </a:xfrm>
          <a:prstGeom prst="rect">
            <a:avLst/>
          </a:prstGeom>
        </p:spPr>
      </p:pic>
      <p:pic>
        <p:nvPicPr>
          <p:cNvPr id="7" name="Picture 5" descr="think_about_it-01.eps">
            <a:extLst>
              <a:ext uri="{FF2B5EF4-FFF2-40B4-BE49-F238E27FC236}">
                <a16:creationId xmlns:a16="http://schemas.microsoft.com/office/drawing/2014/main" id="{326022D3-F4A9-4F09-9A41-42BB290ED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1957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Effect transition="in" filter="fade">
                                      <p:cBhvr>
                                        <p:cTn id="7" dur="500"/>
                                        <p:tgtEl>
                                          <p:spTgt spid="1699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97C5AE9A-C6E3-4143-B144-559FCBE31FAF}"/>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a:t>
            </a:r>
            <a:r>
              <a:rPr lang="en-US" altLang="en-US">
                <a:solidFill>
                  <a:srgbClr val="FF0000"/>
                </a:solidFill>
              </a:rPr>
              <a:t>Solubility</a:t>
            </a:r>
            <a:r>
              <a:rPr lang="en-US" altLang="en-US">
                <a:solidFill>
                  <a:srgbClr val="00B0F0"/>
                </a:solidFill>
              </a:rPr>
              <a:t> &amp; </a:t>
            </a:r>
            <a:r>
              <a:rPr lang="en-US" altLang="en-US">
                <a:solidFill>
                  <a:srgbClr val="00B050"/>
                </a:solidFill>
              </a:rPr>
              <a:t>Pressure</a:t>
            </a:r>
          </a:p>
        </p:txBody>
      </p:sp>
      <p:pic>
        <p:nvPicPr>
          <p:cNvPr id="169987" name="Picture 2">
            <a:extLst>
              <a:ext uri="{FF2B5EF4-FFF2-40B4-BE49-F238E27FC236}">
                <a16:creationId xmlns:a16="http://schemas.microsoft.com/office/drawing/2014/main" id="{DA2AA0B3-C446-4E46-B69F-B09BD7A6C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14800"/>
            <a:ext cx="3503613"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988" name="Rectangle 2">
            <a:extLst>
              <a:ext uri="{FF2B5EF4-FFF2-40B4-BE49-F238E27FC236}">
                <a16:creationId xmlns:a16="http://schemas.microsoft.com/office/drawing/2014/main" id="{6DA0D00D-DBD8-471D-B41F-ECD06A73A2BD}"/>
              </a:ext>
            </a:extLst>
          </p:cNvPr>
          <p:cNvSpPr>
            <a:spLocks noChangeArrowheads="1"/>
          </p:cNvSpPr>
          <p:nvPr/>
        </p:nvSpPr>
        <p:spPr bwMode="auto">
          <a:xfrm>
            <a:off x="76200" y="1066800"/>
            <a:ext cx="89916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t>The </a:t>
            </a:r>
            <a:r>
              <a:rPr lang="en-US" altLang="en-US" sz="2700" dirty="0">
                <a:solidFill>
                  <a:srgbClr val="FF0000"/>
                </a:solidFill>
                <a:effectLst>
                  <a:outerShdw blurRad="38100" dist="38100" dir="2700000" algn="tl">
                    <a:srgbClr val="000000">
                      <a:alpha val="43137"/>
                    </a:srgbClr>
                  </a:outerShdw>
                </a:effectLst>
              </a:rPr>
              <a:t>solubility (</a:t>
            </a:r>
            <a:r>
              <a:rPr lang="en-US" altLang="en-US" sz="2700" i="1" dirty="0">
                <a:solidFill>
                  <a:srgbClr val="FF0000"/>
                </a:solidFill>
                <a:effectLst>
                  <a:outerShdw blurRad="38100" dist="38100" dir="2700000" algn="tl">
                    <a:srgbClr val="000000">
                      <a:alpha val="43137"/>
                    </a:srgbClr>
                  </a:outerShdw>
                </a:effectLst>
              </a:rPr>
              <a:t>S</a:t>
            </a:r>
            <a:r>
              <a:rPr lang="en-US" altLang="en-US" sz="2700" dirty="0">
                <a:solidFill>
                  <a:srgbClr val="FF0000"/>
                </a:solidFill>
                <a:effectLst>
                  <a:outerShdw blurRad="38100" dist="38100" dir="2700000" algn="tl">
                    <a:srgbClr val="000000">
                      <a:alpha val="43137"/>
                    </a:srgbClr>
                  </a:outerShdw>
                </a:effectLst>
              </a:rPr>
              <a:t>)</a:t>
            </a:r>
            <a:r>
              <a:rPr lang="en-US" altLang="en-US" sz="2700" dirty="0">
                <a:solidFill>
                  <a:srgbClr val="FF0000"/>
                </a:solidFill>
              </a:rPr>
              <a:t> </a:t>
            </a:r>
            <a:r>
              <a:rPr lang="en-US" altLang="en-US" sz="2700" dirty="0"/>
              <a:t>of a gas in a liquid is </a:t>
            </a:r>
            <a:r>
              <a:rPr lang="en-US" altLang="en-US" sz="2700" dirty="0">
                <a:solidFill>
                  <a:srgbClr val="FF00FF"/>
                </a:solidFill>
                <a:effectLst>
                  <a:outerShdw blurRad="38100" dist="38100" dir="2700000" algn="tl">
                    <a:srgbClr val="000000">
                      <a:alpha val="43137"/>
                    </a:srgbClr>
                  </a:outerShdw>
                </a:effectLst>
              </a:rPr>
              <a:t>directly</a:t>
            </a:r>
            <a:r>
              <a:rPr lang="en-US" altLang="en-US" sz="2700" dirty="0"/>
              <a:t> proportional to the </a:t>
            </a:r>
            <a:r>
              <a:rPr lang="en-US" altLang="en-US" sz="2700" dirty="0">
                <a:solidFill>
                  <a:srgbClr val="00B050"/>
                </a:solidFill>
                <a:effectLst>
                  <a:outerShdw blurRad="38100" dist="38100" dir="2700000" algn="tl">
                    <a:srgbClr val="000000">
                      <a:alpha val="43137"/>
                    </a:srgbClr>
                  </a:outerShdw>
                </a:effectLst>
              </a:rPr>
              <a:t>pressure (</a:t>
            </a:r>
            <a:r>
              <a:rPr lang="en-US" altLang="en-US" sz="2700" i="1" dirty="0">
                <a:solidFill>
                  <a:srgbClr val="00B050"/>
                </a:solidFill>
                <a:effectLst>
                  <a:outerShdw blurRad="38100" dist="38100" dir="2700000" algn="tl">
                    <a:srgbClr val="000000">
                      <a:alpha val="43137"/>
                    </a:srgbClr>
                  </a:outerShdw>
                </a:effectLst>
              </a:rPr>
              <a:t>P</a:t>
            </a:r>
            <a:r>
              <a:rPr lang="en-US" altLang="en-US" sz="2700" dirty="0">
                <a:solidFill>
                  <a:srgbClr val="00B050"/>
                </a:solidFill>
                <a:effectLst>
                  <a:outerShdw blurRad="38100" dist="38100" dir="2700000" algn="tl">
                    <a:srgbClr val="000000">
                      <a:alpha val="43137"/>
                    </a:srgbClr>
                  </a:outerShdw>
                </a:effectLst>
              </a:rPr>
              <a:t>)</a:t>
            </a:r>
            <a:r>
              <a:rPr lang="en-US" altLang="en-US" sz="2700" dirty="0"/>
              <a:t> of the gas above the liquid at a given temperature. </a:t>
            </a:r>
          </a:p>
          <a:p>
            <a:pPr eaLnBrk="1" hangingPunct="1">
              <a:spcBef>
                <a:spcPts val="1200"/>
              </a:spcBef>
            </a:pPr>
            <a:r>
              <a:rPr lang="en-US" altLang="en-US" sz="2700" dirty="0">
                <a:solidFill>
                  <a:srgbClr val="00B050"/>
                </a:solidFill>
                <a:effectLst>
                  <a:outerShdw blurRad="38100" dist="38100" dir="2700000" algn="tl">
                    <a:srgbClr val="000000">
                      <a:alpha val="43137"/>
                    </a:srgbClr>
                  </a:outerShdw>
                </a:effectLst>
              </a:rPr>
              <a:t>As the pressure of the gas above the liquid increases</a:t>
            </a:r>
            <a:r>
              <a:rPr lang="en-US" altLang="en-US" sz="2700" dirty="0">
                <a:effectLst>
                  <a:outerShdw blurRad="38100" dist="38100" dir="2700000" algn="tl">
                    <a:srgbClr val="000000">
                      <a:alpha val="43137"/>
                    </a:srgbClr>
                  </a:outerShdw>
                </a:effectLst>
              </a:rPr>
              <a:t>, </a:t>
            </a:r>
            <a:r>
              <a:rPr lang="en-US" altLang="en-US" sz="2700" dirty="0">
                <a:solidFill>
                  <a:srgbClr val="FF0000"/>
                </a:solidFill>
                <a:effectLst>
                  <a:outerShdw blurRad="38100" dist="38100" dir="2700000" algn="tl">
                    <a:srgbClr val="000000">
                      <a:alpha val="43137"/>
                    </a:srgbClr>
                  </a:outerShdw>
                </a:effectLst>
              </a:rPr>
              <a:t>the solubility of the gas increases</a:t>
            </a:r>
            <a:r>
              <a:rPr lang="en-US" altLang="en-US" sz="2700" dirty="0">
                <a:effectLst>
                  <a:outerShdw blurRad="38100" dist="38100" dir="2700000" algn="tl">
                    <a:srgbClr val="000000">
                      <a:alpha val="43137"/>
                    </a:srgbClr>
                  </a:outerShdw>
                </a:effectLst>
              </a:rPr>
              <a:t>.</a:t>
            </a:r>
          </a:p>
          <a:p>
            <a:pPr eaLnBrk="1" hangingPunct="1">
              <a:spcBef>
                <a:spcPts val="1200"/>
              </a:spcBef>
            </a:pPr>
            <a:r>
              <a:rPr lang="en-US" altLang="en-US" sz="2700" dirty="0">
                <a:solidFill>
                  <a:srgbClr val="00B050"/>
                </a:solidFill>
                <a:effectLst>
                  <a:outerShdw blurRad="38100" dist="38100" dir="2700000" algn="tl">
                    <a:srgbClr val="000000">
                      <a:alpha val="43137"/>
                    </a:srgbClr>
                  </a:outerShdw>
                </a:effectLst>
              </a:rPr>
              <a:t>As the pressure of the gas decreases</a:t>
            </a:r>
            <a:r>
              <a:rPr lang="en-US" altLang="en-US" sz="2700" dirty="0">
                <a:effectLst>
                  <a:outerShdw blurRad="38100" dist="38100" dir="2700000" algn="tl">
                    <a:srgbClr val="000000">
                      <a:alpha val="43137"/>
                    </a:srgbClr>
                  </a:outerShdw>
                </a:effectLst>
              </a:rPr>
              <a:t>, </a:t>
            </a:r>
            <a:r>
              <a:rPr lang="en-US" altLang="en-US" sz="2700" dirty="0">
                <a:solidFill>
                  <a:srgbClr val="FF0000"/>
                </a:solidFill>
                <a:effectLst>
                  <a:outerShdw blurRad="38100" dist="38100" dir="2700000" algn="tl">
                    <a:srgbClr val="000000">
                      <a:alpha val="43137"/>
                    </a:srgbClr>
                  </a:outerShdw>
                </a:effectLst>
              </a:rPr>
              <a:t>the solubility of the gas decreases</a:t>
            </a:r>
            <a:r>
              <a:rPr lang="en-US" altLang="en-US" sz="2700" dirty="0">
                <a:effectLst>
                  <a:outerShdw blurRad="38100" dist="38100" dir="2700000" algn="tl">
                    <a:srgbClr val="000000">
                      <a:alpha val="43137"/>
                    </a:srgbClr>
                  </a:outerShdw>
                </a:effectLst>
              </a:rPr>
              <a:t>.</a:t>
            </a:r>
          </a:p>
        </p:txBody>
      </p:sp>
      <p:sp>
        <p:nvSpPr>
          <p:cNvPr id="169989" name="Rectangle 1">
            <a:extLst>
              <a:ext uri="{FF2B5EF4-FFF2-40B4-BE49-F238E27FC236}">
                <a16:creationId xmlns:a16="http://schemas.microsoft.com/office/drawing/2014/main" id="{A2257057-64FD-4D04-A58B-B22BD920916B}"/>
              </a:ext>
            </a:extLst>
          </p:cNvPr>
          <p:cNvSpPr>
            <a:spLocks noChangeArrowheads="1"/>
          </p:cNvSpPr>
          <p:nvPr/>
        </p:nvSpPr>
        <p:spPr bwMode="auto">
          <a:xfrm>
            <a:off x="76200" y="4906963"/>
            <a:ext cx="3581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i="1" dirty="0">
                <a:latin typeface="Times New Roman" panose="02020603050405020304" pitchFamily="18" charset="0"/>
                <a:cs typeface="Times New Roman" panose="02020603050405020304" pitchFamily="18" charset="0"/>
              </a:rPr>
              <a:t>Calculations using this equation are </a:t>
            </a:r>
            <a:r>
              <a:rPr lang="en-US" altLang="en-US" sz="2400" b="1" i="1" u="sng" dirty="0">
                <a:solidFill>
                  <a:srgbClr val="FFFF00"/>
                </a:solidFill>
                <a:latin typeface="Times New Roman" panose="02020603050405020304" pitchFamily="18" charset="0"/>
                <a:cs typeface="Times New Roman" panose="02020603050405020304" pitchFamily="18" charset="0"/>
              </a:rPr>
              <a:t>enrichment</a:t>
            </a:r>
            <a:r>
              <a:rPr lang="en-US" altLang="en-US" sz="2400" i="1" dirty="0">
                <a:latin typeface="Times New Roman" panose="02020603050405020304" pitchFamily="18" charset="0"/>
                <a:cs typeface="Times New Roman" panose="02020603050405020304" pitchFamily="18" charset="0"/>
              </a:rPr>
              <a:t>. They will not be assessed on your test, except for bonus.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8">
                                            <p:txEl>
                                              <p:pRg st="0" end="0"/>
                                            </p:txEl>
                                          </p:spTgt>
                                        </p:tgtEl>
                                        <p:attrNameLst>
                                          <p:attrName>style.visibility</p:attrName>
                                        </p:attrNameLst>
                                      </p:cBhvr>
                                      <p:to>
                                        <p:strVal val="visible"/>
                                      </p:to>
                                    </p:set>
                                    <p:animEffect transition="in" filter="fade">
                                      <p:cBhvr>
                                        <p:cTn id="7" dur="500"/>
                                        <p:tgtEl>
                                          <p:spTgt spid="1699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8">
                                            <p:txEl>
                                              <p:pRg st="1" end="1"/>
                                            </p:txEl>
                                          </p:spTgt>
                                        </p:tgtEl>
                                        <p:attrNameLst>
                                          <p:attrName>style.visibility</p:attrName>
                                        </p:attrNameLst>
                                      </p:cBhvr>
                                      <p:to>
                                        <p:strVal val="visible"/>
                                      </p:to>
                                    </p:set>
                                    <p:animEffect transition="in" filter="fade">
                                      <p:cBhvr>
                                        <p:cTn id="12" dur="500"/>
                                        <p:tgtEl>
                                          <p:spTgt spid="1699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988">
                                            <p:txEl>
                                              <p:pRg st="2" end="2"/>
                                            </p:txEl>
                                          </p:spTgt>
                                        </p:tgtEl>
                                        <p:attrNameLst>
                                          <p:attrName>style.visibility</p:attrName>
                                        </p:attrNameLst>
                                      </p:cBhvr>
                                      <p:to>
                                        <p:strVal val="visible"/>
                                      </p:to>
                                    </p:set>
                                    <p:animEffect transition="in" filter="fade">
                                      <p:cBhvr>
                                        <p:cTn id="17" dur="500"/>
                                        <p:tgtEl>
                                          <p:spTgt spid="1699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987"/>
                                        </p:tgtEl>
                                        <p:attrNameLst>
                                          <p:attrName>style.visibility</p:attrName>
                                        </p:attrNameLst>
                                      </p:cBhvr>
                                      <p:to>
                                        <p:strVal val="visible"/>
                                      </p:to>
                                    </p:set>
                                    <p:animEffect transition="in" filter="fade">
                                      <p:cBhvr>
                                        <p:cTn id="22" dur="500"/>
                                        <p:tgtEl>
                                          <p:spTgt spid="1699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89"/>
                                        </p:tgtEl>
                                        <p:attrNameLst>
                                          <p:attrName>style.visibility</p:attrName>
                                        </p:attrNameLst>
                                      </p:cBhvr>
                                      <p:to>
                                        <p:strVal val="visible"/>
                                      </p:to>
                                    </p:set>
                                    <p:animEffect transition="in" filter="fade">
                                      <p:cBhvr>
                                        <p:cTn id="27" dur="5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7713BB99-A2F4-4DA1-A2A6-1AD05A15CD2A}"/>
              </a:ext>
            </a:extLst>
          </p:cNvPr>
          <p:cNvSpPr>
            <a:spLocks noGrp="1" noChangeArrowheads="1"/>
          </p:cNvSpPr>
          <p:nvPr>
            <p:ph type="title"/>
          </p:nvPr>
        </p:nvSpPr>
        <p:spPr>
          <a:xfrm>
            <a:off x="76200" y="0"/>
            <a:ext cx="8915400" cy="1143000"/>
          </a:xfrm>
        </p:spPr>
        <p:txBody>
          <a:bodyPr/>
          <a:lstStyle/>
          <a:p>
            <a:r>
              <a:rPr lang="en-US" altLang="en-US" dirty="0">
                <a:solidFill>
                  <a:srgbClr val="00B0F0"/>
                </a:solidFill>
                <a:effectLst>
                  <a:outerShdw blurRad="38100" dist="38100" dir="2700000" algn="tl">
                    <a:srgbClr val="000000">
                      <a:alpha val="43137"/>
                    </a:srgbClr>
                  </a:outerShdw>
                </a:effectLst>
              </a:rPr>
              <a:t>Henry’s Law: </a:t>
            </a:r>
            <a:r>
              <a:rPr lang="en-US" altLang="en-US" dirty="0">
                <a:solidFill>
                  <a:srgbClr val="FF0000"/>
                </a:solidFill>
                <a:effectLst>
                  <a:outerShdw blurRad="38100" dist="38100" dir="2700000" algn="tl">
                    <a:srgbClr val="000000">
                      <a:alpha val="43137"/>
                    </a:srgbClr>
                  </a:outerShdw>
                </a:effectLst>
              </a:rPr>
              <a:t>Solubility</a:t>
            </a:r>
            <a:r>
              <a:rPr lang="en-US" altLang="en-US" dirty="0">
                <a:solidFill>
                  <a:srgbClr val="00B0F0"/>
                </a:solidFill>
                <a:effectLst>
                  <a:outerShdw blurRad="38100" dist="38100" dir="2700000" algn="tl">
                    <a:srgbClr val="000000">
                      <a:alpha val="43137"/>
                    </a:srgbClr>
                  </a:outerShdw>
                </a:effectLst>
              </a:rPr>
              <a:t> &amp; </a:t>
            </a:r>
            <a:r>
              <a:rPr lang="en-US" altLang="en-US" dirty="0">
                <a:solidFill>
                  <a:srgbClr val="00B050"/>
                </a:solidFill>
                <a:effectLst>
                  <a:outerShdw blurRad="38100" dist="38100" dir="2700000" algn="tl">
                    <a:srgbClr val="000000">
                      <a:alpha val="43137"/>
                    </a:srgbClr>
                  </a:outerShdw>
                </a:effectLst>
              </a:rPr>
              <a:t>Pressure</a:t>
            </a:r>
          </a:p>
        </p:txBody>
      </p:sp>
      <p:sp>
        <p:nvSpPr>
          <p:cNvPr id="171011" name="Rectangle 2">
            <a:extLst>
              <a:ext uri="{FF2B5EF4-FFF2-40B4-BE49-F238E27FC236}">
                <a16:creationId xmlns:a16="http://schemas.microsoft.com/office/drawing/2014/main" id="{11AC001E-A7EE-44CA-B298-F570F77F04A7}"/>
              </a:ext>
            </a:extLst>
          </p:cNvPr>
          <p:cNvSpPr>
            <a:spLocks noChangeArrowheads="1"/>
          </p:cNvSpPr>
          <p:nvPr/>
        </p:nvSpPr>
        <p:spPr bwMode="auto">
          <a:xfrm>
            <a:off x="76200" y="1066800"/>
            <a:ext cx="8991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solidFill>
                  <a:srgbClr val="7030A0"/>
                </a:solidFill>
              </a:rPr>
              <a:t>Carbonated beverages contain large amounts of carbon dioxide (CO</a:t>
            </a:r>
            <a:r>
              <a:rPr lang="en-US" altLang="en-US" sz="2700" baseline="-25000" dirty="0">
                <a:solidFill>
                  <a:srgbClr val="7030A0"/>
                </a:solidFill>
              </a:rPr>
              <a:t>2 (g)</a:t>
            </a:r>
            <a:r>
              <a:rPr lang="en-US" altLang="en-US" sz="2700" dirty="0">
                <a:solidFill>
                  <a:srgbClr val="7030A0"/>
                </a:solidFill>
              </a:rPr>
              <a:t>) dissolved in water. </a:t>
            </a:r>
          </a:p>
          <a:p>
            <a:pPr eaLnBrk="1" hangingPunct="1">
              <a:spcBef>
                <a:spcPts val="1200"/>
              </a:spcBef>
            </a:pPr>
            <a:r>
              <a:rPr lang="en-US" altLang="en-US" sz="2700" dirty="0">
                <a:solidFill>
                  <a:srgbClr val="000000"/>
                </a:solidFill>
              </a:rPr>
              <a:t>The drinks are bottled under a </a:t>
            </a:r>
            <a:r>
              <a:rPr lang="en-US" altLang="en-US" sz="2700" dirty="0">
                <a:solidFill>
                  <a:srgbClr val="00B050"/>
                </a:solidFill>
                <a:effectLst>
                  <a:outerShdw blurRad="38100" dist="38100" dir="2700000" algn="tl">
                    <a:srgbClr val="000000">
                      <a:alpha val="43137"/>
                    </a:srgbClr>
                  </a:outerShdw>
                </a:effectLst>
              </a:rPr>
              <a:t>high pressure </a:t>
            </a:r>
            <a:r>
              <a:rPr lang="en-US" altLang="en-US" sz="2700" dirty="0">
                <a:solidFill>
                  <a:srgbClr val="000000"/>
                </a:solidFill>
              </a:rPr>
              <a:t>of CO</a:t>
            </a:r>
            <a:r>
              <a:rPr lang="en-US" altLang="en-US" sz="2700" baseline="-25000" dirty="0">
                <a:solidFill>
                  <a:srgbClr val="000000"/>
                </a:solidFill>
              </a:rPr>
              <a:t>2</a:t>
            </a:r>
            <a:r>
              <a:rPr lang="en-US" altLang="en-US" sz="2700" dirty="0">
                <a:solidFill>
                  <a:srgbClr val="000000"/>
                </a:solidFill>
              </a:rPr>
              <a:t> gas, which </a:t>
            </a:r>
            <a:r>
              <a:rPr lang="en-US" altLang="en-US" sz="2700" dirty="0">
                <a:solidFill>
                  <a:srgbClr val="FF0000"/>
                </a:solidFill>
                <a:effectLst>
                  <a:outerShdw blurRad="38100" dist="38100" dir="2700000" algn="tl">
                    <a:srgbClr val="000000">
                      <a:alpha val="43137"/>
                    </a:srgbClr>
                  </a:outerShdw>
                </a:effectLst>
              </a:rPr>
              <a:t>INCREASES solubility </a:t>
            </a:r>
            <a:r>
              <a:rPr lang="en-US" altLang="en-US" sz="2700" dirty="0">
                <a:solidFill>
                  <a:srgbClr val="000000"/>
                </a:solidFill>
              </a:rPr>
              <a:t>of the gas in solution.</a:t>
            </a:r>
          </a:p>
        </p:txBody>
      </p:sp>
      <p:pic>
        <p:nvPicPr>
          <p:cNvPr id="171012" name="Picture 7" descr="0132525763_A477a">
            <a:extLst>
              <a:ext uri="{FF2B5EF4-FFF2-40B4-BE49-F238E27FC236}">
                <a16:creationId xmlns:a16="http://schemas.microsoft.com/office/drawing/2014/main" id="{46BC7727-C37D-41EE-8CF4-1B7DB4EA0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3" r="13963"/>
          <a:stretch>
            <a:fillRect/>
          </a:stretch>
        </p:blipFill>
        <p:spPr bwMode="auto">
          <a:xfrm>
            <a:off x="5562600" y="3028950"/>
            <a:ext cx="34988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Rectangle 3">
            <a:extLst>
              <a:ext uri="{FF2B5EF4-FFF2-40B4-BE49-F238E27FC236}">
                <a16:creationId xmlns:a16="http://schemas.microsoft.com/office/drawing/2014/main" id="{C4F825C7-2BA9-41D6-82BE-69A5F871F045}"/>
              </a:ext>
            </a:extLst>
          </p:cNvPr>
          <p:cNvSpPr>
            <a:spLocks noChangeArrowheads="1"/>
          </p:cNvSpPr>
          <p:nvPr/>
        </p:nvSpPr>
        <p:spPr bwMode="auto">
          <a:xfrm>
            <a:off x="92075" y="3187700"/>
            <a:ext cx="5546725" cy="273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spcBef>
                <a:spcPts val="1200"/>
              </a:spcBef>
            </a:pPr>
            <a:r>
              <a:rPr lang="en-US" altLang="en-US" sz="2700" dirty="0">
                <a:solidFill>
                  <a:srgbClr val="000000"/>
                </a:solidFill>
              </a:rPr>
              <a:t>When the container is opened, the </a:t>
            </a:r>
            <a:r>
              <a:rPr lang="en-US" altLang="en-US" sz="2700" dirty="0">
                <a:solidFill>
                  <a:srgbClr val="00B050"/>
                </a:solidFill>
                <a:effectLst>
                  <a:outerShdw blurRad="38100" dist="38100" dir="2700000" algn="tl">
                    <a:srgbClr val="000000">
                      <a:alpha val="43137"/>
                    </a:srgbClr>
                  </a:outerShdw>
                </a:effectLst>
              </a:rPr>
              <a:t>pressure</a:t>
            </a:r>
            <a:r>
              <a:rPr lang="en-US" altLang="en-US" sz="2700" dirty="0">
                <a:solidFill>
                  <a:srgbClr val="000000"/>
                </a:solidFill>
              </a:rPr>
              <a:t> of CO</a:t>
            </a:r>
            <a:r>
              <a:rPr lang="en-US" altLang="en-US" sz="2700" baseline="-25000" dirty="0">
                <a:solidFill>
                  <a:srgbClr val="000000"/>
                </a:solidFill>
              </a:rPr>
              <a:t>2</a:t>
            </a:r>
            <a:r>
              <a:rPr lang="en-US" altLang="en-US" sz="2700" dirty="0">
                <a:solidFill>
                  <a:srgbClr val="000000"/>
                </a:solidFill>
              </a:rPr>
              <a:t> above the liquid </a:t>
            </a:r>
            <a:r>
              <a:rPr lang="en-US" altLang="en-US" sz="2700" dirty="0">
                <a:solidFill>
                  <a:srgbClr val="00B050"/>
                </a:solidFill>
                <a:effectLst>
                  <a:outerShdw blurRad="38100" dist="38100" dir="2700000" algn="tl">
                    <a:srgbClr val="000000">
                      <a:alpha val="43137"/>
                    </a:srgbClr>
                  </a:outerShdw>
                </a:effectLst>
              </a:rPr>
              <a:t>decreases</a:t>
            </a:r>
            <a:r>
              <a:rPr lang="en-US" altLang="en-US" sz="2700" dirty="0">
                <a:solidFill>
                  <a:srgbClr val="000000"/>
                </a:solidFill>
              </a:rPr>
              <a:t>.</a:t>
            </a:r>
          </a:p>
          <a:p>
            <a:pPr eaLnBrk="1" hangingPunct="1">
              <a:spcBef>
                <a:spcPts val="1200"/>
              </a:spcBef>
            </a:pPr>
            <a:r>
              <a:rPr lang="en-US" altLang="en-US" sz="2700" dirty="0">
                <a:solidFill>
                  <a:srgbClr val="7030A0"/>
                </a:solidFill>
              </a:rPr>
              <a:t>Immediately, bubbles of CO</a:t>
            </a:r>
            <a:r>
              <a:rPr lang="en-US" altLang="en-US" sz="2700" baseline="-25000" dirty="0">
                <a:solidFill>
                  <a:srgbClr val="7030A0"/>
                </a:solidFill>
              </a:rPr>
              <a:t>2</a:t>
            </a:r>
            <a:r>
              <a:rPr lang="en-US" altLang="en-US" sz="2700" dirty="0">
                <a:solidFill>
                  <a:srgbClr val="7030A0"/>
                </a:solidFill>
              </a:rPr>
              <a:t> form in the liquid &amp; escape from the bottle [</a:t>
            </a:r>
            <a:r>
              <a:rPr lang="en-US" altLang="en-US" sz="2700" dirty="0">
                <a:solidFill>
                  <a:srgbClr val="FF0000"/>
                </a:solidFill>
                <a:effectLst>
                  <a:outerShdw blurRad="38100" dist="38100" dir="2700000" algn="tl">
                    <a:srgbClr val="000000">
                      <a:alpha val="43137"/>
                    </a:srgbClr>
                  </a:outerShdw>
                </a:effectLst>
              </a:rPr>
              <a:t>Solubility DECREASES</a:t>
            </a:r>
            <a:r>
              <a:rPr lang="en-US" altLang="en-US" sz="2700" dirty="0">
                <a:solidFill>
                  <a:srgbClr val="7030A0"/>
                </a:solidFill>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fade">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fade">
                                      <p:cBhvr>
                                        <p:cTn id="12" dur="500"/>
                                        <p:tgtEl>
                                          <p:spTgt spid="171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013">
                                            <p:txEl>
                                              <p:pRg st="0" end="0"/>
                                            </p:txEl>
                                          </p:spTgt>
                                        </p:tgtEl>
                                        <p:attrNameLst>
                                          <p:attrName>style.visibility</p:attrName>
                                        </p:attrNameLst>
                                      </p:cBhvr>
                                      <p:to>
                                        <p:strVal val="visible"/>
                                      </p:to>
                                    </p:set>
                                    <p:animEffect transition="in" filter="fade">
                                      <p:cBhvr>
                                        <p:cTn id="17" dur="500"/>
                                        <p:tgtEl>
                                          <p:spTgt spid="1710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012"/>
                                        </p:tgtEl>
                                        <p:attrNameLst>
                                          <p:attrName>style.visibility</p:attrName>
                                        </p:attrNameLst>
                                      </p:cBhvr>
                                      <p:to>
                                        <p:strVal val="visible"/>
                                      </p:to>
                                    </p:set>
                                    <p:animEffect transition="in" filter="fade">
                                      <p:cBhvr>
                                        <p:cTn id="22" dur="500"/>
                                        <p:tgtEl>
                                          <p:spTgt spid="1710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013">
                                            <p:txEl>
                                              <p:pRg st="1" end="1"/>
                                            </p:txEl>
                                          </p:spTgt>
                                        </p:tgtEl>
                                        <p:attrNameLst>
                                          <p:attrName>style.visibility</p:attrName>
                                        </p:attrNameLst>
                                      </p:cBhvr>
                                      <p:to>
                                        <p:strVal val="visible"/>
                                      </p:to>
                                    </p:set>
                                    <p:animEffect transition="in" filter="fade">
                                      <p:cBhvr>
                                        <p:cTn id="27" dur="500"/>
                                        <p:tgtEl>
                                          <p:spTgt spid="1710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228600" y="877887"/>
            <a:ext cx="3962400" cy="561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0" rIns="91040" bIns="45520">
            <a:spAutoFit/>
          </a:bodyPr>
          <a:lstStyle/>
          <a:p>
            <a:pPr eaLnBrk="1" hangingPunct="1"/>
            <a:r>
              <a:rPr lang="en-US" altLang="en-US" sz="3600" dirty="0">
                <a:solidFill>
                  <a:srgbClr val="FFFF00"/>
                </a:solidFill>
                <a:effectLst>
                  <a:outerShdw blurRad="38100" dist="38100" dir="2700000" algn="tl">
                    <a:srgbClr val="000000">
                      <a:alpha val="43137"/>
                    </a:srgbClr>
                  </a:outerShdw>
                </a:effectLst>
              </a:rPr>
              <a:t>AEROSOL CANS</a:t>
            </a:r>
          </a:p>
          <a:p>
            <a:pPr eaLnBrk="1" hangingPunct="1">
              <a:spcBef>
                <a:spcPts val="600"/>
              </a:spcBef>
            </a:pPr>
            <a:r>
              <a:rPr lang="en-US" altLang="en-US" sz="2800" dirty="0"/>
              <a:t>The "head space" of the aerosol can is filled with highly pressurized gas dissolved in the product. </a:t>
            </a:r>
          </a:p>
          <a:p>
            <a:pPr eaLnBrk="1" hangingPunct="1">
              <a:spcBef>
                <a:spcPts val="600"/>
              </a:spcBef>
            </a:pPr>
            <a:r>
              <a:rPr lang="en-US" altLang="en-US" sz="2800" dirty="0"/>
              <a:t>When the nozzle is depressed, the </a:t>
            </a:r>
            <a:r>
              <a:rPr lang="en-US" altLang="en-US" sz="2800" dirty="0">
                <a:solidFill>
                  <a:srgbClr val="00B050"/>
                </a:solidFill>
                <a:effectLst>
                  <a:outerShdw blurRad="38100" dist="38100" dir="2700000" algn="tl">
                    <a:srgbClr val="000000">
                      <a:alpha val="43137"/>
                    </a:srgbClr>
                  </a:outerShdw>
                </a:effectLst>
              </a:rPr>
              <a:t>pressure DECREASES </a:t>
            </a:r>
          </a:p>
          <a:p>
            <a:pPr eaLnBrk="1" hangingPunct="1">
              <a:spcBef>
                <a:spcPts val="600"/>
              </a:spcBef>
            </a:pPr>
            <a:r>
              <a:rPr lang="en-US" altLang="en-US" sz="2800" dirty="0"/>
              <a:t>so </a:t>
            </a:r>
            <a:r>
              <a:rPr lang="en-US" altLang="en-US" sz="2800" dirty="0">
                <a:solidFill>
                  <a:srgbClr val="FF0000"/>
                </a:solidFill>
                <a:effectLst>
                  <a:outerShdw blurRad="38100" dist="38100" dir="2700000" algn="tl">
                    <a:srgbClr val="000000">
                      <a:alpha val="43137"/>
                    </a:srgbClr>
                  </a:outerShdw>
                </a:effectLst>
              </a:rPr>
              <a:t>solubility</a:t>
            </a:r>
            <a:r>
              <a:rPr lang="en-US" altLang="en-US" sz="2800" dirty="0"/>
              <a:t> of the gas also </a:t>
            </a:r>
            <a:r>
              <a:rPr lang="en-US" altLang="en-US" sz="2800" dirty="0">
                <a:solidFill>
                  <a:srgbClr val="FF0000"/>
                </a:solidFill>
                <a:effectLst>
                  <a:outerShdw blurRad="38100" dist="38100" dir="2700000" algn="tl">
                    <a:srgbClr val="000000">
                      <a:alpha val="43137"/>
                    </a:srgbClr>
                  </a:outerShdw>
                </a:effectLst>
              </a:rPr>
              <a:t>DECREASES</a:t>
            </a:r>
            <a:r>
              <a:rPr lang="en-US" altLang="en-US" sz="2800" dirty="0"/>
              <a:t> and sprays out.</a:t>
            </a:r>
            <a:endParaRPr lang="en-US" altLang="en-US" sz="2000" dirty="0">
              <a:solidFill>
                <a:srgbClr val="FF00FF"/>
              </a:solidFill>
            </a:endParaRPr>
          </a:p>
        </p:txBody>
      </p:sp>
      <p:pic>
        <p:nvPicPr>
          <p:cNvPr id="2" name="Picture 1">
            <a:extLst>
              <a:ext uri="{FF2B5EF4-FFF2-40B4-BE49-F238E27FC236}">
                <a16:creationId xmlns:a16="http://schemas.microsoft.com/office/drawing/2014/main" id="{5A69A5DF-DA15-4C47-8024-F70ED44CBE2F}"/>
              </a:ext>
            </a:extLst>
          </p:cNvPr>
          <p:cNvPicPr>
            <a:picLocks noChangeAspect="1"/>
          </p:cNvPicPr>
          <p:nvPr/>
        </p:nvPicPr>
        <p:blipFill>
          <a:blip r:embed="rId2"/>
          <a:stretch>
            <a:fillRect/>
          </a:stretch>
        </p:blipFill>
        <p:spPr>
          <a:xfrm>
            <a:off x="4419600" y="685800"/>
            <a:ext cx="4657521" cy="6019926"/>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fade">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500"/>
                                        <p:tgtEl>
                                          <p:spTgt spid="172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035">
                                            <p:txEl>
                                              <p:pRg st="3" end="3"/>
                                            </p:txEl>
                                          </p:spTgt>
                                        </p:tgtEl>
                                        <p:attrNameLst>
                                          <p:attrName>style.visibility</p:attrName>
                                        </p:attrNameLst>
                                      </p:cBhvr>
                                      <p:to>
                                        <p:strVal val="visible"/>
                                      </p:to>
                                    </p:set>
                                    <p:animEffect transition="in" filter="fade">
                                      <p:cBhvr>
                                        <p:cTn id="22" dur="500"/>
                                        <p:tgtEl>
                                          <p:spTgt spid="172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2362200" y="533400"/>
            <a:ext cx="3962400" cy="64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40" tIns="45520" rIns="91040" bIns="45520">
            <a:spAutoFit/>
          </a:bodyPr>
          <a:lstStyle/>
          <a:p>
            <a:pPr eaLnBrk="1" hangingPunct="1"/>
            <a:r>
              <a:rPr lang="en-US" altLang="en-US" sz="3600" dirty="0">
                <a:solidFill>
                  <a:srgbClr val="FFFF00"/>
                </a:solidFill>
                <a:effectLst>
                  <a:outerShdw blurRad="38100" dist="38100" dir="2700000" algn="tl">
                    <a:srgbClr val="000000">
                      <a:alpha val="43137"/>
                    </a:srgbClr>
                  </a:outerShdw>
                </a:effectLst>
              </a:rPr>
              <a:t>Fire Extinguishers</a:t>
            </a:r>
          </a:p>
        </p:txBody>
      </p:sp>
      <p:pic>
        <p:nvPicPr>
          <p:cNvPr id="3" name="Picture 2">
            <a:extLst>
              <a:ext uri="{FF2B5EF4-FFF2-40B4-BE49-F238E27FC236}">
                <a16:creationId xmlns:a16="http://schemas.microsoft.com/office/drawing/2014/main" id="{0D4B4928-473A-4385-89D8-8D6AF487593F}"/>
              </a:ext>
            </a:extLst>
          </p:cNvPr>
          <p:cNvPicPr>
            <a:picLocks noChangeAspect="1"/>
          </p:cNvPicPr>
          <p:nvPr/>
        </p:nvPicPr>
        <p:blipFill>
          <a:blip r:embed="rId2"/>
          <a:stretch>
            <a:fillRect/>
          </a:stretch>
        </p:blipFill>
        <p:spPr>
          <a:xfrm>
            <a:off x="263606" y="1523814"/>
            <a:ext cx="8616788" cy="5178349"/>
          </a:xfrm>
          <a:prstGeom prst="rect">
            <a:avLst/>
          </a:prstGeom>
        </p:spPr>
      </p:pic>
    </p:spTree>
    <p:extLst>
      <p:ext uri="{BB962C8B-B14F-4D97-AF65-F5344CB8AC3E}">
        <p14:creationId xmlns:p14="http://schemas.microsoft.com/office/powerpoint/2010/main" val="3842131203"/>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C64D52A9-3A46-4CD6-BA34-D87C0AB3C0F9}"/>
              </a:ext>
            </a:extLst>
          </p:cNvPr>
          <p:cNvSpPr>
            <a:spLocks noGrp="1" noChangeArrowheads="1"/>
          </p:cNvSpPr>
          <p:nvPr>
            <p:ph type="title"/>
          </p:nvPr>
        </p:nvSpPr>
        <p:spPr>
          <a:xfrm>
            <a:off x="76200" y="0"/>
            <a:ext cx="8915400" cy="457200"/>
          </a:xfrm>
        </p:spPr>
        <p:txBody>
          <a:bodyPr/>
          <a:lstStyle/>
          <a:p>
            <a:r>
              <a:rPr lang="en-US" altLang="en-US" sz="2000" dirty="0">
                <a:solidFill>
                  <a:srgbClr val="00B0F0"/>
                </a:solidFill>
                <a:effectLst>
                  <a:outerShdw blurRad="38100" dist="38100" dir="2700000" algn="tl">
                    <a:srgbClr val="000000">
                      <a:alpha val="43137"/>
                    </a:srgbClr>
                  </a:outerShdw>
                </a:effectLst>
              </a:rPr>
              <a:t>Henry’s Law: </a:t>
            </a:r>
            <a:r>
              <a:rPr lang="en-US" altLang="en-US" sz="2000" dirty="0">
                <a:solidFill>
                  <a:srgbClr val="FF0000"/>
                </a:solidFill>
                <a:effectLst>
                  <a:outerShdw blurRad="38100" dist="38100" dir="2700000" algn="tl">
                    <a:srgbClr val="000000">
                      <a:alpha val="43137"/>
                    </a:srgbClr>
                  </a:outerShdw>
                </a:effectLst>
              </a:rPr>
              <a:t>Solubility</a:t>
            </a:r>
            <a:r>
              <a:rPr lang="en-US" altLang="en-US" sz="2000" dirty="0">
                <a:solidFill>
                  <a:srgbClr val="00B0F0"/>
                </a:solidFill>
                <a:effectLst>
                  <a:outerShdw blurRad="38100" dist="38100" dir="2700000" algn="tl">
                    <a:srgbClr val="000000">
                      <a:alpha val="43137"/>
                    </a:srgbClr>
                  </a:outerShdw>
                </a:effectLst>
              </a:rPr>
              <a:t> &amp; </a:t>
            </a:r>
            <a:r>
              <a:rPr lang="en-US" altLang="en-US" sz="2000" dirty="0">
                <a:solidFill>
                  <a:srgbClr val="00B050"/>
                </a:solidFill>
                <a:effectLst>
                  <a:outerShdw blurRad="38100" dist="38100" dir="2700000" algn="tl">
                    <a:srgbClr val="000000">
                      <a:alpha val="43137"/>
                    </a:srgbClr>
                  </a:outerShdw>
                </a:effectLst>
              </a:rPr>
              <a:t>Pressure</a:t>
            </a:r>
          </a:p>
        </p:txBody>
      </p:sp>
      <p:sp>
        <p:nvSpPr>
          <p:cNvPr id="172035" name="Rectangle 2">
            <a:extLst>
              <a:ext uri="{FF2B5EF4-FFF2-40B4-BE49-F238E27FC236}">
                <a16:creationId xmlns:a16="http://schemas.microsoft.com/office/drawing/2014/main" id="{F367BC4D-B637-4A34-B34A-B9D304C692FC}"/>
              </a:ext>
            </a:extLst>
          </p:cNvPr>
          <p:cNvSpPr>
            <a:spLocks noChangeArrowheads="1"/>
          </p:cNvSpPr>
          <p:nvPr/>
        </p:nvSpPr>
        <p:spPr bwMode="auto">
          <a:xfrm>
            <a:off x="0" y="536575"/>
            <a:ext cx="8991600" cy="303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800" dirty="0">
                <a:solidFill>
                  <a:srgbClr val="FFFF00"/>
                </a:solidFill>
                <a:effectLst>
                  <a:outerShdw blurRad="38100" dist="38100" dir="2700000" algn="tl">
                    <a:srgbClr val="000000">
                      <a:alpha val="43137"/>
                    </a:srgbClr>
                  </a:outerShdw>
                </a:effectLst>
              </a:rPr>
              <a:t>Scuba Divers &amp; the “Bends”</a:t>
            </a:r>
          </a:p>
          <a:p>
            <a:pPr eaLnBrk="1" hangingPunct="1">
              <a:spcBef>
                <a:spcPts val="600"/>
              </a:spcBef>
            </a:pPr>
            <a:r>
              <a:rPr lang="en-US" altLang="en-US" sz="2400" dirty="0"/>
              <a:t>The air scuba divers breathe is ~78% nitrogen. </a:t>
            </a:r>
          </a:p>
          <a:p>
            <a:pPr eaLnBrk="1" hangingPunct="1">
              <a:spcBef>
                <a:spcPts val="600"/>
              </a:spcBef>
            </a:pPr>
            <a:r>
              <a:rPr lang="en-US" altLang="en-US" sz="2400" dirty="0"/>
              <a:t>As one dives deeper </a:t>
            </a:r>
            <a:r>
              <a:rPr lang="en-US" altLang="en-US" sz="2400" dirty="0">
                <a:solidFill>
                  <a:srgbClr val="00B050"/>
                </a:solidFill>
                <a:effectLst>
                  <a:outerShdw blurRad="38100" dist="38100" dir="2700000" algn="tl">
                    <a:srgbClr val="000000">
                      <a:alpha val="43137"/>
                    </a:srgbClr>
                  </a:outerShdw>
                </a:effectLst>
              </a:rPr>
              <a:t>pressure increases</a:t>
            </a:r>
            <a:r>
              <a:rPr lang="en-US" altLang="en-US" sz="2400" dirty="0"/>
              <a:t>, meaning the </a:t>
            </a:r>
            <a:r>
              <a:rPr lang="en-US" altLang="en-US" sz="2400" dirty="0">
                <a:solidFill>
                  <a:srgbClr val="FF0000"/>
                </a:solidFill>
                <a:effectLst>
                  <a:outerShdw blurRad="38100" dist="38100" dir="2700000" algn="tl">
                    <a:srgbClr val="000000">
                      <a:alpha val="43137"/>
                    </a:srgbClr>
                  </a:outerShdw>
                </a:effectLst>
              </a:rPr>
              <a:t>solubility</a:t>
            </a:r>
            <a:r>
              <a:rPr lang="en-US" altLang="en-US" sz="2400" dirty="0"/>
              <a:t> of nitrogen </a:t>
            </a:r>
            <a:r>
              <a:rPr lang="en-US" altLang="en-US" sz="2400" dirty="0">
                <a:solidFill>
                  <a:srgbClr val="FF0000"/>
                </a:solidFill>
                <a:effectLst>
                  <a:outerShdw blurRad="38100" dist="38100" dir="2700000" algn="tl">
                    <a:srgbClr val="000000">
                      <a:alpha val="43137"/>
                    </a:srgbClr>
                  </a:outerShdw>
                </a:effectLst>
              </a:rPr>
              <a:t>increases</a:t>
            </a:r>
            <a:r>
              <a:rPr lang="en-US" altLang="en-US" sz="2400" dirty="0"/>
              <a:t>. </a:t>
            </a:r>
          </a:p>
          <a:p>
            <a:pPr eaLnBrk="1" hangingPunct="1">
              <a:spcBef>
                <a:spcPts val="600"/>
              </a:spcBef>
            </a:pPr>
            <a:r>
              <a:rPr lang="en-US" altLang="en-US" sz="2400" dirty="0"/>
              <a:t>Surfacing causes pressure to decrease, making nitrogen less soluble (i.e. “boils out”). </a:t>
            </a:r>
            <a:endParaRPr lang="en-US" altLang="en-US" sz="2400" dirty="0">
              <a:solidFill>
                <a:srgbClr val="FF00FF"/>
              </a:solidFill>
              <a:effectLst>
                <a:outerShdw blurRad="38100" dist="38100" dir="2700000" algn="tl">
                  <a:srgbClr val="000000">
                    <a:alpha val="43137"/>
                  </a:srgbClr>
                </a:outerShdw>
              </a:effectLst>
            </a:endParaRPr>
          </a:p>
          <a:p>
            <a:pPr eaLnBrk="1" hangingPunct="1"/>
            <a:endParaRPr lang="en-US" altLang="en-US" sz="2800" dirty="0"/>
          </a:p>
        </p:txBody>
      </p:sp>
      <p:pic>
        <p:nvPicPr>
          <p:cNvPr id="2" name="Picture 1">
            <a:extLst>
              <a:ext uri="{FF2B5EF4-FFF2-40B4-BE49-F238E27FC236}">
                <a16:creationId xmlns:a16="http://schemas.microsoft.com/office/drawing/2014/main" id="{98781186-FC8D-4D72-89CE-A6EB70018158}"/>
              </a:ext>
            </a:extLst>
          </p:cNvPr>
          <p:cNvPicPr>
            <a:picLocks noChangeAspect="1"/>
          </p:cNvPicPr>
          <p:nvPr/>
        </p:nvPicPr>
        <p:blipFill>
          <a:blip r:embed="rId2"/>
          <a:stretch>
            <a:fillRect/>
          </a:stretch>
        </p:blipFill>
        <p:spPr>
          <a:xfrm>
            <a:off x="1981200" y="3352800"/>
            <a:ext cx="5207558" cy="3505200"/>
          </a:xfrm>
          <a:prstGeom prst="rect">
            <a:avLst/>
          </a:prstGeom>
        </p:spPr>
      </p:pic>
      <p:sp>
        <p:nvSpPr>
          <p:cNvPr id="4" name="TextBox 3">
            <a:extLst>
              <a:ext uri="{FF2B5EF4-FFF2-40B4-BE49-F238E27FC236}">
                <a16:creationId xmlns:a16="http://schemas.microsoft.com/office/drawing/2014/main" id="{3591DAB5-CA44-FF0E-D72E-5A785D526C25}"/>
              </a:ext>
            </a:extLst>
          </p:cNvPr>
          <p:cNvSpPr txBox="1"/>
          <p:nvPr/>
        </p:nvSpPr>
        <p:spPr>
          <a:xfrm>
            <a:off x="76199" y="3124200"/>
            <a:ext cx="1847601" cy="3416320"/>
          </a:xfrm>
          <a:prstGeom prst="rect">
            <a:avLst/>
          </a:prstGeom>
          <a:noFill/>
        </p:spPr>
        <p:txBody>
          <a:bodyPr wrap="square">
            <a:spAutoFit/>
          </a:bodyPr>
          <a:lstStyle/>
          <a:p>
            <a:r>
              <a:rPr lang="en-US" altLang="en-US" sz="2400" dirty="0">
                <a:solidFill>
                  <a:srgbClr val="0070C0"/>
                </a:solidFill>
              </a:rPr>
              <a:t>If the divers surface too quickly, nitrogen bubbles just as in carbonated soda pop (the Bends). </a:t>
            </a:r>
            <a:endParaRPr lang="en-US" sz="2400" dirty="0">
              <a:solidFill>
                <a:srgbClr val="0070C0"/>
              </a:solidFill>
            </a:endParaRPr>
          </a:p>
        </p:txBody>
      </p:sp>
      <p:sp>
        <p:nvSpPr>
          <p:cNvPr id="6" name="TextBox 5">
            <a:extLst>
              <a:ext uri="{FF2B5EF4-FFF2-40B4-BE49-F238E27FC236}">
                <a16:creationId xmlns:a16="http://schemas.microsoft.com/office/drawing/2014/main" id="{2BF91007-6FBE-CE3B-08C4-888228A1C24D}"/>
              </a:ext>
            </a:extLst>
          </p:cNvPr>
          <p:cNvSpPr txBox="1"/>
          <p:nvPr/>
        </p:nvSpPr>
        <p:spPr>
          <a:xfrm>
            <a:off x="7246157" y="3333008"/>
            <a:ext cx="1710807" cy="3108543"/>
          </a:xfrm>
          <a:prstGeom prst="rect">
            <a:avLst/>
          </a:prstGeom>
          <a:noFill/>
        </p:spPr>
        <p:txBody>
          <a:bodyPr wrap="square">
            <a:spAutoFit/>
          </a:bodyPr>
          <a:lstStyle/>
          <a:p>
            <a:r>
              <a:rPr lang="en-US" altLang="en-US" sz="2800" dirty="0">
                <a:solidFill>
                  <a:srgbClr val="FF00FF"/>
                </a:solidFill>
                <a:effectLst>
                  <a:outerShdw blurRad="38100" dist="38100" dir="2700000" algn="tl">
                    <a:srgbClr val="000000">
                      <a:alpha val="43137"/>
                    </a:srgbClr>
                  </a:outerShdw>
                </a:effectLst>
              </a:rPr>
              <a:t>Helium is added to oxygen tanks, reducing this affect.</a:t>
            </a:r>
            <a:endParaRPr lang="en-US" sz="2800" dirty="0"/>
          </a:p>
        </p:txBody>
      </p:sp>
    </p:spTree>
    <p:extLst>
      <p:ext uri="{BB962C8B-B14F-4D97-AF65-F5344CB8AC3E}">
        <p14:creationId xmlns:p14="http://schemas.microsoft.com/office/powerpoint/2010/main" val="7446013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fade">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035">
                                            <p:txEl>
                                              <p:pRg st="2" end="2"/>
                                            </p:txEl>
                                          </p:spTgt>
                                        </p:tgtEl>
                                        <p:attrNameLst>
                                          <p:attrName>style.visibility</p:attrName>
                                        </p:attrNameLst>
                                      </p:cBhvr>
                                      <p:to>
                                        <p:strVal val="visible"/>
                                      </p:to>
                                    </p:set>
                                    <p:animEffect transition="in" filter="fade">
                                      <p:cBhvr>
                                        <p:cTn id="17" dur="500"/>
                                        <p:tgtEl>
                                          <p:spTgt spid="172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035">
                                            <p:txEl>
                                              <p:pRg st="3" end="3"/>
                                            </p:txEl>
                                          </p:spTgt>
                                        </p:tgtEl>
                                        <p:attrNameLst>
                                          <p:attrName>style.visibility</p:attrName>
                                        </p:attrNameLst>
                                      </p:cBhvr>
                                      <p:to>
                                        <p:strVal val="visible"/>
                                      </p:to>
                                    </p:set>
                                    <p:animEffect transition="in" filter="fade">
                                      <p:cBhvr>
                                        <p:cTn id="27" dur="500"/>
                                        <p:tgtEl>
                                          <p:spTgt spid="172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E623DAA-E84D-47E4-AB41-E799EB309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25813"/>
            <a:ext cx="2786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
            <a:extLst>
              <a:ext uri="{FF2B5EF4-FFF2-40B4-BE49-F238E27FC236}">
                <a16:creationId xmlns:a16="http://schemas.microsoft.com/office/drawing/2014/main" id="{4992E5BF-E4D7-4B96-84CE-C6BBEEFFDE0A}"/>
              </a:ext>
            </a:extLst>
          </p:cNvPr>
          <p:cNvSpPr>
            <a:spLocks noGrp="1" noChangeArrowheads="1"/>
          </p:cNvSpPr>
          <p:nvPr>
            <p:ph type="title"/>
          </p:nvPr>
        </p:nvSpPr>
        <p:spPr>
          <a:xfrm>
            <a:off x="4724400" y="0"/>
            <a:ext cx="4267200" cy="4114800"/>
          </a:xfrm>
        </p:spPr>
        <p:txBody>
          <a:bodyPr/>
          <a:lstStyle/>
          <a:p>
            <a:pPr algn="r"/>
            <a:r>
              <a:rPr lang="en-US" altLang="en-US" b="1"/>
              <a:t>Solubility</a:t>
            </a:r>
            <a:r>
              <a:rPr lang="en-US" altLang="en-US"/>
              <a:t> also describes the </a:t>
            </a:r>
            <a:r>
              <a:rPr lang="en-US" altLang="en-US" b="1" u="sng">
                <a:solidFill>
                  <a:srgbClr val="002060"/>
                </a:solidFill>
              </a:rPr>
              <a:t>concentration</a:t>
            </a:r>
            <a:r>
              <a:rPr lang="en-US" altLang="en-US">
                <a:solidFill>
                  <a:srgbClr val="002060"/>
                </a:solidFill>
              </a:rPr>
              <a:t> </a:t>
            </a:r>
            <a:r>
              <a:rPr lang="en-US" altLang="en-US"/>
              <a:t>of solutions by using three terms</a:t>
            </a:r>
          </a:p>
        </p:txBody>
      </p:sp>
      <p:sp>
        <p:nvSpPr>
          <p:cNvPr id="6" name="Title 1">
            <a:extLst>
              <a:ext uri="{FF2B5EF4-FFF2-40B4-BE49-F238E27FC236}">
                <a16:creationId xmlns:a16="http://schemas.microsoft.com/office/drawing/2014/main" id="{653B449B-5E96-4445-871A-69BE26097285}"/>
              </a:ext>
            </a:extLst>
          </p:cNvPr>
          <p:cNvSpPr txBox="1">
            <a:spLocks/>
          </p:cNvSpPr>
          <p:nvPr/>
        </p:nvSpPr>
        <p:spPr bwMode="auto">
          <a:xfrm>
            <a:off x="0" y="304800"/>
            <a:ext cx="3962400" cy="5897563"/>
          </a:xfrm>
          <a:prstGeom prst="rect">
            <a:avLst/>
          </a:prstGeom>
          <a:noFill/>
          <a:ln w="9525">
            <a:noFill/>
            <a:miter lim="800000"/>
            <a:headEnd/>
            <a:tailEnd/>
          </a:ln>
        </p:spPr>
        <p:txBody>
          <a:bodyPr lIns="89843" tIns="44921" rIns="89843" bIns="44921" anchor="ctr"/>
          <a:lstStyle/>
          <a:p>
            <a:pPr algn="ctr">
              <a:defRPr/>
            </a:pPr>
            <a:r>
              <a:rPr lang="en-US" sz="4400" kern="0" dirty="0">
                <a:solidFill>
                  <a:srgbClr val="000000"/>
                </a:solidFill>
                <a:latin typeface="Arial"/>
              </a:rPr>
              <a:t>The maximum amount of a </a:t>
            </a:r>
            <a:r>
              <a:rPr lang="en-US" sz="4400" kern="0" dirty="0">
                <a:solidFill>
                  <a:srgbClr val="FFFF00"/>
                </a:solidFill>
                <a:effectLst>
                  <a:outerShdw blurRad="38100" dist="38100" dir="2700000" algn="tl">
                    <a:srgbClr val="000000">
                      <a:alpha val="43137"/>
                    </a:srgbClr>
                  </a:outerShdw>
                </a:effectLst>
                <a:latin typeface="Arial"/>
              </a:rPr>
              <a:t>solute</a:t>
            </a:r>
            <a:r>
              <a:rPr lang="en-US" sz="4400" kern="0" dirty="0">
                <a:solidFill>
                  <a:srgbClr val="000000"/>
                </a:solidFill>
                <a:latin typeface="Arial"/>
              </a:rPr>
              <a:t> that can be dissolved in a </a:t>
            </a:r>
            <a:r>
              <a:rPr lang="en-US" sz="4400" kern="0" dirty="0">
                <a:solidFill>
                  <a:srgbClr val="0070C0"/>
                </a:solidFill>
                <a:effectLst>
                  <a:outerShdw blurRad="38100" dist="38100" dir="2700000" algn="tl">
                    <a:srgbClr val="000000">
                      <a:alpha val="43137"/>
                    </a:srgbClr>
                  </a:outerShdw>
                </a:effectLst>
                <a:latin typeface="Arial"/>
              </a:rPr>
              <a:t>solvent</a:t>
            </a:r>
            <a:r>
              <a:rPr lang="en-US" sz="4400" kern="0" dirty="0">
                <a:solidFill>
                  <a:srgbClr val="000000"/>
                </a:solidFill>
                <a:latin typeface="Arial"/>
              </a:rPr>
              <a:t> is called that substance’s </a:t>
            </a:r>
            <a:r>
              <a:rPr lang="en-US" sz="4400" b="1" u="sng" kern="0" dirty="0">
                <a:solidFill>
                  <a:srgbClr val="FF0000"/>
                </a:solidFill>
                <a:latin typeface="Arial"/>
              </a:rPr>
              <a:t>solubility</a:t>
            </a:r>
            <a:r>
              <a:rPr lang="en-US" sz="4400" b="1" kern="0" dirty="0">
                <a:solidFill>
                  <a:srgbClr val="000000"/>
                </a:solidFill>
                <a:latin typeface="Arial"/>
              </a:rPr>
              <a:t>. </a:t>
            </a:r>
            <a:endParaRPr lang="en-US" sz="4400" kern="0" dirty="0">
              <a:solidFill>
                <a:srgbClr val="000000"/>
              </a:solidFill>
              <a:latin typeface="Aria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up)">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70" decel="100000"/>
                                        <p:tgtEl>
                                          <p:spTgt spid="7"/>
                                        </p:tgtEl>
                                      </p:cBhvr>
                                    </p:animEffect>
                                    <p:animScale>
                                      <p:cBhvr>
                                        <p:cTn id="13" dur="770" decel="100000"/>
                                        <p:tgtEl>
                                          <p:spTgt spid="7"/>
                                        </p:tgtEl>
                                      </p:cBhvr>
                                      <p:from x="10000" y="10000"/>
                                      <p:to x="200000" y="450000"/>
                                    </p:animScale>
                                    <p:animScale>
                                      <p:cBhvr>
                                        <p:cTn id="14" dur="1230" accel="100000" fill="hold">
                                          <p:stCondLst>
                                            <p:cond delay="770"/>
                                          </p:stCondLst>
                                        </p:cTn>
                                        <p:tgtEl>
                                          <p:spTgt spid="7"/>
                                        </p:tgtEl>
                                      </p:cBhvr>
                                      <p:from x="200000" y="450000"/>
                                      <p:to x="100000" y="100000"/>
                                    </p:animScale>
                                    <p:set>
                                      <p:cBhvr>
                                        <p:cTn id="15" dur="770" fill="hold"/>
                                        <p:tgtEl>
                                          <p:spTgt spid="7"/>
                                        </p:tgtEl>
                                        <p:attrNameLst>
                                          <p:attrName>ppt_x</p:attrName>
                                        </p:attrNameLst>
                                      </p:cBhvr>
                                      <p:to>
                                        <p:strVal val="(0.5)"/>
                                      </p:to>
                                    </p:set>
                                    <p:anim from="(0.5)" to="(#ppt_x)" calcmode="lin" valueType="num">
                                      <p:cBhvr>
                                        <p:cTn id="16" dur="1230" accel="100000" fill="hold">
                                          <p:stCondLst>
                                            <p:cond delay="770"/>
                                          </p:stCondLst>
                                        </p:cTn>
                                        <p:tgtEl>
                                          <p:spTgt spid="7"/>
                                        </p:tgtEl>
                                        <p:attrNameLst>
                                          <p:attrName>ppt_x</p:attrName>
                                        </p:attrNameLst>
                                      </p:cBhvr>
                                    </p:anim>
                                    <p:set>
                                      <p:cBhvr>
                                        <p:cTn id="17" dur="770" fill="hold"/>
                                        <p:tgtEl>
                                          <p:spTgt spid="7"/>
                                        </p:tgtEl>
                                        <p:attrNameLst>
                                          <p:attrName>ppt_y</p:attrName>
                                        </p:attrNameLst>
                                      </p:cBhvr>
                                      <p:to>
                                        <p:strVal val="(#ppt_y+0.4)"/>
                                      </p:to>
                                    </p:set>
                                    <p:anim from="(#ppt_y+0.4)" to="(#ppt_y)" calcmode="lin" valueType="num">
                                      <p:cBhvr>
                                        <p:cTn id="18"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7BAC43-3629-4438-95C1-D01CF17C8843}"/>
              </a:ext>
            </a:extLst>
          </p:cNvPr>
          <p:cNvPicPr>
            <a:picLocks noChangeAspect="1"/>
          </p:cNvPicPr>
          <p:nvPr/>
        </p:nvPicPr>
        <p:blipFill>
          <a:blip r:embed="rId3">
            <a:extLst>
              <a:ext uri="{28A0092B-C50C-407E-A947-70E740481C1C}">
                <a14:useLocalDpi xmlns:a14="http://schemas.microsoft.com/office/drawing/2010/main" val="0"/>
              </a:ext>
            </a:extLst>
          </a:blip>
          <a:srcRect l="19894" r="20451"/>
          <a:stretch>
            <a:fillRect/>
          </a:stretch>
        </p:blipFill>
        <p:spPr bwMode="auto">
          <a:xfrm>
            <a:off x="6705600" y="1965325"/>
            <a:ext cx="22955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a:extLst>
              <a:ext uri="{FF2B5EF4-FFF2-40B4-BE49-F238E27FC236}">
                <a16:creationId xmlns:a16="http://schemas.microsoft.com/office/drawing/2014/main" id="{3F25A0D9-B484-4C5B-B85A-FD94749991BB}"/>
              </a:ext>
            </a:extLst>
          </p:cNvPr>
          <p:cNvSpPr>
            <a:spLocks noGrp="1"/>
          </p:cNvSpPr>
          <p:nvPr>
            <p:ph sz="quarter" idx="15"/>
          </p:nvPr>
        </p:nvSpPr>
        <p:spPr>
          <a:xfrm>
            <a:off x="76200" y="1371600"/>
            <a:ext cx="4495800" cy="5384800"/>
          </a:xfrm>
        </p:spPr>
        <p:txBody>
          <a:bodyPr/>
          <a:lstStyle/>
          <a:p>
            <a:pPr marL="226525" lvl="1" indent="-226525" eaLnBrk="1" hangingPunct="1">
              <a:lnSpc>
                <a:spcPct val="112000"/>
              </a:lnSpc>
              <a:spcAft>
                <a:spcPts val="0"/>
              </a:spcAft>
              <a:defRPr/>
            </a:pPr>
            <a:r>
              <a:rPr lang="en-US" sz="2800" b="1" dirty="0">
                <a:solidFill>
                  <a:schemeClr val="accent3"/>
                </a:solidFill>
                <a:effectLst>
                  <a:outerShdw blurRad="38100" dist="38100" dir="2700000" algn="tl">
                    <a:srgbClr val="000000">
                      <a:alpha val="43137"/>
                    </a:srgbClr>
                  </a:outerShdw>
                </a:effectLst>
              </a:rPr>
              <a:t>Unsaturated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 is </a:t>
            </a:r>
            <a:r>
              <a:rPr lang="en-US" sz="2100" b="1" dirty="0">
                <a:solidFill>
                  <a:schemeClr val="accent1"/>
                </a:solidFill>
                <a:effectLst>
                  <a:outerShdw blurRad="38100" dist="38100" dir="2700000" algn="tl">
                    <a:srgbClr val="000000">
                      <a:alpha val="43137"/>
                    </a:srgbClr>
                  </a:outerShdw>
                </a:effectLst>
              </a:rPr>
              <a:t>less than </a:t>
            </a:r>
            <a:r>
              <a:rPr lang="en-US" sz="2100" dirty="0">
                <a:effectLst>
                  <a:outerShdw blurRad="38100" dist="38100" dir="2700000" algn="tl">
                    <a:srgbClr val="000000">
                      <a:alpha val="43137"/>
                    </a:srgbClr>
                  </a:outerShdw>
                </a:effectLst>
              </a:rPr>
              <a:t>the maximum concentration the solvent can dissolve</a:t>
            </a:r>
          </a:p>
          <a:p>
            <a:pPr marL="226525" lvl="1" indent="-226525" eaLnBrk="1" hangingPunct="1">
              <a:lnSpc>
                <a:spcPct val="100000"/>
              </a:lnSpc>
              <a:spcBef>
                <a:spcPts val="1800"/>
              </a:spcBef>
              <a:spcAft>
                <a:spcPts val="0"/>
              </a:spcAft>
              <a:defRPr/>
            </a:pPr>
            <a:r>
              <a:rPr lang="en-US" sz="2800" b="1" dirty="0">
                <a:solidFill>
                  <a:schemeClr val="accent3"/>
                </a:solidFill>
                <a:effectLst>
                  <a:outerShdw blurRad="38100" dist="38100" dir="2700000" algn="tl">
                    <a:srgbClr val="000000">
                      <a:alpha val="43137"/>
                    </a:srgbClr>
                  </a:outerShdw>
                </a:effectLst>
              </a:rPr>
              <a:t>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 is </a:t>
            </a:r>
            <a:r>
              <a:rPr lang="en-US" sz="2100" b="1" dirty="0">
                <a:solidFill>
                  <a:schemeClr val="accent1"/>
                </a:solidFill>
                <a:effectLst>
                  <a:outerShdw blurRad="38100" dist="38100" dir="2700000" algn="tl">
                    <a:srgbClr val="000000">
                      <a:alpha val="43137"/>
                    </a:srgbClr>
                  </a:outerShdw>
                </a:effectLst>
              </a:rPr>
              <a:t>equal to </a:t>
            </a:r>
            <a:r>
              <a:rPr lang="en-US" sz="2100" dirty="0">
                <a:effectLst>
                  <a:outerShdw blurRad="38100" dist="38100" dir="2700000" algn="tl">
                    <a:srgbClr val="000000">
                      <a:alpha val="43137"/>
                    </a:srgbClr>
                  </a:outerShdw>
                </a:effectLst>
              </a:rPr>
              <a:t>the </a:t>
            </a:r>
            <a:r>
              <a:rPr lang="en-US" sz="2100" dirty="0">
                <a:solidFill>
                  <a:srgbClr val="FF00FF"/>
                </a:solidFill>
                <a:effectLst>
                  <a:outerShdw blurRad="38100" dist="38100" dir="2700000" algn="tl">
                    <a:srgbClr val="000000">
                      <a:alpha val="43137"/>
                    </a:srgbClr>
                  </a:outerShdw>
                </a:effectLst>
              </a:rPr>
              <a:t>maximum concentration </a:t>
            </a:r>
            <a:r>
              <a:rPr lang="en-US" sz="2100" dirty="0">
                <a:effectLst>
                  <a:outerShdw blurRad="38100" dist="38100" dir="2700000" algn="tl">
                    <a:srgbClr val="000000">
                      <a:alpha val="43137"/>
                    </a:srgbClr>
                  </a:outerShdw>
                </a:effectLst>
              </a:rPr>
              <a:t>the solvent can dissolve</a:t>
            </a:r>
          </a:p>
          <a:p>
            <a:pPr marL="226525" lvl="1" indent="-226525" eaLnBrk="1" hangingPunct="1">
              <a:lnSpc>
                <a:spcPct val="100000"/>
              </a:lnSpc>
              <a:spcBef>
                <a:spcPts val="1800"/>
              </a:spcBef>
              <a:spcAft>
                <a:spcPts val="0"/>
              </a:spcAft>
              <a:defRPr/>
            </a:pPr>
            <a:r>
              <a:rPr lang="en-US" sz="2800" b="1" dirty="0">
                <a:solidFill>
                  <a:schemeClr val="accent3"/>
                </a:solidFill>
                <a:effectLst>
                  <a:outerShdw blurRad="38100" dist="38100" dir="2700000" algn="tl">
                    <a:srgbClr val="000000">
                      <a:alpha val="43137"/>
                    </a:srgbClr>
                  </a:outerShdw>
                </a:effectLst>
              </a:rPr>
              <a:t>Supersaturated solution</a:t>
            </a:r>
          </a:p>
          <a:p>
            <a:pPr marL="224443" lvl="1" indent="0" eaLnBrk="1" hangingPunct="1">
              <a:lnSpc>
                <a:spcPct val="100000"/>
              </a:lnSpc>
              <a:spcBef>
                <a:spcPts val="300"/>
              </a:spcBef>
              <a:spcAft>
                <a:spcPts val="0"/>
              </a:spcAft>
              <a:buFont typeface="Wingdings" panose="05000000000000000000" pitchFamily="2" charset="2"/>
              <a:buNone/>
              <a:defRPr/>
            </a:pPr>
            <a:r>
              <a:rPr lang="en-US" sz="2100" dirty="0">
                <a:effectLst>
                  <a:outerShdw blurRad="38100" dist="38100" dir="2700000" algn="tl">
                    <a:srgbClr val="000000">
                      <a:alpha val="43137"/>
                    </a:srgbClr>
                  </a:outerShdw>
                </a:effectLst>
              </a:rPr>
              <a:t>the concentration of solute</a:t>
            </a:r>
            <a:r>
              <a:rPr lang="en-US" sz="2100" b="1" dirty="0">
                <a:effectLst>
                  <a:outerShdw blurRad="38100" dist="38100" dir="2700000" algn="tl">
                    <a:srgbClr val="000000">
                      <a:alpha val="43137"/>
                    </a:srgbClr>
                  </a:outerShdw>
                </a:effectLst>
              </a:rPr>
              <a:t> </a:t>
            </a:r>
            <a:r>
              <a:rPr lang="en-US" sz="2100" dirty="0">
                <a:solidFill>
                  <a:schemeClr val="tx1"/>
                </a:solidFill>
                <a:effectLst>
                  <a:outerShdw blurRad="38100" dist="38100" dir="2700000" algn="tl">
                    <a:srgbClr val="000000">
                      <a:alpha val="43137"/>
                    </a:srgbClr>
                  </a:outerShdw>
                </a:effectLst>
              </a:rPr>
              <a:t>is</a:t>
            </a:r>
            <a:r>
              <a:rPr lang="en-US" sz="2100" b="1" dirty="0">
                <a:solidFill>
                  <a:schemeClr val="accent1"/>
                </a:solidFill>
                <a:effectLst>
                  <a:outerShdw blurRad="38100" dist="38100" dir="2700000" algn="tl">
                    <a:srgbClr val="000000">
                      <a:alpha val="43137"/>
                    </a:srgbClr>
                  </a:outerShdw>
                </a:effectLst>
              </a:rPr>
              <a:t> greater than </a:t>
            </a:r>
            <a:r>
              <a:rPr lang="en-US" sz="2100" dirty="0">
                <a:effectLst>
                  <a:outerShdw blurRad="38100" dist="38100" dir="2700000" algn="tl">
                    <a:srgbClr val="000000">
                      <a:alpha val="43137"/>
                    </a:srgbClr>
                  </a:outerShdw>
                </a:effectLst>
              </a:rPr>
              <a:t>the maximum concentration the solvent was expected to dissolve</a:t>
            </a:r>
          </a:p>
          <a:p>
            <a:pPr marL="226090" lvl="1" indent="-224525" eaLnBrk="1" hangingPunct="1">
              <a:spcAft>
                <a:spcPts val="0"/>
              </a:spcAft>
              <a:defRPr/>
            </a:pPr>
            <a:endParaRPr lang="en-US" sz="1900" dirty="0"/>
          </a:p>
          <a:p>
            <a:pPr eaLnBrk="1" hangingPunct="1">
              <a:spcBef>
                <a:spcPts val="2101"/>
              </a:spcBef>
              <a:spcAft>
                <a:spcPts val="0"/>
              </a:spcAft>
              <a:defRPr/>
            </a:pPr>
            <a:endParaRPr lang="en-US" sz="1900" dirty="0"/>
          </a:p>
        </p:txBody>
      </p:sp>
      <p:pic>
        <p:nvPicPr>
          <p:cNvPr id="15" name="Picture 3">
            <a:extLst>
              <a:ext uri="{FF2B5EF4-FFF2-40B4-BE49-F238E27FC236}">
                <a16:creationId xmlns:a16="http://schemas.microsoft.com/office/drawing/2014/main" id="{3FBDA82C-9B8E-43C5-B95C-2F1A4E6EE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33550"/>
            <a:ext cx="17018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85" name="Title 9">
            <a:extLst>
              <a:ext uri="{FF2B5EF4-FFF2-40B4-BE49-F238E27FC236}">
                <a16:creationId xmlns:a16="http://schemas.microsoft.com/office/drawing/2014/main" id="{49038199-6722-4BBB-BA15-1258CF166F2D}"/>
              </a:ext>
            </a:extLst>
          </p:cNvPr>
          <p:cNvSpPr>
            <a:spLocks noGrp="1" noChangeArrowheads="1"/>
          </p:cNvSpPr>
          <p:nvPr>
            <p:ph type="title"/>
          </p:nvPr>
        </p:nvSpPr>
        <p:spPr>
          <a:xfrm>
            <a:off x="0" y="0"/>
            <a:ext cx="9144000" cy="1371600"/>
          </a:xfrm>
        </p:spPr>
        <p:txBody>
          <a:bodyPr/>
          <a:lstStyle/>
          <a:p>
            <a:pPr marL="0" indent="0" eaLnBrk="1" hangingPunct="1"/>
            <a:r>
              <a:rPr lang="en-US" altLang="en-US">
                <a:solidFill>
                  <a:srgbClr val="FFFF00"/>
                </a:solidFill>
              </a:rPr>
              <a:t>Unsaturated, Saturated, &amp; Supersaturated 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729C5147-D4D3-4242-B18A-42FA541D6B4F}"/>
              </a:ext>
            </a:extLst>
          </p:cNvPr>
          <p:cNvSpPr>
            <a:spLocks noGrp="1" noChangeArrowheads="1"/>
          </p:cNvSpPr>
          <p:nvPr>
            <p:ph type="title"/>
          </p:nvPr>
        </p:nvSpPr>
        <p:spPr>
          <a:xfrm>
            <a:off x="457200" y="274638"/>
            <a:ext cx="5040313" cy="1143000"/>
          </a:xfrm>
        </p:spPr>
        <p:txBody>
          <a:bodyPr/>
          <a:lstStyle/>
          <a:p>
            <a:r>
              <a:rPr lang="en-US" altLang="en-US">
                <a:solidFill>
                  <a:srgbClr val="FFFF00"/>
                </a:solidFill>
              </a:rPr>
              <a:t>Types of Solutions</a:t>
            </a:r>
          </a:p>
        </p:txBody>
      </p:sp>
      <p:sp>
        <p:nvSpPr>
          <p:cNvPr id="14339" name="Content Placeholder 2">
            <a:extLst>
              <a:ext uri="{FF2B5EF4-FFF2-40B4-BE49-F238E27FC236}">
                <a16:creationId xmlns:a16="http://schemas.microsoft.com/office/drawing/2014/main" id="{0E44E07E-998C-4C69-B301-83E2452BEA05}"/>
              </a:ext>
            </a:extLst>
          </p:cNvPr>
          <p:cNvSpPr>
            <a:spLocks noGrp="1" noChangeArrowheads="1"/>
          </p:cNvSpPr>
          <p:nvPr>
            <p:ph idx="1"/>
          </p:nvPr>
        </p:nvSpPr>
        <p:spPr>
          <a:xfrm>
            <a:off x="457200" y="1447800"/>
            <a:ext cx="4495800" cy="990600"/>
          </a:xfrm>
        </p:spPr>
        <p:txBody>
          <a:bodyPr/>
          <a:lstStyle/>
          <a:p>
            <a:pPr>
              <a:buFontTx/>
              <a:buNone/>
            </a:pPr>
            <a:r>
              <a:rPr lang="en-US" altLang="en-US" sz="6100" dirty="0"/>
              <a:t>Unsaturated</a:t>
            </a:r>
          </a:p>
        </p:txBody>
      </p:sp>
      <p:pic>
        <p:nvPicPr>
          <p:cNvPr id="176132" name="Picture 2">
            <a:extLst>
              <a:ext uri="{FF2B5EF4-FFF2-40B4-BE49-F238E27FC236}">
                <a16:creationId xmlns:a16="http://schemas.microsoft.com/office/drawing/2014/main" id="{476499D0-9A0B-4DB4-A278-8D729F22A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24" t="3748" r="2940" b="2576"/>
          <a:stretch>
            <a:fillRect/>
          </a:stretch>
        </p:blipFill>
        <p:spPr bwMode="auto">
          <a:xfrm>
            <a:off x="4049713" y="28194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BBA2F46-73FE-4F5F-B8A7-03AB77633037}"/>
              </a:ext>
            </a:extLst>
          </p:cNvPr>
          <p:cNvSpPr/>
          <p:nvPr/>
        </p:nvSpPr>
        <p:spPr>
          <a:xfrm>
            <a:off x="685800" y="3130550"/>
            <a:ext cx="2971800" cy="2584450"/>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When </a:t>
            </a:r>
            <a:r>
              <a:rPr lang="en-US" sz="2700" dirty="0">
                <a:latin typeface="Arial" charset="0"/>
              </a:rPr>
              <a:t>LESS</a:t>
            </a:r>
            <a:r>
              <a:rPr lang="en-US" sz="2700" dirty="0">
                <a:solidFill>
                  <a:schemeClr val="accent3"/>
                </a:solidFill>
                <a:latin typeface="Arial" charset="0"/>
              </a:rPr>
              <a:t> than the maximum amount of solute is dissolved in the solvent at a given temperature.</a:t>
            </a:r>
          </a:p>
        </p:txBody>
      </p:sp>
      <p:pic>
        <p:nvPicPr>
          <p:cNvPr id="176134" name="Picture 6">
            <a:extLst>
              <a:ext uri="{FF2B5EF4-FFF2-40B4-BE49-F238E27FC236}">
                <a16:creationId xmlns:a16="http://schemas.microsoft.com/office/drawing/2014/main" id="{A1BB716B-1212-4753-9381-A47E93EC8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25413"/>
            <a:ext cx="1852613"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132"/>
                                        </p:tgtEl>
                                        <p:attrNameLst>
                                          <p:attrName>style.visibility</p:attrName>
                                        </p:attrNameLst>
                                      </p:cBhvr>
                                      <p:to>
                                        <p:strVal val="visible"/>
                                      </p:to>
                                    </p:set>
                                    <p:animEffect transition="in" filter="fade">
                                      <p:cBhvr>
                                        <p:cTn id="17"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5">
            <a:extLst>
              <a:ext uri="{FF2B5EF4-FFF2-40B4-BE49-F238E27FC236}">
                <a16:creationId xmlns:a16="http://schemas.microsoft.com/office/drawing/2014/main" id="{2E5DA357-E4D9-4F41-BDE6-D17F4DEF664E}"/>
              </a:ext>
            </a:extLst>
          </p:cNvPr>
          <p:cNvSpPr>
            <a:spLocks noGrp="1" noChangeArrowheads="1"/>
          </p:cNvSpPr>
          <p:nvPr>
            <p:ph type="title"/>
          </p:nvPr>
        </p:nvSpPr>
        <p:spPr/>
        <p:txBody>
          <a:bodyPr/>
          <a:lstStyle/>
          <a:p>
            <a:pPr eaLnBrk="1" hangingPunct="1"/>
            <a:r>
              <a:rPr lang="en-US" altLang="en-US"/>
              <a:t>	Solutions</a:t>
            </a:r>
          </a:p>
        </p:txBody>
      </p:sp>
      <p:pic>
        <p:nvPicPr>
          <p:cNvPr id="126979" name="Picture 9" descr="warm_up-01.eps">
            <a:extLst>
              <a:ext uri="{FF2B5EF4-FFF2-40B4-BE49-F238E27FC236}">
                <a16:creationId xmlns:a16="http://schemas.microsoft.com/office/drawing/2014/main" id="{75D3B86C-BAC4-401D-A850-749E897B51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Content Placeholder 10">
            <a:extLst>
              <a:ext uri="{FF2B5EF4-FFF2-40B4-BE49-F238E27FC236}">
                <a16:creationId xmlns:a16="http://schemas.microsoft.com/office/drawing/2014/main" id="{09F8163A-893B-48C7-8957-374AC2CEB4BE}"/>
              </a:ext>
            </a:extLst>
          </p:cNvPr>
          <p:cNvSpPr>
            <a:spLocks noGrp="1" noChangeArrowheads="1"/>
          </p:cNvSpPr>
          <p:nvPr>
            <p:ph sz="quarter" idx="15"/>
          </p:nvPr>
        </p:nvSpPr>
        <p:spPr>
          <a:xfrm>
            <a:off x="4575175" y="1376363"/>
            <a:ext cx="4568825" cy="5481637"/>
          </a:xfrm>
        </p:spPr>
        <p:txBody>
          <a:bodyPr lIns="182083" tIns="91040" rIns="182083"/>
          <a:lstStyle/>
          <a:p>
            <a:pPr eaLnBrk="1" hangingPunct="1"/>
            <a:r>
              <a:rPr lang="en-US" altLang="en-US" sz="1900" dirty="0">
                <a:solidFill>
                  <a:srgbClr val="7030A0"/>
                </a:solidFill>
              </a:rPr>
              <a:t>Rank the following coffee samples in terms of likely sweetness based on the amount of sugar added. Use 1 for the sweetest coffee and 4 for the least-sweet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1</a:t>
            </a:r>
            <a:r>
              <a:rPr lang="en-US" altLang="en-US" sz="1900" dirty="0"/>
              <a:t> 5 grams of sugar added to 50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2</a:t>
            </a:r>
            <a:r>
              <a:rPr lang="en-US" altLang="en-US" sz="2000" dirty="0">
                <a:solidFill>
                  <a:srgbClr val="FF0000"/>
                </a:solidFill>
                <a:effectLst>
                  <a:outerShdw blurRad="38100" dist="38100" dir="2700000" algn="tl">
                    <a:srgbClr val="000000">
                      <a:alpha val="43137"/>
                    </a:srgbClr>
                  </a:outerShdw>
                </a:effectLst>
              </a:rPr>
              <a:t> </a:t>
            </a:r>
            <a:r>
              <a:rPr lang="en-US" altLang="en-US" sz="1900" dirty="0"/>
              <a:t>5 grams of sugar added to 100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4 </a:t>
            </a:r>
            <a:r>
              <a:rPr lang="en-US" altLang="en-US" sz="1900" dirty="0"/>
              <a:t>2 grams of sugar added to 100 grams of coffee</a:t>
            </a:r>
          </a:p>
          <a:p>
            <a:pPr eaLnBrk="1" hangingPunct="1">
              <a:lnSpc>
                <a:spcPct val="100000"/>
              </a:lnSpc>
              <a:spcBef>
                <a:spcPts val="1200"/>
              </a:spcBef>
            </a:pPr>
            <a:r>
              <a:rPr lang="en-US" altLang="en-US" sz="2800" dirty="0">
                <a:solidFill>
                  <a:srgbClr val="FF0000"/>
                </a:solidFill>
                <a:effectLst>
                  <a:outerShdw blurRad="38100" dist="38100" dir="2700000" algn="tl">
                    <a:srgbClr val="000000">
                      <a:alpha val="43137"/>
                    </a:srgbClr>
                  </a:outerShdw>
                </a:effectLst>
              </a:rPr>
              <a:t>3 </a:t>
            </a:r>
            <a:r>
              <a:rPr lang="en-US" altLang="en-US" sz="1900" dirty="0"/>
              <a:t>2 grams of sugar added to 50 grams of coffee </a:t>
            </a:r>
          </a:p>
        </p:txBody>
      </p:sp>
      <p:sp>
        <p:nvSpPr>
          <p:cNvPr id="126981" name="Content Placeholder 7">
            <a:extLst>
              <a:ext uri="{FF2B5EF4-FFF2-40B4-BE49-F238E27FC236}">
                <a16:creationId xmlns:a16="http://schemas.microsoft.com/office/drawing/2014/main" id="{9F51955E-3592-4E8F-B15E-6FDBCC23F5B3}"/>
              </a:ext>
            </a:extLst>
          </p:cNvPr>
          <p:cNvSpPr>
            <a:spLocks noGrp="1" noChangeArrowheads="1"/>
          </p:cNvSpPr>
          <p:nvPr>
            <p:ph sz="quarter" idx="16"/>
          </p:nvPr>
        </p:nvSpPr>
        <p:spPr>
          <a:xfrm>
            <a:off x="0" y="1376363"/>
            <a:ext cx="4249738" cy="5481637"/>
          </a:xfrm>
        </p:spPr>
        <p:txBody>
          <a:bodyPr lIns="182083" tIns="91040"/>
          <a:lstStyle/>
          <a:p>
            <a:pPr eaLnBrk="1" hangingPunct="1"/>
            <a:r>
              <a:rPr lang="en-US" altLang="en-US" sz="1900" dirty="0">
                <a:solidFill>
                  <a:srgbClr val="00B050"/>
                </a:solidFill>
              </a:rPr>
              <a:t>For each pair of coffee samples below, select the sample that contains more grams of sugar per gram of coffee.</a:t>
            </a:r>
          </a:p>
          <a:p>
            <a:pPr eaLnBrk="1" hangingPunct="1">
              <a:spcBef>
                <a:spcPts val="838"/>
              </a:spcBef>
            </a:pPr>
            <a:r>
              <a:rPr lang="en-US" altLang="en-US" sz="1900" dirty="0">
                <a:solidFill>
                  <a:srgbClr val="FF0000"/>
                </a:solidFill>
              </a:rPr>
              <a:t>5 grams of sugar added to 50 grams of coffee</a:t>
            </a:r>
          </a:p>
          <a:p>
            <a:pPr eaLnBrk="1" hangingPunct="1">
              <a:spcBef>
                <a:spcPts val="838"/>
              </a:spcBef>
            </a:pPr>
            <a:r>
              <a:rPr lang="en-US" altLang="en-US" sz="1200" dirty="0">
                <a:solidFill>
                  <a:schemeClr val="tx1"/>
                </a:solidFill>
              </a:rPr>
              <a:t>5 grams of sugar added to 100 grams of coffee </a:t>
            </a:r>
          </a:p>
          <a:p>
            <a:pPr eaLnBrk="1" hangingPunct="1">
              <a:spcBef>
                <a:spcPts val="838"/>
              </a:spcBef>
            </a:pPr>
            <a:r>
              <a:rPr lang="en-US" altLang="en-US" sz="1900" dirty="0">
                <a:solidFill>
                  <a:srgbClr val="FE8600"/>
                </a:solidFill>
              </a:rPr>
              <a:t> </a:t>
            </a:r>
          </a:p>
          <a:p>
            <a:pPr eaLnBrk="1" hangingPunct="1">
              <a:spcBef>
                <a:spcPts val="838"/>
              </a:spcBef>
            </a:pPr>
            <a:r>
              <a:rPr lang="en-US" altLang="en-US" sz="1200" dirty="0">
                <a:solidFill>
                  <a:schemeClr val="tx1"/>
                </a:solidFill>
              </a:rPr>
              <a:t>2 grams of sugar added to 50 grams of coffee </a:t>
            </a:r>
          </a:p>
          <a:p>
            <a:pPr eaLnBrk="1" hangingPunct="1">
              <a:spcBef>
                <a:spcPts val="838"/>
              </a:spcBef>
            </a:pPr>
            <a:r>
              <a:rPr lang="en-US" altLang="en-US" sz="1900" dirty="0">
                <a:solidFill>
                  <a:srgbClr val="FF0000"/>
                </a:solidFill>
              </a:rPr>
              <a:t>5 grams of sugar added to 50 grams of coffee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81">
                                            <p:txEl>
                                              <p:pRg st="1" end="1"/>
                                            </p:txEl>
                                          </p:spTgt>
                                        </p:tgtEl>
                                        <p:attrNameLst>
                                          <p:attrName>style.visibility</p:attrName>
                                        </p:attrNameLst>
                                      </p:cBhvr>
                                      <p:to>
                                        <p:strVal val="visible"/>
                                      </p:to>
                                    </p:set>
                                    <p:animEffect transition="in" filter="fade">
                                      <p:cBhvr>
                                        <p:cTn id="7" dur="500"/>
                                        <p:tgtEl>
                                          <p:spTgt spid="12698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6981">
                                            <p:txEl>
                                              <p:pRg st="2" end="2"/>
                                            </p:txEl>
                                          </p:spTgt>
                                        </p:tgtEl>
                                        <p:attrNameLst>
                                          <p:attrName>style.visibility</p:attrName>
                                        </p:attrNameLst>
                                      </p:cBhvr>
                                      <p:to>
                                        <p:strVal val="visible"/>
                                      </p:to>
                                    </p:set>
                                    <p:animEffect transition="in" filter="fade">
                                      <p:cBhvr>
                                        <p:cTn id="10" dur="500"/>
                                        <p:tgtEl>
                                          <p:spTgt spid="12698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6981">
                                            <p:txEl>
                                              <p:pRg st="4" end="4"/>
                                            </p:txEl>
                                          </p:spTgt>
                                        </p:tgtEl>
                                        <p:attrNameLst>
                                          <p:attrName>style.visibility</p:attrName>
                                        </p:attrNameLst>
                                      </p:cBhvr>
                                      <p:to>
                                        <p:strVal val="visible"/>
                                      </p:to>
                                    </p:set>
                                    <p:animEffect transition="in" filter="fade">
                                      <p:cBhvr>
                                        <p:cTn id="15" dur="500"/>
                                        <p:tgtEl>
                                          <p:spTgt spid="12698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6981">
                                            <p:txEl>
                                              <p:pRg st="5" end="5"/>
                                            </p:txEl>
                                          </p:spTgt>
                                        </p:tgtEl>
                                        <p:attrNameLst>
                                          <p:attrName>style.visibility</p:attrName>
                                        </p:attrNameLst>
                                      </p:cBhvr>
                                      <p:to>
                                        <p:strVal val="visible"/>
                                      </p:to>
                                    </p:set>
                                    <p:animEffect transition="in" filter="fade">
                                      <p:cBhvr>
                                        <p:cTn id="18" dur="500"/>
                                        <p:tgtEl>
                                          <p:spTgt spid="12698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6980">
                                            <p:txEl>
                                              <p:pRg st="0" end="0"/>
                                            </p:txEl>
                                          </p:spTgt>
                                        </p:tgtEl>
                                        <p:attrNameLst>
                                          <p:attrName>style.visibility</p:attrName>
                                        </p:attrNameLst>
                                      </p:cBhvr>
                                      <p:to>
                                        <p:strVal val="visible"/>
                                      </p:to>
                                    </p:set>
                                    <p:animEffect transition="in" filter="fade">
                                      <p:cBhvr>
                                        <p:cTn id="23" dur="500"/>
                                        <p:tgtEl>
                                          <p:spTgt spid="12698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6980">
                                            <p:txEl>
                                              <p:pRg st="1" end="1"/>
                                            </p:txEl>
                                          </p:spTgt>
                                        </p:tgtEl>
                                        <p:attrNameLst>
                                          <p:attrName>style.visibility</p:attrName>
                                        </p:attrNameLst>
                                      </p:cBhvr>
                                      <p:to>
                                        <p:strVal val="visible"/>
                                      </p:to>
                                    </p:set>
                                    <p:animEffect transition="in" filter="fade">
                                      <p:cBhvr>
                                        <p:cTn id="28" dur="500"/>
                                        <p:tgtEl>
                                          <p:spTgt spid="12698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6980">
                                            <p:txEl>
                                              <p:pRg st="2" end="2"/>
                                            </p:txEl>
                                          </p:spTgt>
                                        </p:tgtEl>
                                        <p:attrNameLst>
                                          <p:attrName>style.visibility</p:attrName>
                                        </p:attrNameLst>
                                      </p:cBhvr>
                                      <p:to>
                                        <p:strVal val="visible"/>
                                      </p:to>
                                    </p:set>
                                    <p:animEffect transition="in" filter="fade">
                                      <p:cBhvr>
                                        <p:cTn id="33" dur="500"/>
                                        <p:tgtEl>
                                          <p:spTgt spid="12698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6980">
                                            <p:txEl>
                                              <p:pRg st="4" end="4"/>
                                            </p:txEl>
                                          </p:spTgt>
                                        </p:tgtEl>
                                        <p:attrNameLst>
                                          <p:attrName>style.visibility</p:attrName>
                                        </p:attrNameLst>
                                      </p:cBhvr>
                                      <p:to>
                                        <p:strVal val="visible"/>
                                      </p:to>
                                    </p:set>
                                    <p:animEffect transition="in" filter="fade">
                                      <p:cBhvr>
                                        <p:cTn id="38" dur="500"/>
                                        <p:tgtEl>
                                          <p:spTgt spid="12698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6980">
                                            <p:txEl>
                                              <p:pRg st="3" end="3"/>
                                            </p:txEl>
                                          </p:spTgt>
                                        </p:tgtEl>
                                        <p:attrNameLst>
                                          <p:attrName>style.visibility</p:attrName>
                                        </p:attrNameLst>
                                      </p:cBhvr>
                                      <p:to>
                                        <p:strVal val="visible"/>
                                      </p:to>
                                    </p:set>
                                    <p:animEffect transition="in" filter="fade">
                                      <p:cBhvr>
                                        <p:cTn id="43" dur="500"/>
                                        <p:tgtEl>
                                          <p:spTgt spid="126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DA7A7C93-EF38-413E-8A9B-733A5CC0FBBC}"/>
              </a:ext>
            </a:extLst>
          </p:cNvPr>
          <p:cNvSpPr>
            <a:spLocks noGrp="1" noChangeArrowheads="1"/>
          </p:cNvSpPr>
          <p:nvPr>
            <p:ph type="title"/>
          </p:nvPr>
        </p:nvSpPr>
        <p:spPr>
          <a:xfrm>
            <a:off x="457200" y="274638"/>
            <a:ext cx="5181600" cy="1143000"/>
          </a:xfrm>
        </p:spPr>
        <p:txBody>
          <a:bodyPr/>
          <a:lstStyle/>
          <a:p>
            <a:r>
              <a:rPr lang="en-US" altLang="en-US">
                <a:solidFill>
                  <a:srgbClr val="FFFF00"/>
                </a:solidFill>
              </a:rPr>
              <a:t>Types of Solutions</a:t>
            </a:r>
          </a:p>
        </p:txBody>
      </p:sp>
      <p:sp>
        <p:nvSpPr>
          <p:cNvPr id="14339" name="Content Placeholder 2">
            <a:extLst>
              <a:ext uri="{FF2B5EF4-FFF2-40B4-BE49-F238E27FC236}">
                <a16:creationId xmlns:a16="http://schemas.microsoft.com/office/drawing/2014/main" id="{C3ED5D73-6193-4103-B650-59FF1F98EB2A}"/>
              </a:ext>
            </a:extLst>
          </p:cNvPr>
          <p:cNvSpPr>
            <a:spLocks noGrp="1" noChangeArrowheads="1"/>
          </p:cNvSpPr>
          <p:nvPr>
            <p:ph idx="1"/>
          </p:nvPr>
        </p:nvSpPr>
        <p:spPr>
          <a:xfrm>
            <a:off x="838200" y="1524000"/>
            <a:ext cx="4495800" cy="990600"/>
          </a:xfrm>
        </p:spPr>
        <p:txBody>
          <a:bodyPr/>
          <a:lstStyle/>
          <a:p>
            <a:pPr>
              <a:buFontTx/>
              <a:buNone/>
            </a:pPr>
            <a:r>
              <a:rPr lang="en-US" altLang="en-US" sz="6100"/>
              <a:t>Saturated</a:t>
            </a:r>
          </a:p>
        </p:txBody>
      </p:sp>
      <p:sp>
        <p:nvSpPr>
          <p:cNvPr id="6" name="Rectangle 5">
            <a:extLst>
              <a:ext uri="{FF2B5EF4-FFF2-40B4-BE49-F238E27FC236}">
                <a16:creationId xmlns:a16="http://schemas.microsoft.com/office/drawing/2014/main" id="{0F8DA21E-C500-40E1-B4E8-A3F856E27222}"/>
              </a:ext>
            </a:extLst>
          </p:cNvPr>
          <p:cNvSpPr/>
          <p:nvPr/>
        </p:nvSpPr>
        <p:spPr>
          <a:xfrm>
            <a:off x="609600" y="3033713"/>
            <a:ext cx="3124200" cy="2168525"/>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When the solvent holds as much solute as possible at a particular temperature.</a:t>
            </a:r>
          </a:p>
        </p:txBody>
      </p:sp>
      <p:grpSp>
        <p:nvGrpSpPr>
          <p:cNvPr id="177157" name="Group 10">
            <a:extLst>
              <a:ext uri="{FF2B5EF4-FFF2-40B4-BE49-F238E27FC236}">
                <a16:creationId xmlns:a16="http://schemas.microsoft.com/office/drawing/2014/main" id="{A9DC7EF1-E240-419F-989D-F504B6B139ED}"/>
              </a:ext>
            </a:extLst>
          </p:cNvPr>
          <p:cNvGrpSpPr>
            <a:grpSpLocks/>
          </p:cNvGrpSpPr>
          <p:nvPr/>
        </p:nvGrpSpPr>
        <p:grpSpPr bwMode="auto">
          <a:xfrm>
            <a:off x="4114800" y="2320925"/>
            <a:ext cx="1600200" cy="3657600"/>
            <a:chOff x="4895" y="2841"/>
            <a:chExt cx="509" cy="1298"/>
          </a:xfrm>
        </p:grpSpPr>
        <p:sp>
          <p:nvSpPr>
            <p:cNvPr id="177160" name="Freeform 11">
              <a:extLst>
                <a:ext uri="{FF2B5EF4-FFF2-40B4-BE49-F238E27FC236}">
                  <a16:creationId xmlns:a16="http://schemas.microsoft.com/office/drawing/2014/main" id="{2077034D-DCD1-4234-AC26-51DC44F5B317}"/>
                </a:ext>
              </a:extLst>
            </p:cNvPr>
            <p:cNvSpPr>
              <a:spLocks/>
            </p:cNvSpPr>
            <p:nvPr/>
          </p:nvSpPr>
          <p:spPr bwMode="auto">
            <a:xfrm>
              <a:off x="5081" y="2841"/>
              <a:ext cx="68" cy="32"/>
            </a:xfrm>
            <a:custGeom>
              <a:avLst/>
              <a:gdLst>
                <a:gd name="T0" fmla="*/ 0 w 137"/>
                <a:gd name="T1" fmla="*/ 0 h 65"/>
                <a:gd name="T2" fmla="*/ 0 w 137"/>
                <a:gd name="T3" fmla="*/ 0 h 65"/>
                <a:gd name="T4" fmla="*/ 0 w 137"/>
                <a:gd name="T5" fmla="*/ 0 h 65"/>
                <a:gd name="T6" fmla="*/ 0 w 137"/>
                <a:gd name="T7" fmla="*/ 0 h 65"/>
                <a:gd name="T8" fmla="*/ 0 w 137"/>
                <a:gd name="T9" fmla="*/ 0 h 65"/>
                <a:gd name="T10" fmla="*/ 0 w 137"/>
                <a:gd name="T11" fmla="*/ 0 h 65"/>
                <a:gd name="T12" fmla="*/ 0 w 137"/>
                <a:gd name="T13" fmla="*/ 0 h 65"/>
                <a:gd name="T14" fmla="*/ 0 w 137"/>
                <a:gd name="T15" fmla="*/ 0 h 65"/>
                <a:gd name="T16" fmla="*/ 0 w 137"/>
                <a:gd name="T17" fmla="*/ 0 h 65"/>
                <a:gd name="T18" fmla="*/ 0 w 137"/>
                <a:gd name="T19" fmla="*/ 0 h 65"/>
                <a:gd name="T20" fmla="*/ 0 w 137"/>
                <a:gd name="T21" fmla="*/ 0 h 65"/>
                <a:gd name="T22" fmla="*/ 0 w 137"/>
                <a:gd name="T23" fmla="*/ 0 h 65"/>
                <a:gd name="T24" fmla="*/ 0 w 137"/>
                <a:gd name="T25" fmla="*/ 0 h 65"/>
                <a:gd name="T26" fmla="*/ 0 w 137"/>
                <a:gd name="T27" fmla="*/ 0 h 65"/>
                <a:gd name="T28" fmla="*/ 0 w 137"/>
                <a:gd name="T29" fmla="*/ 0 h 65"/>
                <a:gd name="T30" fmla="*/ 0 w 137"/>
                <a:gd name="T31" fmla="*/ 0 h 65"/>
                <a:gd name="T32" fmla="*/ 0 w 137"/>
                <a:gd name="T33" fmla="*/ 0 h 65"/>
                <a:gd name="T34" fmla="*/ 0 w 137"/>
                <a:gd name="T35" fmla="*/ 0 h 65"/>
                <a:gd name="T36" fmla="*/ 0 w 137"/>
                <a:gd name="T37" fmla="*/ 0 h 65"/>
                <a:gd name="T38" fmla="*/ 0 w 137"/>
                <a:gd name="T39" fmla="*/ 0 h 65"/>
                <a:gd name="T40" fmla="*/ 0 w 137"/>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65"/>
                <a:gd name="T65" fmla="*/ 137 w 137"/>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65">
                  <a:moveTo>
                    <a:pt x="33" y="65"/>
                  </a:moveTo>
                  <a:lnTo>
                    <a:pt x="33" y="65"/>
                  </a:lnTo>
                  <a:lnTo>
                    <a:pt x="33" y="63"/>
                  </a:lnTo>
                  <a:lnTo>
                    <a:pt x="36" y="58"/>
                  </a:lnTo>
                  <a:lnTo>
                    <a:pt x="45" y="51"/>
                  </a:lnTo>
                  <a:lnTo>
                    <a:pt x="58" y="44"/>
                  </a:lnTo>
                  <a:lnTo>
                    <a:pt x="73" y="40"/>
                  </a:lnTo>
                  <a:lnTo>
                    <a:pt x="93" y="35"/>
                  </a:lnTo>
                  <a:lnTo>
                    <a:pt x="113" y="33"/>
                  </a:lnTo>
                  <a:lnTo>
                    <a:pt x="137" y="33"/>
                  </a:lnTo>
                  <a:lnTo>
                    <a:pt x="137" y="0"/>
                  </a:lnTo>
                  <a:lnTo>
                    <a:pt x="113" y="3"/>
                  </a:lnTo>
                  <a:lnTo>
                    <a:pt x="88" y="5"/>
                  </a:lnTo>
                  <a:lnTo>
                    <a:pt x="66" y="10"/>
                  </a:lnTo>
                  <a:lnTo>
                    <a:pt x="47" y="17"/>
                  </a:lnTo>
                  <a:lnTo>
                    <a:pt x="29" y="26"/>
                  </a:lnTo>
                  <a:lnTo>
                    <a:pt x="15" y="35"/>
                  </a:lnTo>
                  <a:lnTo>
                    <a:pt x="5" y="49"/>
                  </a:lnTo>
                  <a:lnTo>
                    <a:pt x="0" y="65"/>
                  </a:lnTo>
                  <a:lnTo>
                    <a:pt x="33" y="65"/>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1" name="Freeform 12">
              <a:extLst>
                <a:ext uri="{FF2B5EF4-FFF2-40B4-BE49-F238E27FC236}">
                  <a16:creationId xmlns:a16="http://schemas.microsoft.com/office/drawing/2014/main" id="{24CEDB1F-12E1-4014-8DAF-04CBFF0DEDF1}"/>
                </a:ext>
              </a:extLst>
            </p:cNvPr>
            <p:cNvSpPr>
              <a:spLocks/>
            </p:cNvSpPr>
            <p:nvPr/>
          </p:nvSpPr>
          <p:spPr bwMode="auto">
            <a:xfrm>
              <a:off x="5081" y="2873"/>
              <a:ext cx="68" cy="33"/>
            </a:xfrm>
            <a:custGeom>
              <a:avLst/>
              <a:gdLst>
                <a:gd name="T0" fmla="*/ 0 w 137"/>
                <a:gd name="T1" fmla="*/ 1 h 66"/>
                <a:gd name="T2" fmla="*/ 0 w 137"/>
                <a:gd name="T3" fmla="*/ 1 h 66"/>
                <a:gd name="T4" fmla="*/ 0 w 137"/>
                <a:gd name="T5" fmla="*/ 1 h 66"/>
                <a:gd name="T6" fmla="*/ 0 w 137"/>
                <a:gd name="T7" fmla="*/ 1 h 66"/>
                <a:gd name="T8" fmla="*/ 0 w 137"/>
                <a:gd name="T9" fmla="*/ 1 h 66"/>
                <a:gd name="T10" fmla="*/ 0 w 137"/>
                <a:gd name="T11" fmla="*/ 1 h 66"/>
                <a:gd name="T12" fmla="*/ 0 w 137"/>
                <a:gd name="T13" fmla="*/ 1 h 66"/>
                <a:gd name="T14" fmla="*/ 0 w 137"/>
                <a:gd name="T15" fmla="*/ 1 h 66"/>
                <a:gd name="T16" fmla="*/ 0 w 137"/>
                <a:gd name="T17" fmla="*/ 1 h 66"/>
                <a:gd name="T18" fmla="*/ 0 w 137"/>
                <a:gd name="T19" fmla="*/ 0 h 66"/>
                <a:gd name="T20" fmla="*/ 0 w 137"/>
                <a:gd name="T21" fmla="*/ 0 h 66"/>
                <a:gd name="T22" fmla="*/ 0 w 137"/>
                <a:gd name="T23" fmla="*/ 1 h 66"/>
                <a:gd name="T24" fmla="*/ 0 w 137"/>
                <a:gd name="T25" fmla="*/ 1 h 66"/>
                <a:gd name="T26" fmla="*/ 0 w 137"/>
                <a:gd name="T27" fmla="*/ 1 h 66"/>
                <a:gd name="T28" fmla="*/ 0 w 137"/>
                <a:gd name="T29" fmla="*/ 1 h 66"/>
                <a:gd name="T30" fmla="*/ 0 w 137"/>
                <a:gd name="T31" fmla="*/ 1 h 66"/>
                <a:gd name="T32" fmla="*/ 0 w 137"/>
                <a:gd name="T33" fmla="*/ 1 h 66"/>
                <a:gd name="T34" fmla="*/ 0 w 137"/>
                <a:gd name="T35" fmla="*/ 1 h 66"/>
                <a:gd name="T36" fmla="*/ 0 w 137"/>
                <a:gd name="T37" fmla="*/ 1 h 66"/>
                <a:gd name="T38" fmla="*/ 0 w 137"/>
                <a:gd name="T39" fmla="*/ 1 h 66"/>
                <a:gd name="T40" fmla="*/ 0 w 137"/>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66"/>
                <a:gd name="T65" fmla="*/ 137 w 137"/>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66">
                  <a:moveTo>
                    <a:pt x="137" y="33"/>
                  </a:moveTo>
                  <a:lnTo>
                    <a:pt x="137" y="33"/>
                  </a:lnTo>
                  <a:lnTo>
                    <a:pt x="113" y="33"/>
                  </a:lnTo>
                  <a:lnTo>
                    <a:pt x="93" y="31"/>
                  </a:lnTo>
                  <a:lnTo>
                    <a:pt x="74" y="27"/>
                  </a:lnTo>
                  <a:lnTo>
                    <a:pt x="58" y="21"/>
                  </a:lnTo>
                  <a:lnTo>
                    <a:pt x="44" y="14"/>
                  </a:lnTo>
                  <a:lnTo>
                    <a:pt x="36" y="8"/>
                  </a:lnTo>
                  <a:lnTo>
                    <a:pt x="33" y="5"/>
                  </a:lnTo>
                  <a:lnTo>
                    <a:pt x="33" y="0"/>
                  </a:lnTo>
                  <a:lnTo>
                    <a:pt x="0" y="0"/>
                  </a:lnTo>
                  <a:lnTo>
                    <a:pt x="5" y="16"/>
                  </a:lnTo>
                  <a:lnTo>
                    <a:pt x="15" y="31"/>
                  </a:lnTo>
                  <a:lnTo>
                    <a:pt x="30" y="41"/>
                  </a:lnTo>
                  <a:lnTo>
                    <a:pt x="47" y="48"/>
                  </a:lnTo>
                  <a:lnTo>
                    <a:pt x="65" y="56"/>
                  </a:lnTo>
                  <a:lnTo>
                    <a:pt x="88" y="61"/>
                  </a:lnTo>
                  <a:lnTo>
                    <a:pt x="113" y="63"/>
                  </a:lnTo>
                  <a:lnTo>
                    <a:pt x="137" y="66"/>
                  </a:lnTo>
                  <a:lnTo>
                    <a:pt x="137"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2" name="Freeform 13">
              <a:extLst>
                <a:ext uri="{FF2B5EF4-FFF2-40B4-BE49-F238E27FC236}">
                  <a16:creationId xmlns:a16="http://schemas.microsoft.com/office/drawing/2014/main" id="{7A5B8004-EBA9-4BF9-819D-8A754C6C6A46}"/>
                </a:ext>
              </a:extLst>
            </p:cNvPr>
            <p:cNvSpPr>
              <a:spLocks/>
            </p:cNvSpPr>
            <p:nvPr/>
          </p:nvSpPr>
          <p:spPr bwMode="auto">
            <a:xfrm>
              <a:off x="5149" y="2873"/>
              <a:ext cx="69" cy="33"/>
            </a:xfrm>
            <a:custGeom>
              <a:avLst/>
              <a:gdLst>
                <a:gd name="T0" fmla="*/ 1 w 138"/>
                <a:gd name="T1" fmla="*/ 0 h 66"/>
                <a:gd name="T2" fmla="*/ 1 w 138"/>
                <a:gd name="T3" fmla="*/ 0 h 66"/>
                <a:gd name="T4" fmla="*/ 1 w 138"/>
                <a:gd name="T5" fmla="*/ 1 h 66"/>
                <a:gd name="T6" fmla="*/ 1 w 138"/>
                <a:gd name="T7" fmla="*/ 1 h 66"/>
                <a:gd name="T8" fmla="*/ 1 w 138"/>
                <a:gd name="T9" fmla="*/ 1 h 66"/>
                <a:gd name="T10" fmla="*/ 1 w 138"/>
                <a:gd name="T11" fmla="*/ 1 h 66"/>
                <a:gd name="T12" fmla="*/ 1 w 138"/>
                <a:gd name="T13" fmla="*/ 1 h 66"/>
                <a:gd name="T14" fmla="*/ 1 w 138"/>
                <a:gd name="T15" fmla="*/ 1 h 66"/>
                <a:gd name="T16" fmla="*/ 1 w 138"/>
                <a:gd name="T17" fmla="*/ 1 h 66"/>
                <a:gd name="T18" fmla="*/ 0 w 138"/>
                <a:gd name="T19" fmla="*/ 1 h 66"/>
                <a:gd name="T20" fmla="*/ 0 w 138"/>
                <a:gd name="T21" fmla="*/ 1 h 66"/>
                <a:gd name="T22" fmla="*/ 1 w 138"/>
                <a:gd name="T23" fmla="*/ 1 h 66"/>
                <a:gd name="T24" fmla="*/ 1 w 138"/>
                <a:gd name="T25" fmla="*/ 1 h 66"/>
                <a:gd name="T26" fmla="*/ 1 w 138"/>
                <a:gd name="T27" fmla="*/ 1 h 66"/>
                <a:gd name="T28" fmla="*/ 1 w 138"/>
                <a:gd name="T29" fmla="*/ 1 h 66"/>
                <a:gd name="T30" fmla="*/ 1 w 138"/>
                <a:gd name="T31" fmla="*/ 1 h 66"/>
                <a:gd name="T32" fmla="*/ 1 w 138"/>
                <a:gd name="T33" fmla="*/ 1 h 66"/>
                <a:gd name="T34" fmla="*/ 1 w 138"/>
                <a:gd name="T35" fmla="*/ 1 h 66"/>
                <a:gd name="T36" fmla="*/ 1 w 138"/>
                <a:gd name="T37" fmla="*/ 0 h 66"/>
                <a:gd name="T38" fmla="*/ 1 w 138"/>
                <a:gd name="T39" fmla="*/ 0 h 66"/>
                <a:gd name="T40" fmla="*/ 1 w 138"/>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66"/>
                <a:gd name="T65" fmla="*/ 138 w 138"/>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66">
                  <a:moveTo>
                    <a:pt x="105" y="0"/>
                  </a:moveTo>
                  <a:lnTo>
                    <a:pt x="105" y="0"/>
                  </a:lnTo>
                  <a:lnTo>
                    <a:pt x="105" y="5"/>
                  </a:lnTo>
                  <a:lnTo>
                    <a:pt x="102" y="8"/>
                  </a:lnTo>
                  <a:lnTo>
                    <a:pt x="94" y="14"/>
                  </a:lnTo>
                  <a:lnTo>
                    <a:pt x="80" y="21"/>
                  </a:lnTo>
                  <a:lnTo>
                    <a:pt x="64" y="27"/>
                  </a:lnTo>
                  <a:lnTo>
                    <a:pt x="45" y="31"/>
                  </a:lnTo>
                  <a:lnTo>
                    <a:pt x="25" y="33"/>
                  </a:lnTo>
                  <a:lnTo>
                    <a:pt x="0" y="33"/>
                  </a:lnTo>
                  <a:lnTo>
                    <a:pt x="0" y="66"/>
                  </a:lnTo>
                  <a:lnTo>
                    <a:pt x="25" y="63"/>
                  </a:lnTo>
                  <a:lnTo>
                    <a:pt x="50" y="61"/>
                  </a:lnTo>
                  <a:lnTo>
                    <a:pt x="73" y="56"/>
                  </a:lnTo>
                  <a:lnTo>
                    <a:pt x="91" y="48"/>
                  </a:lnTo>
                  <a:lnTo>
                    <a:pt x="108" y="41"/>
                  </a:lnTo>
                  <a:lnTo>
                    <a:pt x="123" y="31"/>
                  </a:lnTo>
                  <a:lnTo>
                    <a:pt x="133" y="16"/>
                  </a:lnTo>
                  <a:lnTo>
                    <a:pt x="138" y="0"/>
                  </a:lnTo>
                  <a:lnTo>
                    <a:pt x="105"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3" name="Freeform 14">
              <a:extLst>
                <a:ext uri="{FF2B5EF4-FFF2-40B4-BE49-F238E27FC236}">
                  <a16:creationId xmlns:a16="http://schemas.microsoft.com/office/drawing/2014/main" id="{B8397AA9-3F25-44A6-A897-96C0E1B84C66}"/>
                </a:ext>
              </a:extLst>
            </p:cNvPr>
            <p:cNvSpPr>
              <a:spLocks/>
            </p:cNvSpPr>
            <p:nvPr/>
          </p:nvSpPr>
          <p:spPr bwMode="auto">
            <a:xfrm>
              <a:off x="5149" y="2841"/>
              <a:ext cx="69" cy="32"/>
            </a:xfrm>
            <a:custGeom>
              <a:avLst/>
              <a:gdLst>
                <a:gd name="T0" fmla="*/ 0 w 138"/>
                <a:gd name="T1" fmla="*/ 0 h 65"/>
                <a:gd name="T2" fmla="*/ 0 w 138"/>
                <a:gd name="T3" fmla="*/ 0 h 65"/>
                <a:gd name="T4" fmla="*/ 1 w 138"/>
                <a:gd name="T5" fmla="*/ 0 h 65"/>
                <a:gd name="T6" fmla="*/ 1 w 138"/>
                <a:gd name="T7" fmla="*/ 0 h 65"/>
                <a:gd name="T8" fmla="*/ 1 w 138"/>
                <a:gd name="T9" fmla="*/ 0 h 65"/>
                <a:gd name="T10" fmla="*/ 1 w 138"/>
                <a:gd name="T11" fmla="*/ 0 h 65"/>
                <a:gd name="T12" fmla="*/ 1 w 138"/>
                <a:gd name="T13" fmla="*/ 0 h 65"/>
                <a:gd name="T14" fmla="*/ 1 w 138"/>
                <a:gd name="T15" fmla="*/ 0 h 65"/>
                <a:gd name="T16" fmla="*/ 1 w 138"/>
                <a:gd name="T17" fmla="*/ 0 h 65"/>
                <a:gd name="T18" fmla="*/ 1 w 138"/>
                <a:gd name="T19" fmla="*/ 0 h 65"/>
                <a:gd name="T20" fmla="*/ 1 w 138"/>
                <a:gd name="T21" fmla="*/ 0 h 65"/>
                <a:gd name="T22" fmla="*/ 1 w 138"/>
                <a:gd name="T23" fmla="*/ 0 h 65"/>
                <a:gd name="T24" fmla="*/ 1 w 138"/>
                <a:gd name="T25" fmla="*/ 0 h 65"/>
                <a:gd name="T26" fmla="*/ 1 w 138"/>
                <a:gd name="T27" fmla="*/ 0 h 65"/>
                <a:gd name="T28" fmla="*/ 1 w 138"/>
                <a:gd name="T29" fmla="*/ 0 h 65"/>
                <a:gd name="T30" fmla="*/ 1 w 138"/>
                <a:gd name="T31" fmla="*/ 0 h 65"/>
                <a:gd name="T32" fmla="*/ 1 w 138"/>
                <a:gd name="T33" fmla="*/ 0 h 65"/>
                <a:gd name="T34" fmla="*/ 1 w 138"/>
                <a:gd name="T35" fmla="*/ 0 h 65"/>
                <a:gd name="T36" fmla="*/ 0 w 138"/>
                <a:gd name="T37" fmla="*/ 0 h 65"/>
                <a:gd name="T38" fmla="*/ 0 w 138"/>
                <a:gd name="T39" fmla="*/ 0 h 65"/>
                <a:gd name="T40" fmla="*/ 0 w 138"/>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65"/>
                <a:gd name="T65" fmla="*/ 138 w 138"/>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65">
                  <a:moveTo>
                    <a:pt x="0" y="33"/>
                  </a:moveTo>
                  <a:lnTo>
                    <a:pt x="0" y="33"/>
                  </a:lnTo>
                  <a:lnTo>
                    <a:pt x="25" y="33"/>
                  </a:lnTo>
                  <a:lnTo>
                    <a:pt x="45" y="35"/>
                  </a:lnTo>
                  <a:lnTo>
                    <a:pt x="65" y="40"/>
                  </a:lnTo>
                  <a:lnTo>
                    <a:pt x="80" y="44"/>
                  </a:lnTo>
                  <a:lnTo>
                    <a:pt x="93" y="51"/>
                  </a:lnTo>
                  <a:lnTo>
                    <a:pt x="102" y="58"/>
                  </a:lnTo>
                  <a:lnTo>
                    <a:pt x="105" y="63"/>
                  </a:lnTo>
                  <a:lnTo>
                    <a:pt x="105" y="65"/>
                  </a:lnTo>
                  <a:lnTo>
                    <a:pt x="138" y="65"/>
                  </a:lnTo>
                  <a:lnTo>
                    <a:pt x="133" y="49"/>
                  </a:lnTo>
                  <a:lnTo>
                    <a:pt x="123" y="35"/>
                  </a:lnTo>
                  <a:lnTo>
                    <a:pt x="109" y="26"/>
                  </a:lnTo>
                  <a:lnTo>
                    <a:pt x="91" y="17"/>
                  </a:lnTo>
                  <a:lnTo>
                    <a:pt x="72" y="10"/>
                  </a:lnTo>
                  <a:lnTo>
                    <a:pt x="50" y="5"/>
                  </a:lnTo>
                  <a:lnTo>
                    <a:pt x="25" y="3"/>
                  </a:lnTo>
                  <a:lnTo>
                    <a:pt x="0" y="0"/>
                  </a:lnTo>
                  <a:lnTo>
                    <a:pt x="0"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4" name="Freeform 15">
              <a:extLst>
                <a:ext uri="{FF2B5EF4-FFF2-40B4-BE49-F238E27FC236}">
                  <a16:creationId xmlns:a16="http://schemas.microsoft.com/office/drawing/2014/main" id="{444FD5F3-8459-4311-B441-34360642AA66}"/>
                </a:ext>
              </a:extLst>
            </p:cNvPr>
            <p:cNvSpPr>
              <a:spLocks/>
            </p:cNvSpPr>
            <p:nvPr/>
          </p:nvSpPr>
          <p:spPr bwMode="auto">
            <a:xfrm>
              <a:off x="5149" y="4026"/>
              <a:ext cx="118" cy="113"/>
            </a:xfrm>
            <a:custGeom>
              <a:avLst/>
              <a:gdLst>
                <a:gd name="T0" fmla="*/ 1 w 235"/>
                <a:gd name="T1" fmla="*/ 0 h 227"/>
                <a:gd name="T2" fmla="*/ 1 w 235"/>
                <a:gd name="T3" fmla="*/ 0 h 227"/>
                <a:gd name="T4" fmla="*/ 1 w 235"/>
                <a:gd name="T5" fmla="*/ 0 h 227"/>
                <a:gd name="T6" fmla="*/ 1 w 235"/>
                <a:gd name="T7" fmla="*/ 0 h 227"/>
                <a:gd name="T8" fmla="*/ 1 w 235"/>
                <a:gd name="T9" fmla="*/ 0 h 227"/>
                <a:gd name="T10" fmla="*/ 1 w 235"/>
                <a:gd name="T11" fmla="*/ 0 h 227"/>
                <a:gd name="T12" fmla="*/ 1 w 235"/>
                <a:gd name="T13" fmla="*/ 0 h 227"/>
                <a:gd name="T14" fmla="*/ 1 w 235"/>
                <a:gd name="T15" fmla="*/ 0 h 227"/>
                <a:gd name="T16" fmla="*/ 1 w 235"/>
                <a:gd name="T17" fmla="*/ 0 h 227"/>
                <a:gd name="T18" fmla="*/ 1 w 235"/>
                <a:gd name="T19" fmla="*/ 0 h 227"/>
                <a:gd name="T20" fmla="*/ 1 w 235"/>
                <a:gd name="T21" fmla="*/ 0 h 227"/>
                <a:gd name="T22" fmla="*/ 1 w 235"/>
                <a:gd name="T23" fmla="*/ 0 h 227"/>
                <a:gd name="T24" fmla="*/ 1 w 235"/>
                <a:gd name="T25" fmla="*/ 0 h 227"/>
                <a:gd name="T26" fmla="*/ 1 w 235"/>
                <a:gd name="T27" fmla="*/ 0 h 227"/>
                <a:gd name="T28" fmla="*/ 1 w 235"/>
                <a:gd name="T29" fmla="*/ 0 h 227"/>
                <a:gd name="T30" fmla="*/ 1 w 235"/>
                <a:gd name="T31" fmla="*/ 0 h 227"/>
                <a:gd name="T32" fmla="*/ 1 w 235"/>
                <a:gd name="T33" fmla="*/ 0 h 227"/>
                <a:gd name="T34" fmla="*/ 0 w 235"/>
                <a:gd name="T35" fmla="*/ 0 h 227"/>
                <a:gd name="T36" fmla="*/ 0 w 235"/>
                <a:gd name="T37" fmla="*/ 0 h 227"/>
                <a:gd name="T38" fmla="*/ 1 w 235"/>
                <a:gd name="T39" fmla="*/ 0 h 227"/>
                <a:gd name="T40" fmla="*/ 1 w 235"/>
                <a:gd name="T41" fmla="*/ 0 h 227"/>
                <a:gd name="T42" fmla="*/ 1 w 235"/>
                <a:gd name="T43" fmla="*/ 0 h 227"/>
                <a:gd name="T44" fmla="*/ 1 w 235"/>
                <a:gd name="T45" fmla="*/ 0 h 227"/>
                <a:gd name="T46" fmla="*/ 1 w 235"/>
                <a:gd name="T47" fmla="*/ 0 h 227"/>
                <a:gd name="T48" fmla="*/ 1 w 235"/>
                <a:gd name="T49" fmla="*/ 0 h 227"/>
                <a:gd name="T50" fmla="*/ 1 w 235"/>
                <a:gd name="T51" fmla="*/ 0 h 227"/>
                <a:gd name="T52" fmla="*/ 1 w 235"/>
                <a:gd name="T53" fmla="*/ 0 h 227"/>
                <a:gd name="T54" fmla="*/ 1 w 235"/>
                <a:gd name="T55" fmla="*/ 0 h 227"/>
                <a:gd name="T56" fmla="*/ 1 w 235"/>
                <a:gd name="T57" fmla="*/ 0 h 227"/>
                <a:gd name="T58" fmla="*/ 1 w 235"/>
                <a:gd name="T59" fmla="*/ 0 h 227"/>
                <a:gd name="T60" fmla="*/ 1 w 235"/>
                <a:gd name="T61" fmla="*/ 0 h 227"/>
                <a:gd name="T62" fmla="*/ 1 w 235"/>
                <a:gd name="T63" fmla="*/ 0 h 227"/>
                <a:gd name="T64" fmla="*/ 1 w 235"/>
                <a:gd name="T65" fmla="*/ 0 h 227"/>
                <a:gd name="T66" fmla="*/ 1 w 235"/>
                <a:gd name="T67" fmla="*/ 0 h 227"/>
                <a:gd name="T68" fmla="*/ 1 w 235"/>
                <a:gd name="T69" fmla="*/ 0 h 227"/>
                <a:gd name="T70" fmla="*/ 1 w 235"/>
                <a:gd name="T71" fmla="*/ 0 h 227"/>
                <a:gd name="T72" fmla="*/ 1 w 235"/>
                <a:gd name="T73" fmla="*/ 0 h 227"/>
                <a:gd name="T74" fmla="*/ 1 w 235"/>
                <a:gd name="T75" fmla="*/ 0 h 227"/>
                <a:gd name="T76" fmla="*/ 1 w 235"/>
                <a:gd name="T77" fmla="*/ 0 h 227"/>
                <a:gd name="T78" fmla="*/ 1 w 235"/>
                <a:gd name="T79" fmla="*/ 0 h 2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5"/>
                <a:gd name="T121" fmla="*/ 0 h 227"/>
                <a:gd name="T122" fmla="*/ 235 w 235"/>
                <a:gd name="T123" fmla="*/ 227 h 2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5" h="227">
                  <a:moveTo>
                    <a:pt x="234" y="22"/>
                  </a:moveTo>
                  <a:lnTo>
                    <a:pt x="208" y="23"/>
                  </a:lnTo>
                  <a:lnTo>
                    <a:pt x="192" y="53"/>
                  </a:lnTo>
                  <a:lnTo>
                    <a:pt x="177" y="78"/>
                  </a:lnTo>
                  <a:lnTo>
                    <a:pt x="161" y="100"/>
                  </a:lnTo>
                  <a:lnTo>
                    <a:pt x="147" y="121"/>
                  </a:lnTo>
                  <a:lnTo>
                    <a:pt x="132" y="137"/>
                  </a:lnTo>
                  <a:lnTo>
                    <a:pt x="119" y="151"/>
                  </a:lnTo>
                  <a:lnTo>
                    <a:pt x="106" y="162"/>
                  </a:lnTo>
                  <a:lnTo>
                    <a:pt x="94" y="171"/>
                  </a:lnTo>
                  <a:lnTo>
                    <a:pt x="81" y="178"/>
                  </a:lnTo>
                  <a:lnTo>
                    <a:pt x="70" y="184"/>
                  </a:lnTo>
                  <a:lnTo>
                    <a:pt x="58" y="187"/>
                  </a:lnTo>
                  <a:lnTo>
                    <a:pt x="47" y="191"/>
                  </a:lnTo>
                  <a:lnTo>
                    <a:pt x="36" y="193"/>
                  </a:lnTo>
                  <a:lnTo>
                    <a:pt x="24" y="194"/>
                  </a:lnTo>
                  <a:lnTo>
                    <a:pt x="13" y="194"/>
                  </a:lnTo>
                  <a:lnTo>
                    <a:pt x="0" y="194"/>
                  </a:lnTo>
                  <a:lnTo>
                    <a:pt x="0" y="227"/>
                  </a:lnTo>
                  <a:lnTo>
                    <a:pt x="13" y="227"/>
                  </a:lnTo>
                  <a:lnTo>
                    <a:pt x="26" y="224"/>
                  </a:lnTo>
                  <a:lnTo>
                    <a:pt x="39" y="223"/>
                  </a:lnTo>
                  <a:lnTo>
                    <a:pt x="53" y="221"/>
                  </a:lnTo>
                  <a:lnTo>
                    <a:pt x="67" y="217"/>
                  </a:lnTo>
                  <a:lnTo>
                    <a:pt x="81" y="212"/>
                  </a:lnTo>
                  <a:lnTo>
                    <a:pt x="95" y="206"/>
                  </a:lnTo>
                  <a:lnTo>
                    <a:pt x="110" y="197"/>
                  </a:lnTo>
                  <a:lnTo>
                    <a:pt x="125" y="185"/>
                  </a:lnTo>
                  <a:lnTo>
                    <a:pt x="140" y="174"/>
                  </a:lnTo>
                  <a:lnTo>
                    <a:pt x="155" y="157"/>
                  </a:lnTo>
                  <a:lnTo>
                    <a:pt x="170" y="139"/>
                  </a:lnTo>
                  <a:lnTo>
                    <a:pt x="186" y="118"/>
                  </a:lnTo>
                  <a:lnTo>
                    <a:pt x="202" y="94"/>
                  </a:lnTo>
                  <a:lnTo>
                    <a:pt x="219" y="66"/>
                  </a:lnTo>
                  <a:lnTo>
                    <a:pt x="235" y="37"/>
                  </a:lnTo>
                  <a:lnTo>
                    <a:pt x="209" y="38"/>
                  </a:lnTo>
                  <a:lnTo>
                    <a:pt x="234" y="22"/>
                  </a:lnTo>
                  <a:lnTo>
                    <a:pt x="220" y="0"/>
                  </a:lnTo>
                  <a:lnTo>
                    <a:pt x="208" y="23"/>
                  </a:lnTo>
                  <a:lnTo>
                    <a:pt x="234" y="2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5" name="Freeform 16">
              <a:extLst>
                <a:ext uri="{FF2B5EF4-FFF2-40B4-BE49-F238E27FC236}">
                  <a16:creationId xmlns:a16="http://schemas.microsoft.com/office/drawing/2014/main" id="{7B62CF7B-E4FA-42A2-8B3F-CB42B72BC335}"/>
                </a:ext>
              </a:extLst>
            </p:cNvPr>
            <p:cNvSpPr>
              <a:spLocks/>
            </p:cNvSpPr>
            <p:nvPr/>
          </p:nvSpPr>
          <p:spPr bwMode="auto">
            <a:xfrm>
              <a:off x="5253" y="4037"/>
              <a:ext cx="71" cy="64"/>
            </a:xfrm>
            <a:custGeom>
              <a:avLst/>
              <a:gdLst>
                <a:gd name="T0" fmla="*/ 1 w 142"/>
                <a:gd name="T1" fmla="*/ 0 h 129"/>
                <a:gd name="T2" fmla="*/ 1 w 142"/>
                <a:gd name="T3" fmla="*/ 0 h 129"/>
                <a:gd name="T4" fmla="*/ 1 w 142"/>
                <a:gd name="T5" fmla="*/ 0 h 129"/>
                <a:gd name="T6" fmla="*/ 1 w 142"/>
                <a:gd name="T7" fmla="*/ 0 h 129"/>
                <a:gd name="T8" fmla="*/ 1 w 142"/>
                <a:gd name="T9" fmla="*/ 0 h 129"/>
                <a:gd name="T10" fmla="*/ 1 w 142"/>
                <a:gd name="T11" fmla="*/ 0 h 129"/>
                <a:gd name="T12" fmla="*/ 1 w 142"/>
                <a:gd name="T13" fmla="*/ 0 h 129"/>
                <a:gd name="T14" fmla="*/ 1 w 142"/>
                <a:gd name="T15" fmla="*/ 0 h 129"/>
                <a:gd name="T16" fmla="*/ 1 w 142"/>
                <a:gd name="T17" fmla="*/ 0 h 129"/>
                <a:gd name="T18" fmla="*/ 1 w 142"/>
                <a:gd name="T19" fmla="*/ 0 h 129"/>
                <a:gd name="T20" fmla="*/ 0 w 142"/>
                <a:gd name="T21" fmla="*/ 0 h 129"/>
                <a:gd name="T22" fmla="*/ 1 w 142"/>
                <a:gd name="T23" fmla="*/ 0 h 129"/>
                <a:gd name="T24" fmla="*/ 1 w 142"/>
                <a:gd name="T25" fmla="*/ 0 h 129"/>
                <a:gd name="T26" fmla="*/ 1 w 142"/>
                <a:gd name="T27" fmla="*/ 0 h 129"/>
                <a:gd name="T28" fmla="*/ 1 w 142"/>
                <a:gd name="T29" fmla="*/ 0 h 129"/>
                <a:gd name="T30" fmla="*/ 1 w 142"/>
                <a:gd name="T31" fmla="*/ 0 h 129"/>
                <a:gd name="T32" fmla="*/ 1 w 142"/>
                <a:gd name="T33" fmla="*/ 0 h 129"/>
                <a:gd name="T34" fmla="*/ 1 w 142"/>
                <a:gd name="T35" fmla="*/ 0 h 129"/>
                <a:gd name="T36" fmla="*/ 1 w 142"/>
                <a:gd name="T37" fmla="*/ 0 h 129"/>
                <a:gd name="T38" fmla="*/ 1 w 142"/>
                <a:gd name="T39" fmla="*/ 0 h 129"/>
                <a:gd name="T40" fmla="*/ 1 w 14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29"/>
                <a:gd name="T65" fmla="*/ 142 w 14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29">
                  <a:moveTo>
                    <a:pt x="140" y="99"/>
                  </a:moveTo>
                  <a:lnTo>
                    <a:pt x="139" y="99"/>
                  </a:lnTo>
                  <a:lnTo>
                    <a:pt x="121" y="97"/>
                  </a:lnTo>
                  <a:lnTo>
                    <a:pt x="104" y="92"/>
                  </a:lnTo>
                  <a:lnTo>
                    <a:pt x="90" y="82"/>
                  </a:lnTo>
                  <a:lnTo>
                    <a:pt x="76" y="70"/>
                  </a:lnTo>
                  <a:lnTo>
                    <a:pt x="63" y="54"/>
                  </a:lnTo>
                  <a:lnTo>
                    <a:pt x="49" y="36"/>
                  </a:lnTo>
                  <a:lnTo>
                    <a:pt x="38" y="18"/>
                  </a:lnTo>
                  <a:lnTo>
                    <a:pt x="25" y="0"/>
                  </a:lnTo>
                  <a:lnTo>
                    <a:pt x="0" y="16"/>
                  </a:lnTo>
                  <a:lnTo>
                    <a:pt x="13" y="34"/>
                  </a:lnTo>
                  <a:lnTo>
                    <a:pt x="24" y="53"/>
                  </a:lnTo>
                  <a:lnTo>
                    <a:pt x="38" y="72"/>
                  </a:lnTo>
                  <a:lnTo>
                    <a:pt x="53" y="91"/>
                  </a:lnTo>
                  <a:lnTo>
                    <a:pt x="71" y="108"/>
                  </a:lnTo>
                  <a:lnTo>
                    <a:pt x="92" y="119"/>
                  </a:lnTo>
                  <a:lnTo>
                    <a:pt x="116" y="127"/>
                  </a:lnTo>
                  <a:lnTo>
                    <a:pt x="142" y="129"/>
                  </a:lnTo>
                  <a:lnTo>
                    <a:pt x="140" y="129"/>
                  </a:lnTo>
                  <a:lnTo>
                    <a:pt x="140" y="99"/>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6" name="Freeform 17">
              <a:extLst>
                <a:ext uri="{FF2B5EF4-FFF2-40B4-BE49-F238E27FC236}">
                  <a16:creationId xmlns:a16="http://schemas.microsoft.com/office/drawing/2014/main" id="{ACB9EF13-C2AF-4F12-97A9-26E45E169EC2}"/>
                </a:ext>
              </a:extLst>
            </p:cNvPr>
            <p:cNvSpPr>
              <a:spLocks/>
            </p:cNvSpPr>
            <p:nvPr/>
          </p:nvSpPr>
          <p:spPr bwMode="auto">
            <a:xfrm>
              <a:off x="5324" y="3926"/>
              <a:ext cx="80" cy="175"/>
            </a:xfrm>
            <a:custGeom>
              <a:avLst/>
              <a:gdLst>
                <a:gd name="T0" fmla="*/ 0 w 161"/>
                <a:gd name="T1" fmla="*/ 0 h 351"/>
                <a:gd name="T2" fmla="*/ 0 w 161"/>
                <a:gd name="T3" fmla="*/ 0 h 351"/>
                <a:gd name="T4" fmla="*/ 0 w 161"/>
                <a:gd name="T5" fmla="*/ 0 h 351"/>
                <a:gd name="T6" fmla="*/ 0 w 161"/>
                <a:gd name="T7" fmla="*/ 0 h 351"/>
                <a:gd name="T8" fmla="*/ 0 w 161"/>
                <a:gd name="T9" fmla="*/ 0 h 351"/>
                <a:gd name="T10" fmla="*/ 0 w 161"/>
                <a:gd name="T11" fmla="*/ 0 h 351"/>
                <a:gd name="T12" fmla="*/ 0 w 161"/>
                <a:gd name="T13" fmla="*/ 0 h 351"/>
                <a:gd name="T14" fmla="*/ 0 w 161"/>
                <a:gd name="T15" fmla="*/ 0 h 351"/>
                <a:gd name="T16" fmla="*/ 0 w 161"/>
                <a:gd name="T17" fmla="*/ 0 h 351"/>
                <a:gd name="T18" fmla="*/ 0 w 161"/>
                <a:gd name="T19" fmla="*/ 0 h 351"/>
                <a:gd name="T20" fmla="*/ 0 w 161"/>
                <a:gd name="T21" fmla="*/ 0 h 351"/>
                <a:gd name="T22" fmla="*/ 0 w 161"/>
                <a:gd name="T23" fmla="*/ 0 h 351"/>
                <a:gd name="T24" fmla="*/ 0 w 161"/>
                <a:gd name="T25" fmla="*/ 0 h 351"/>
                <a:gd name="T26" fmla="*/ 0 w 161"/>
                <a:gd name="T27" fmla="*/ 0 h 351"/>
                <a:gd name="T28" fmla="*/ 0 w 161"/>
                <a:gd name="T29" fmla="*/ 0 h 351"/>
                <a:gd name="T30" fmla="*/ 0 w 161"/>
                <a:gd name="T31" fmla="*/ 0 h 351"/>
                <a:gd name="T32" fmla="*/ 0 w 161"/>
                <a:gd name="T33" fmla="*/ 0 h 351"/>
                <a:gd name="T34" fmla="*/ 0 w 161"/>
                <a:gd name="T35" fmla="*/ 0 h 351"/>
                <a:gd name="T36" fmla="*/ 0 w 161"/>
                <a:gd name="T37" fmla="*/ 0 h 351"/>
                <a:gd name="T38" fmla="*/ 0 w 161"/>
                <a:gd name="T39" fmla="*/ 0 h 351"/>
                <a:gd name="T40" fmla="*/ 0 w 161"/>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351"/>
                <a:gd name="T65" fmla="*/ 161 w 161"/>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351">
                  <a:moveTo>
                    <a:pt x="128" y="0"/>
                  </a:moveTo>
                  <a:lnTo>
                    <a:pt x="128" y="0"/>
                  </a:lnTo>
                  <a:lnTo>
                    <a:pt x="126" y="60"/>
                  </a:lnTo>
                  <a:lnTo>
                    <a:pt x="116" y="119"/>
                  </a:lnTo>
                  <a:lnTo>
                    <a:pt x="101" y="173"/>
                  </a:lnTo>
                  <a:lnTo>
                    <a:pt x="83" y="223"/>
                  </a:lnTo>
                  <a:lnTo>
                    <a:pt x="62" y="263"/>
                  </a:lnTo>
                  <a:lnTo>
                    <a:pt x="38" y="294"/>
                  </a:lnTo>
                  <a:lnTo>
                    <a:pt x="17" y="314"/>
                  </a:lnTo>
                  <a:lnTo>
                    <a:pt x="0" y="321"/>
                  </a:lnTo>
                  <a:lnTo>
                    <a:pt x="0" y="351"/>
                  </a:lnTo>
                  <a:lnTo>
                    <a:pt x="33" y="339"/>
                  </a:lnTo>
                  <a:lnTo>
                    <a:pt x="62" y="315"/>
                  </a:lnTo>
                  <a:lnTo>
                    <a:pt x="87" y="279"/>
                  </a:lnTo>
                  <a:lnTo>
                    <a:pt x="111" y="234"/>
                  </a:lnTo>
                  <a:lnTo>
                    <a:pt x="131" y="182"/>
                  </a:lnTo>
                  <a:lnTo>
                    <a:pt x="146" y="124"/>
                  </a:lnTo>
                  <a:lnTo>
                    <a:pt x="156" y="63"/>
                  </a:lnTo>
                  <a:lnTo>
                    <a:pt x="161" y="0"/>
                  </a:lnTo>
                  <a:lnTo>
                    <a:pt x="128"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7" name="Freeform 18">
              <a:extLst>
                <a:ext uri="{FF2B5EF4-FFF2-40B4-BE49-F238E27FC236}">
                  <a16:creationId xmlns:a16="http://schemas.microsoft.com/office/drawing/2014/main" id="{5353A67A-54B6-493C-96FB-1611B51AAA98}"/>
                </a:ext>
              </a:extLst>
            </p:cNvPr>
            <p:cNvSpPr>
              <a:spLocks/>
            </p:cNvSpPr>
            <p:nvPr/>
          </p:nvSpPr>
          <p:spPr bwMode="auto">
            <a:xfrm>
              <a:off x="5388" y="3292"/>
              <a:ext cx="16" cy="634"/>
            </a:xfrm>
            <a:custGeom>
              <a:avLst/>
              <a:gdLst>
                <a:gd name="T0" fmla="*/ 0 w 33"/>
                <a:gd name="T1" fmla="*/ 0 h 1268"/>
                <a:gd name="T2" fmla="*/ 0 w 33"/>
                <a:gd name="T3" fmla="*/ 0 h 1268"/>
                <a:gd name="T4" fmla="*/ 0 w 33"/>
                <a:gd name="T5" fmla="*/ 1 h 1268"/>
                <a:gd name="T6" fmla="*/ 0 w 33"/>
                <a:gd name="T7" fmla="*/ 1 h 1268"/>
                <a:gd name="T8" fmla="*/ 0 w 33"/>
                <a:gd name="T9" fmla="*/ 0 h 1268"/>
                <a:gd name="T10" fmla="*/ 0 w 33"/>
                <a:gd name="T11" fmla="*/ 0 h 1268"/>
                <a:gd name="T12" fmla="*/ 0 w 33"/>
                <a:gd name="T13" fmla="*/ 0 h 1268"/>
                <a:gd name="T14" fmla="*/ 0 60000 65536"/>
                <a:gd name="T15" fmla="*/ 0 60000 65536"/>
                <a:gd name="T16" fmla="*/ 0 60000 65536"/>
                <a:gd name="T17" fmla="*/ 0 60000 65536"/>
                <a:gd name="T18" fmla="*/ 0 60000 65536"/>
                <a:gd name="T19" fmla="*/ 0 60000 65536"/>
                <a:gd name="T20" fmla="*/ 0 60000 65536"/>
                <a:gd name="T21" fmla="*/ 0 w 33"/>
                <a:gd name="T22" fmla="*/ 0 h 1268"/>
                <a:gd name="T23" fmla="*/ 33 w 33"/>
                <a:gd name="T24" fmla="*/ 1268 h 1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68">
                  <a:moveTo>
                    <a:pt x="0" y="0"/>
                  </a:moveTo>
                  <a:lnTo>
                    <a:pt x="0" y="0"/>
                  </a:lnTo>
                  <a:lnTo>
                    <a:pt x="0" y="1268"/>
                  </a:lnTo>
                  <a:lnTo>
                    <a:pt x="33" y="1268"/>
                  </a:lnTo>
                  <a:lnTo>
                    <a:pt x="33" y="0"/>
                  </a:lnTo>
                  <a:lnTo>
                    <a:pt x="0"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8" name="Freeform 19">
              <a:extLst>
                <a:ext uri="{FF2B5EF4-FFF2-40B4-BE49-F238E27FC236}">
                  <a16:creationId xmlns:a16="http://schemas.microsoft.com/office/drawing/2014/main" id="{D0919FD6-0C5E-4ECB-BAA5-B5DEBE8DD1A2}"/>
                </a:ext>
              </a:extLst>
            </p:cNvPr>
            <p:cNvSpPr>
              <a:spLocks/>
            </p:cNvSpPr>
            <p:nvPr/>
          </p:nvSpPr>
          <p:spPr bwMode="auto">
            <a:xfrm>
              <a:off x="5303" y="3091"/>
              <a:ext cx="101" cy="201"/>
            </a:xfrm>
            <a:custGeom>
              <a:avLst/>
              <a:gdLst>
                <a:gd name="T0" fmla="*/ 1 w 202"/>
                <a:gd name="T1" fmla="*/ 1 h 401"/>
                <a:gd name="T2" fmla="*/ 0 w 202"/>
                <a:gd name="T3" fmla="*/ 1 h 401"/>
                <a:gd name="T4" fmla="*/ 1 w 202"/>
                <a:gd name="T5" fmla="*/ 1 h 401"/>
                <a:gd name="T6" fmla="*/ 1 w 202"/>
                <a:gd name="T7" fmla="*/ 1 h 401"/>
                <a:gd name="T8" fmla="*/ 1 w 202"/>
                <a:gd name="T9" fmla="*/ 1 h 401"/>
                <a:gd name="T10" fmla="*/ 1 w 202"/>
                <a:gd name="T11" fmla="*/ 1 h 401"/>
                <a:gd name="T12" fmla="*/ 1 w 202"/>
                <a:gd name="T13" fmla="*/ 1 h 401"/>
                <a:gd name="T14" fmla="*/ 1 w 202"/>
                <a:gd name="T15" fmla="*/ 1 h 401"/>
                <a:gd name="T16" fmla="*/ 1 w 202"/>
                <a:gd name="T17" fmla="*/ 1 h 401"/>
                <a:gd name="T18" fmla="*/ 1 w 202"/>
                <a:gd name="T19" fmla="*/ 1 h 401"/>
                <a:gd name="T20" fmla="*/ 1 w 202"/>
                <a:gd name="T21" fmla="*/ 1 h 401"/>
                <a:gd name="T22" fmla="*/ 1 w 202"/>
                <a:gd name="T23" fmla="*/ 1 h 401"/>
                <a:gd name="T24" fmla="*/ 1 w 202"/>
                <a:gd name="T25" fmla="*/ 1 h 401"/>
                <a:gd name="T26" fmla="*/ 1 w 202"/>
                <a:gd name="T27" fmla="*/ 1 h 401"/>
                <a:gd name="T28" fmla="*/ 1 w 202"/>
                <a:gd name="T29" fmla="*/ 1 h 401"/>
                <a:gd name="T30" fmla="*/ 1 w 202"/>
                <a:gd name="T31" fmla="*/ 1 h 401"/>
                <a:gd name="T32" fmla="*/ 1 w 202"/>
                <a:gd name="T33" fmla="*/ 1 h 401"/>
                <a:gd name="T34" fmla="*/ 1 w 202"/>
                <a:gd name="T35" fmla="*/ 1 h 401"/>
                <a:gd name="T36" fmla="*/ 1 w 202"/>
                <a:gd name="T37" fmla="*/ 0 h 401"/>
                <a:gd name="T38" fmla="*/ 1 w 202"/>
                <a:gd name="T39" fmla="*/ 0 h 401"/>
                <a:gd name="T40" fmla="*/ 1 w 202"/>
                <a:gd name="T41" fmla="*/ 1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
                <a:gd name="T64" fmla="*/ 0 h 401"/>
                <a:gd name="T65" fmla="*/ 202 w 202"/>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 h="401">
                  <a:moveTo>
                    <a:pt x="1" y="23"/>
                  </a:moveTo>
                  <a:lnTo>
                    <a:pt x="0" y="23"/>
                  </a:lnTo>
                  <a:lnTo>
                    <a:pt x="41" y="63"/>
                  </a:lnTo>
                  <a:lnTo>
                    <a:pt x="76" y="108"/>
                  </a:lnTo>
                  <a:lnTo>
                    <a:pt x="105" y="159"/>
                  </a:lnTo>
                  <a:lnTo>
                    <a:pt x="129" y="209"/>
                  </a:lnTo>
                  <a:lnTo>
                    <a:pt x="147" y="262"/>
                  </a:lnTo>
                  <a:lnTo>
                    <a:pt x="160" y="311"/>
                  </a:lnTo>
                  <a:lnTo>
                    <a:pt x="168" y="358"/>
                  </a:lnTo>
                  <a:lnTo>
                    <a:pt x="169" y="401"/>
                  </a:lnTo>
                  <a:lnTo>
                    <a:pt x="202" y="401"/>
                  </a:lnTo>
                  <a:lnTo>
                    <a:pt x="198" y="356"/>
                  </a:lnTo>
                  <a:lnTo>
                    <a:pt x="190" y="306"/>
                  </a:lnTo>
                  <a:lnTo>
                    <a:pt x="177" y="253"/>
                  </a:lnTo>
                  <a:lnTo>
                    <a:pt x="157" y="198"/>
                  </a:lnTo>
                  <a:lnTo>
                    <a:pt x="132" y="145"/>
                  </a:lnTo>
                  <a:lnTo>
                    <a:pt x="101" y="92"/>
                  </a:lnTo>
                  <a:lnTo>
                    <a:pt x="65" y="42"/>
                  </a:lnTo>
                  <a:lnTo>
                    <a:pt x="21" y="0"/>
                  </a:lnTo>
                  <a:lnTo>
                    <a:pt x="20" y="0"/>
                  </a:lnTo>
                  <a:lnTo>
                    <a:pt x="1"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9" name="Freeform 20">
              <a:extLst>
                <a:ext uri="{FF2B5EF4-FFF2-40B4-BE49-F238E27FC236}">
                  <a16:creationId xmlns:a16="http://schemas.microsoft.com/office/drawing/2014/main" id="{E021305C-4EEC-4239-95A1-760D0D319214}"/>
                </a:ext>
              </a:extLst>
            </p:cNvPr>
            <p:cNvSpPr>
              <a:spLocks/>
            </p:cNvSpPr>
            <p:nvPr/>
          </p:nvSpPr>
          <p:spPr bwMode="auto">
            <a:xfrm>
              <a:off x="5223" y="3016"/>
              <a:ext cx="90" cy="87"/>
            </a:xfrm>
            <a:custGeom>
              <a:avLst/>
              <a:gdLst>
                <a:gd name="T0" fmla="*/ 0 w 180"/>
                <a:gd name="T1" fmla="*/ 1 h 173"/>
                <a:gd name="T2" fmla="*/ 0 w 180"/>
                <a:gd name="T3" fmla="*/ 1 h 173"/>
                <a:gd name="T4" fmla="*/ 1 w 180"/>
                <a:gd name="T5" fmla="*/ 1 h 173"/>
                <a:gd name="T6" fmla="*/ 1 w 180"/>
                <a:gd name="T7" fmla="*/ 1 h 173"/>
                <a:gd name="T8" fmla="*/ 1 w 180"/>
                <a:gd name="T9" fmla="*/ 1 h 173"/>
                <a:gd name="T10" fmla="*/ 1 w 180"/>
                <a:gd name="T11" fmla="*/ 1 h 173"/>
                <a:gd name="T12" fmla="*/ 1 w 180"/>
                <a:gd name="T13" fmla="*/ 1 h 173"/>
                <a:gd name="T14" fmla="*/ 1 w 180"/>
                <a:gd name="T15" fmla="*/ 1 h 173"/>
                <a:gd name="T16" fmla="*/ 1 w 180"/>
                <a:gd name="T17" fmla="*/ 1 h 173"/>
                <a:gd name="T18" fmla="*/ 1 w 180"/>
                <a:gd name="T19" fmla="*/ 1 h 173"/>
                <a:gd name="T20" fmla="*/ 1 w 180"/>
                <a:gd name="T21" fmla="*/ 1 h 173"/>
                <a:gd name="T22" fmla="*/ 1 w 180"/>
                <a:gd name="T23" fmla="*/ 1 h 173"/>
                <a:gd name="T24" fmla="*/ 1 w 180"/>
                <a:gd name="T25" fmla="*/ 1 h 173"/>
                <a:gd name="T26" fmla="*/ 1 w 180"/>
                <a:gd name="T27" fmla="*/ 1 h 173"/>
                <a:gd name="T28" fmla="*/ 1 w 180"/>
                <a:gd name="T29" fmla="*/ 1 h 173"/>
                <a:gd name="T30" fmla="*/ 1 w 180"/>
                <a:gd name="T31" fmla="*/ 1 h 173"/>
                <a:gd name="T32" fmla="*/ 1 w 180"/>
                <a:gd name="T33" fmla="*/ 1 h 173"/>
                <a:gd name="T34" fmla="*/ 1 w 180"/>
                <a:gd name="T35" fmla="*/ 1 h 173"/>
                <a:gd name="T36" fmla="*/ 1 w 180"/>
                <a:gd name="T37" fmla="*/ 1 h 173"/>
                <a:gd name="T38" fmla="*/ 1 w 180"/>
                <a:gd name="T39" fmla="*/ 0 h 173"/>
                <a:gd name="T40" fmla="*/ 0 w 180"/>
                <a:gd name="T41" fmla="*/ 1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73"/>
                <a:gd name="T65" fmla="*/ 180 w 180"/>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73">
                  <a:moveTo>
                    <a:pt x="0" y="23"/>
                  </a:moveTo>
                  <a:lnTo>
                    <a:pt x="0" y="22"/>
                  </a:lnTo>
                  <a:lnTo>
                    <a:pt x="10" y="32"/>
                  </a:lnTo>
                  <a:lnTo>
                    <a:pt x="24" y="46"/>
                  </a:lnTo>
                  <a:lnTo>
                    <a:pt x="41" y="64"/>
                  </a:lnTo>
                  <a:lnTo>
                    <a:pt x="62" y="84"/>
                  </a:lnTo>
                  <a:lnTo>
                    <a:pt x="84" y="105"/>
                  </a:lnTo>
                  <a:lnTo>
                    <a:pt x="108" y="128"/>
                  </a:lnTo>
                  <a:lnTo>
                    <a:pt x="134" y="151"/>
                  </a:lnTo>
                  <a:lnTo>
                    <a:pt x="161" y="173"/>
                  </a:lnTo>
                  <a:lnTo>
                    <a:pt x="180" y="150"/>
                  </a:lnTo>
                  <a:lnTo>
                    <a:pt x="154" y="128"/>
                  </a:lnTo>
                  <a:lnTo>
                    <a:pt x="129" y="105"/>
                  </a:lnTo>
                  <a:lnTo>
                    <a:pt x="105" y="82"/>
                  </a:lnTo>
                  <a:lnTo>
                    <a:pt x="83" y="61"/>
                  </a:lnTo>
                  <a:lnTo>
                    <a:pt x="62" y="41"/>
                  </a:lnTo>
                  <a:lnTo>
                    <a:pt x="45" y="25"/>
                  </a:lnTo>
                  <a:lnTo>
                    <a:pt x="31" y="11"/>
                  </a:lnTo>
                  <a:lnTo>
                    <a:pt x="21" y="1"/>
                  </a:lnTo>
                  <a:lnTo>
                    <a:pt x="21" y="0"/>
                  </a:lnTo>
                  <a:lnTo>
                    <a:pt x="0"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0" name="Freeform 21">
              <a:extLst>
                <a:ext uri="{FF2B5EF4-FFF2-40B4-BE49-F238E27FC236}">
                  <a16:creationId xmlns:a16="http://schemas.microsoft.com/office/drawing/2014/main" id="{EC91CB80-E713-4AAA-B8E6-A422C246358B}"/>
                </a:ext>
              </a:extLst>
            </p:cNvPr>
            <p:cNvSpPr>
              <a:spLocks/>
            </p:cNvSpPr>
            <p:nvPr/>
          </p:nvSpPr>
          <p:spPr bwMode="auto">
            <a:xfrm>
              <a:off x="5202" y="2925"/>
              <a:ext cx="31" cy="103"/>
            </a:xfrm>
            <a:custGeom>
              <a:avLst/>
              <a:gdLst>
                <a:gd name="T0" fmla="*/ 0 w 64"/>
                <a:gd name="T1" fmla="*/ 1 h 206"/>
                <a:gd name="T2" fmla="*/ 0 w 64"/>
                <a:gd name="T3" fmla="*/ 1 h 206"/>
                <a:gd name="T4" fmla="*/ 0 w 64"/>
                <a:gd name="T5" fmla="*/ 1 h 206"/>
                <a:gd name="T6" fmla="*/ 0 w 64"/>
                <a:gd name="T7" fmla="*/ 1 h 206"/>
                <a:gd name="T8" fmla="*/ 0 w 64"/>
                <a:gd name="T9" fmla="*/ 1 h 206"/>
                <a:gd name="T10" fmla="*/ 0 w 64"/>
                <a:gd name="T11" fmla="*/ 1 h 206"/>
                <a:gd name="T12" fmla="*/ 0 w 64"/>
                <a:gd name="T13" fmla="*/ 1 h 206"/>
                <a:gd name="T14" fmla="*/ 0 w 64"/>
                <a:gd name="T15" fmla="*/ 1 h 206"/>
                <a:gd name="T16" fmla="*/ 0 w 64"/>
                <a:gd name="T17" fmla="*/ 1 h 206"/>
                <a:gd name="T18" fmla="*/ 0 w 64"/>
                <a:gd name="T19" fmla="*/ 1 h 206"/>
                <a:gd name="T20" fmla="*/ 0 w 64"/>
                <a:gd name="T21" fmla="*/ 1 h 206"/>
                <a:gd name="T22" fmla="*/ 0 w 64"/>
                <a:gd name="T23" fmla="*/ 1 h 206"/>
                <a:gd name="T24" fmla="*/ 0 w 64"/>
                <a:gd name="T25" fmla="*/ 1 h 206"/>
                <a:gd name="T26" fmla="*/ 0 w 64"/>
                <a:gd name="T27" fmla="*/ 1 h 206"/>
                <a:gd name="T28" fmla="*/ 0 w 64"/>
                <a:gd name="T29" fmla="*/ 1 h 206"/>
                <a:gd name="T30" fmla="*/ 0 w 64"/>
                <a:gd name="T31" fmla="*/ 1 h 206"/>
                <a:gd name="T32" fmla="*/ 0 w 64"/>
                <a:gd name="T33" fmla="*/ 1 h 206"/>
                <a:gd name="T34" fmla="*/ 0 w 64"/>
                <a:gd name="T35" fmla="*/ 1 h 206"/>
                <a:gd name="T36" fmla="*/ 0 w 64"/>
                <a:gd name="T37" fmla="*/ 1 h 206"/>
                <a:gd name="T38" fmla="*/ 0 w 64"/>
                <a:gd name="T39" fmla="*/ 0 h 206"/>
                <a:gd name="T40" fmla="*/ 0 w 64"/>
                <a:gd name="T41" fmla="*/ 1 h 206"/>
                <a:gd name="T42" fmla="*/ 0 w 64"/>
                <a:gd name="T43" fmla="*/ 1 h 206"/>
                <a:gd name="T44" fmla="*/ 0 w 64"/>
                <a:gd name="T45" fmla="*/ 0 h 206"/>
                <a:gd name="T46" fmla="*/ 0 w 64"/>
                <a:gd name="T47" fmla="*/ 1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206"/>
                <a:gd name="T74" fmla="*/ 64 w 64"/>
                <a:gd name="T75" fmla="*/ 206 h 2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206">
                  <a:moveTo>
                    <a:pt x="16" y="32"/>
                  </a:moveTo>
                  <a:lnTo>
                    <a:pt x="1" y="16"/>
                  </a:lnTo>
                  <a:lnTo>
                    <a:pt x="0" y="22"/>
                  </a:lnTo>
                  <a:lnTo>
                    <a:pt x="0" y="38"/>
                  </a:lnTo>
                  <a:lnTo>
                    <a:pt x="1" y="62"/>
                  </a:lnTo>
                  <a:lnTo>
                    <a:pt x="4" y="92"/>
                  </a:lnTo>
                  <a:lnTo>
                    <a:pt x="8" y="123"/>
                  </a:lnTo>
                  <a:lnTo>
                    <a:pt x="14" y="153"/>
                  </a:lnTo>
                  <a:lnTo>
                    <a:pt x="26" y="183"/>
                  </a:lnTo>
                  <a:lnTo>
                    <a:pt x="43" y="206"/>
                  </a:lnTo>
                  <a:lnTo>
                    <a:pt x="64" y="183"/>
                  </a:lnTo>
                  <a:lnTo>
                    <a:pt x="53" y="169"/>
                  </a:lnTo>
                  <a:lnTo>
                    <a:pt x="44" y="146"/>
                  </a:lnTo>
                  <a:lnTo>
                    <a:pt x="38" y="118"/>
                  </a:lnTo>
                  <a:lnTo>
                    <a:pt x="34" y="90"/>
                  </a:lnTo>
                  <a:lnTo>
                    <a:pt x="31" y="62"/>
                  </a:lnTo>
                  <a:lnTo>
                    <a:pt x="33" y="38"/>
                  </a:lnTo>
                  <a:lnTo>
                    <a:pt x="33" y="22"/>
                  </a:lnTo>
                  <a:lnTo>
                    <a:pt x="31" y="16"/>
                  </a:lnTo>
                  <a:lnTo>
                    <a:pt x="16" y="0"/>
                  </a:lnTo>
                  <a:lnTo>
                    <a:pt x="31" y="16"/>
                  </a:lnTo>
                  <a:lnTo>
                    <a:pt x="33" y="1"/>
                  </a:lnTo>
                  <a:lnTo>
                    <a:pt x="16" y="0"/>
                  </a:lnTo>
                  <a:lnTo>
                    <a:pt x="16"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1" name="Freeform 22">
              <a:extLst>
                <a:ext uri="{FF2B5EF4-FFF2-40B4-BE49-F238E27FC236}">
                  <a16:creationId xmlns:a16="http://schemas.microsoft.com/office/drawing/2014/main" id="{566B2C7C-FF88-4359-8A92-0BAF8F4169BD}"/>
                </a:ext>
              </a:extLst>
            </p:cNvPr>
            <p:cNvSpPr>
              <a:spLocks/>
            </p:cNvSpPr>
            <p:nvPr/>
          </p:nvSpPr>
          <p:spPr bwMode="auto">
            <a:xfrm>
              <a:off x="5149" y="2925"/>
              <a:ext cx="61" cy="16"/>
            </a:xfrm>
            <a:custGeom>
              <a:avLst/>
              <a:gdLst>
                <a:gd name="T0" fmla="*/ 0 w 121"/>
                <a:gd name="T1" fmla="*/ 1 h 32"/>
                <a:gd name="T2" fmla="*/ 0 w 121"/>
                <a:gd name="T3" fmla="*/ 1 h 32"/>
                <a:gd name="T4" fmla="*/ 1 w 121"/>
                <a:gd name="T5" fmla="*/ 1 h 32"/>
                <a:gd name="T6" fmla="*/ 1 w 121"/>
                <a:gd name="T7" fmla="*/ 0 h 32"/>
                <a:gd name="T8" fmla="*/ 0 w 121"/>
                <a:gd name="T9" fmla="*/ 0 h 32"/>
                <a:gd name="T10" fmla="*/ 0 w 121"/>
                <a:gd name="T11" fmla="*/ 0 h 32"/>
                <a:gd name="T12" fmla="*/ 0 w 121"/>
                <a:gd name="T13" fmla="*/ 1 h 32"/>
                <a:gd name="T14" fmla="*/ 0 60000 65536"/>
                <a:gd name="T15" fmla="*/ 0 60000 65536"/>
                <a:gd name="T16" fmla="*/ 0 60000 65536"/>
                <a:gd name="T17" fmla="*/ 0 60000 65536"/>
                <a:gd name="T18" fmla="*/ 0 60000 65536"/>
                <a:gd name="T19" fmla="*/ 0 60000 65536"/>
                <a:gd name="T20" fmla="*/ 0 60000 65536"/>
                <a:gd name="T21" fmla="*/ 0 w 121"/>
                <a:gd name="T22" fmla="*/ 0 h 32"/>
                <a:gd name="T23" fmla="*/ 121 w 12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
                  <a:moveTo>
                    <a:pt x="0" y="32"/>
                  </a:moveTo>
                  <a:lnTo>
                    <a:pt x="0" y="32"/>
                  </a:lnTo>
                  <a:lnTo>
                    <a:pt x="121" y="32"/>
                  </a:lnTo>
                  <a:lnTo>
                    <a:pt x="121" y="0"/>
                  </a:lnTo>
                  <a:lnTo>
                    <a:pt x="0" y="0"/>
                  </a:lnTo>
                  <a:lnTo>
                    <a:pt x="0"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2" name="Freeform 23">
              <a:extLst>
                <a:ext uri="{FF2B5EF4-FFF2-40B4-BE49-F238E27FC236}">
                  <a16:creationId xmlns:a16="http://schemas.microsoft.com/office/drawing/2014/main" id="{E9AB175C-253B-4F57-8F10-079BA515ACC3}"/>
                </a:ext>
              </a:extLst>
            </p:cNvPr>
            <p:cNvSpPr>
              <a:spLocks/>
            </p:cNvSpPr>
            <p:nvPr/>
          </p:nvSpPr>
          <p:spPr bwMode="auto">
            <a:xfrm>
              <a:off x="5081" y="2925"/>
              <a:ext cx="68" cy="16"/>
            </a:xfrm>
            <a:custGeom>
              <a:avLst/>
              <a:gdLst>
                <a:gd name="T0" fmla="*/ 1 w 135"/>
                <a:gd name="T1" fmla="*/ 1 h 32"/>
                <a:gd name="T2" fmla="*/ 1 w 135"/>
                <a:gd name="T3" fmla="*/ 1 h 32"/>
                <a:gd name="T4" fmla="*/ 1 w 135"/>
                <a:gd name="T5" fmla="*/ 1 h 32"/>
                <a:gd name="T6" fmla="*/ 1 w 135"/>
                <a:gd name="T7" fmla="*/ 0 h 32"/>
                <a:gd name="T8" fmla="*/ 1 w 135"/>
                <a:gd name="T9" fmla="*/ 0 h 32"/>
                <a:gd name="T10" fmla="*/ 1 w 135"/>
                <a:gd name="T11" fmla="*/ 1 h 32"/>
                <a:gd name="T12" fmla="*/ 1 w 135"/>
                <a:gd name="T13" fmla="*/ 0 h 32"/>
                <a:gd name="T14" fmla="*/ 0 w 135"/>
                <a:gd name="T15" fmla="*/ 1 h 32"/>
                <a:gd name="T16" fmla="*/ 1 w 135"/>
                <a:gd name="T17" fmla="*/ 1 h 32"/>
                <a:gd name="T18" fmla="*/ 1 w 135"/>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32"/>
                <a:gd name="T32" fmla="*/ 135 w 135"/>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32">
                  <a:moveTo>
                    <a:pt x="31" y="16"/>
                  </a:moveTo>
                  <a:lnTo>
                    <a:pt x="16" y="32"/>
                  </a:lnTo>
                  <a:lnTo>
                    <a:pt x="135" y="32"/>
                  </a:lnTo>
                  <a:lnTo>
                    <a:pt x="135" y="0"/>
                  </a:lnTo>
                  <a:lnTo>
                    <a:pt x="16" y="0"/>
                  </a:lnTo>
                  <a:lnTo>
                    <a:pt x="1" y="16"/>
                  </a:lnTo>
                  <a:lnTo>
                    <a:pt x="16" y="0"/>
                  </a:lnTo>
                  <a:lnTo>
                    <a:pt x="0" y="1"/>
                  </a:lnTo>
                  <a:lnTo>
                    <a:pt x="1" y="16"/>
                  </a:lnTo>
                  <a:lnTo>
                    <a:pt x="31"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3" name="Freeform 24">
              <a:extLst>
                <a:ext uri="{FF2B5EF4-FFF2-40B4-BE49-F238E27FC236}">
                  <a16:creationId xmlns:a16="http://schemas.microsoft.com/office/drawing/2014/main" id="{919EE6F1-2164-4FBF-A845-24793F7A2C64}"/>
                </a:ext>
              </a:extLst>
            </p:cNvPr>
            <p:cNvSpPr>
              <a:spLocks/>
            </p:cNvSpPr>
            <p:nvPr/>
          </p:nvSpPr>
          <p:spPr bwMode="auto">
            <a:xfrm>
              <a:off x="5066" y="2933"/>
              <a:ext cx="31" cy="95"/>
            </a:xfrm>
            <a:custGeom>
              <a:avLst/>
              <a:gdLst>
                <a:gd name="T0" fmla="*/ 0 w 64"/>
                <a:gd name="T1" fmla="*/ 1 h 190"/>
                <a:gd name="T2" fmla="*/ 0 w 64"/>
                <a:gd name="T3" fmla="*/ 1 h 190"/>
                <a:gd name="T4" fmla="*/ 0 w 64"/>
                <a:gd name="T5" fmla="*/ 1 h 190"/>
                <a:gd name="T6" fmla="*/ 0 w 64"/>
                <a:gd name="T7" fmla="*/ 1 h 190"/>
                <a:gd name="T8" fmla="*/ 0 w 64"/>
                <a:gd name="T9" fmla="*/ 1 h 190"/>
                <a:gd name="T10" fmla="*/ 0 w 64"/>
                <a:gd name="T11" fmla="*/ 1 h 190"/>
                <a:gd name="T12" fmla="*/ 0 w 64"/>
                <a:gd name="T13" fmla="*/ 1 h 190"/>
                <a:gd name="T14" fmla="*/ 0 w 64"/>
                <a:gd name="T15" fmla="*/ 1 h 190"/>
                <a:gd name="T16" fmla="*/ 0 w 64"/>
                <a:gd name="T17" fmla="*/ 1 h 190"/>
                <a:gd name="T18" fmla="*/ 0 w 64"/>
                <a:gd name="T19" fmla="*/ 0 h 190"/>
                <a:gd name="T20" fmla="*/ 0 w 64"/>
                <a:gd name="T21" fmla="*/ 0 h 190"/>
                <a:gd name="T22" fmla="*/ 0 w 64"/>
                <a:gd name="T23" fmla="*/ 1 h 190"/>
                <a:gd name="T24" fmla="*/ 0 w 64"/>
                <a:gd name="T25" fmla="*/ 1 h 190"/>
                <a:gd name="T26" fmla="*/ 0 w 64"/>
                <a:gd name="T27" fmla="*/ 1 h 190"/>
                <a:gd name="T28" fmla="*/ 0 w 64"/>
                <a:gd name="T29" fmla="*/ 1 h 190"/>
                <a:gd name="T30" fmla="*/ 0 w 64"/>
                <a:gd name="T31" fmla="*/ 1 h 190"/>
                <a:gd name="T32" fmla="*/ 0 w 64"/>
                <a:gd name="T33" fmla="*/ 1 h 190"/>
                <a:gd name="T34" fmla="*/ 0 w 64"/>
                <a:gd name="T35" fmla="*/ 1 h 190"/>
                <a:gd name="T36" fmla="*/ 0 w 64"/>
                <a:gd name="T37" fmla="*/ 1 h 190"/>
                <a:gd name="T38" fmla="*/ 0 w 64"/>
                <a:gd name="T39" fmla="*/ 1 h 190"/>
                <a:gd name="T40" fmla="*/ 0 w 64"/>
                <a:gd name="T41" fmla="*/ 1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190"/>
                <a:gd name="T65" fmla="*/ 64 w 64"/>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190">
                  <a:moveTo>
                    <a:pt x="21" y="190"/>
                  </a:moveTo>
                  <a:lnTo>
                    <a:pt x="21" y="190"/>
                  </a:lnTo>
                  <a:lnTo>
                    <a:pt x="39" y="167"/>
                  </a:lnTo>
                  <a:lnTo>
                    <a:pt x="50" y="137"/>
                  </a:lnTo>
                  <a:lnTo>
                    <a:pt x="56" y="107"/>
                  </a:lnTo>
                  <a:lnTo>
                    <a:pt x="60" y="76"/>
                  </a:lnTo>
                  <a:lnTo>
                    <a:pt x="63" y="46"/>
                  </a:lnTo>
                  <a:lnTo>
                    <a:pt x="64" y="22"/>
                  </a:lnTo>
                  <a:lnTo>
                    <a:pt x="64" y="6"/>
                  </a:lnTo>
                  <a:lnTo>
                    <a:pt x="63" y="0"/>
                  </a:lnTo>
                  <a:lnTo>
                    <a:pt x="33" y="0"/>
                  </a:lnTo>
                  <a:lnTo>
                    <a:pt x="32" y="6"/>
                  </a:lnTo>
                  <a:lnTo>
                    <a:pt x="32" y="22"/>
                  </a:lnTo>
                  <a:lnTo>
                    <a:pt x="33" y="46"/>
                  </a:lnTo>
                  <a:lnTo>
                    <a:pt x="30" y="74"/>
                  </a:lnTo>
                  <a:lnTo>
                    <a:pt x="26" y="102"/>
                  </a:lnTo>
                  <a:lnTo>
                    <a:pt x="20" y="130"/>
                  </a:lnTo>
                  <a:lnTo>
                    <a:pt x="11" y="153"/>
                  </a:lnTo>
                  <a:lnTo>
                    <a:pt x="0" y="167"/>
                  </a:lnTo>
                  <a:lnTo>
                    <a:pt x="21" y="19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4" name="Freeform 25">
              <a:extLst>
                <a:ext uri="{FF2B5EF4-FFF2-40B4-BE49-F238E27FC236}">
                  <a16:creationId xmlns:a16="http://schemas.microsoft.com/office/drawing/2014/main" id="{56874791-1125-4D80-BD3D-DECB3F7701EA}"/>
                </a:ext>
              </a:extLst>
            </p:cNvPr>
            <p:cNvSpPr>
              <a:spLocks/>
            </p:cNvSpPr>
            <p:nvPr/>
          </p:nvSpPr>
          <p:spPr bwMode="auto">
            <a:xfrm>
              <a:off x="4986" y="3016"/>
              <a:ext cx="90" cy="87"/>
            </a:xfrm>
            <a:custGeom>
              <a:avLst/>
              <a:gdLst>
                <a:gd name="T0" fmla="*/ 0 w 181"/>
                <a:gd name="T1" fmla="*/ 1 h 173"/>
                <a:gd name="T2" fmla="*/ 0 w 181"/>
                <a:gd name="T3" fmla="*/ 1 h 173"/>
                <a:gd name="T4" fmla="*/ 0 w 181"/>
                <a:gd name="T5" fmla="*/ 1 h 173"/>
                <a:gd name="T6" fmla="*/ 0 w 181"/>
                <a:gd name="T7" fmla="*/ 1 h 173"/>
                <a:gd name="T8" fmla="*/ 0 w 181"/>
                <a:gd name="T9" fmla="*/ 1 h 173"/>
                <a:gd name="T10" fmla="*/ 0 w 181"/>
                <a:gd name="T11" fmla="*/ 1 h 173"/>
                <a:gd name="T12" fmla="*/ 0 w 181"/>
                <a:gd name="T13" fmla="*/ 1 h 173"/>
                <a:gd name="T14" fmla="*/ 0 w 181"/>
                <a:gd name="T15" fmla="*/ 1 h 173"/>
                <a:gd name="T16" fmla="*/ 0 w 181"/>
                <a:gd name="T17" fmla="*/ 1 h 173"/>
                <a:gd name="T18" fmla="*/ 0 w 181"/>
                <a:gd name="T19" fmla="*/ 1 h 173"/>
                <a:gd name="T20" fmla="*/ 0 w 181"/>
                <a:gd name="T21" fmla="*/ 0 h 173"/>
                <a:gd name="T22" fmla="*/ 0 w 181"/>
                <a:gd name="T23" fmla="*/ 1 h 173"/>
                <a:gd name="T24" fmla="*/ 0 w 181"/>
                <a:gd name="T25" fmla="*/ 1 h 173"/>
                <a:gd name="T26" fmla="*/ 0 w 181"/>
                <a:gd name="T27" fmla="*/ 1 h 173"/>
                <a:gd name="T28" fmla="*/ 0 w 181"/>
                <a:gd name="T29" fmla="*/ 1 h 173"/>
                <a:gd name="T30" fmla="*/ 0 w 181"/>
                <a:gd name="T31" fmla="*/ 1 h 173"/>
                <a:gd name="T32" fmla="*/ 0 w 181"/>
                <a:gd name="T33" fmla="*/ 1 h 173"/>
                <a:gd name="T34" fmla="*/ 0 w 181"/>
                <a:gd name="T35" fmla="*/ 1 h 173"/>
                <a:gd name="T36" fmla="*/ 0 w 181"/>
                <a:gd name="T37" fmla="*/ 1 h 173"/>
                <a:gd name="T38" fmla="*/ 0 w 181"/>
                <a:gd name="T39" fmla="*/ 1 h 173"/>
                <a:gd name="T40" fmla="*/ 0 w 181"/>
                <a:gd name="T41" fmla="*/ 1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73"/>
                <a:gd name="T65" fmla="*/ 181 w 181"/>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73">
                  <a:moveTo>
                    <a:pt x="21" y="173"/>
                  </a:moveTo>
                  <a:lnTo>
                    <a:pt x="21" y="173"/>
                  </a:lnTo>
                  <a:lnTo>
                    <a:pt x="46" y="151"/>
                  </a:lnTo>
                  <a:lnTo>
                    <a:pt x="72" y="128"/>
                  </a:lnTo>
                  <a:lnTo>
                    <a:pt x="96" y="105"/>
                  </a:lnTo>
                  <a:lnTo>
                    <a:pt x="119" y="84"/>
                  </a:lnTo>
                  <a:lnTo>
                    <a:pt x="139" y="63"/>
                  </a:lnTo>
                  <a:lnTo>
                    <a:pt x="156" y="47"/>
                  </a:lnTo>
                  <a:lnTo>
                    <a:pt x="171" y="33"/>
                  </a:lnTo>
                  <a:lnTo>
                    <a:pt x="181" y="23"/>
                  </a:lnTo>
                  <a:lnTo>
                    <a:pt x="160" y="0"/>
                  </a:lnTo>
                  <a:lnTo>
                    <a:pt x="150" y="10"/>
                  </a:lnTo>
                  <a:lnTo>
                    <a:pt x="135" y="24"/>
                  </a:lnTo>
                  <a:lnTo>
                    <a:pt x="118" y="43"/>
                  </a:lnTo>
                  <a:lnTo>
                    <a:pt x="98" y="61"/>
                  </a:lnTo>
                  <a:lnTo>
                    <a:pt x="75" y="82"/>
                  </a:lnTo>
                  <a:lnTo>
                    <a:pt x="51" y="105"/>
                  </a:lnTo>
                  <a:lnTo>
                    <a:pt x="26" y="128"/>
                  </a:lnTo>
                  <a:lnTo>
                    <a:pt x="0" y="150"/>
                  </a:lnTo>
                  <a:lnTo>
                    <a:pt x="21" y="1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5" name="Freeform 26">
              <a:extLst>
                <a:ext uri="{FF2B5EF4-FFF2-40B4-BE49-F238E27FC236}">
                  <a16:creationId xmlns:a16="http://schemas.microsoft.com/office/drawing/2014/main" id="{2D46D887-2854-4778-8550-DFE7B824FC04}"/>
                </a:ext>
              </a:extLst>
            </p:cNvPr>
            <p:cNvSpPr>
              <a:spLocks/>
            </p:cNvSpPr>
            <p:nvPr/>
          </p:nvSpPr>
          <p:spPr bwMode="auto">
            <a:xfrm>
              <a:off x="4895" y="3091"/>
              <a:ext cx="101" cy="201"/>
            </a:xfrm>
            <a:custGeom>
              <a:avLst/>
              <a:gdLst>
                <a:gd name="T0" fmla="*/ 0 w 203"/>
                <a:gd name="T1" fmla="*/ 1 h 401"/>
                <a:gd name="T2" fmla="*/ 0 w 203"/>
                <a:gd name="T3" fmla="*/ 1 h 401"/>
                <a:gd name="T4" fmla="*/ 0 w 203"/>
                <a:gd name="T5" fmla="*/ 1 h 401"/>
                <a:gd name="T6" fmla="*/ 0 w 203"/>
                <a:gd name="T7" fmla="*/ 1 h 401"/>
                <a:gd name="T8" fmla="*/ 0 w 203"/>
                <a:gd name="T9" fmla="*/ 1 h 401"/>
                <a:gd name="T10" fmla="*/ 0 w 203"/>
                <a:gd name="T11" fmla="*/ 1 h 401"/>
                <a:gd name="T12" fmla="*/ 0 w 203"/>
                <a:gd name="T13" fmla="*/ 1 h 401"/>
                <a:gd name="T14" fmla="*/ 0 w 203"/>
                <a:gd name="T15" fmla="*/ 1 h 401"/>
                <a:gd name="T16" fmla="*/ 0 w 203"/>
                <a:gd name="T17" fmla="*/ 1 h 401"/>
                <a:gd name="T18" fmla="*/ 0 w 203"/>
                <a:gd name="T19" fmla="*/ 1 h 401"/>
                <a:gd name="T20" fmla="*/ 0 w 203"/>
                <a:gd name="T21" fmla="*/ 0 h 401"/>
                <a:gd name="T22" fmla="*/ 0 w 203"/>
                <a:gd name="T23" fmla="*/ 1 h 401"/>
                <a:gd name="T24" fmla="*/ 0 w 203"/>
                <a:gd name="T25" fmla="*/ 1 h 401"/>
                <a:gd name="T26" fmla="*/ 0 w 203"/>
                <a:gd name="T27" fmla="*/ 1 h 401"/>
                <a:gd name="T28" fmla="*/ 0 w 203"/>
                <a:gd name="T29" fmla="*/ 1 h 401"/>
                <a:gd name="T30" fmla="*/ 0 w 203"/>
                <a:gd name="T31" fmla="*/ 1 h 401"/>
                <a:gd name="T32" fmla="*/ 0 w 203"/>
                <a:gd name="T33" fmla="*/ 1 h 401"/>
                <a:gd name="T34" fmla="*/ 0 w 203"/>
                <a:gd name="T35" fmla="*/ 1 h 401"/>
                <a:gd name="T36" fmla="*/ 0 w 203"/>
                <a:gd name="T37" fmla="*/ 1 h 401"/>
                <a:gd name="T38" fmla="*/ 0 w 203"/>
                <a:gd name="T39" fmla="*/ 1 h 401"/>
                <a:gd name="T40" fmla="*/ 0 w 203"/>
                <a:gd name="T41" fmla="*/ 1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3"/>
                <a:gd name="T64" fmla="*/ 0 h 401"/>
                <a:gd name="T65" fmla="*/ 203 w 203"/>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3" h="401">
                  <a:moveTo>
                    <a:pt x="33" y="401"/>
                  </a:moveTo>
                  <a:lnTo>
                    <a:pt x="33" y="401"/>
                  </a:lnTo>
                  <a:lnTo>
                    <a:pt x="34" y="358"/>
                  </a:lnTo>
                  <a:lnTo>
                    <a:pt x="42" y="312"/>
                  </a:lnTo>
                  <a:lnTo>
                    <a:pt x="56" y="262"/>
                  </a:lnTo>
                  <a:lnTo>
                    <a:pt x="73" y="209"/>
                  </a:lnTo>
                  <a:lnTo>
                    <a:pt x="97" y="159"/>
                  </a:lnTo>
                  <a:lnTo>
                    <a:pt x="127" y="108"/>
                  </a:lnTo>
                  <a:lnTo>
                    <a:pt x="162" y="63"/>
                  </a:lnTo>
                  <a:lnTo>
                    <a:pt x="203" y="23"/>
                  </a:lnTo>
                  <a:lnTo>
                    <a:pt x="182" y="0"/>
                  </a:lnTo>
                  <a:lnTo>
                    <a:pt x="139" y="42"/>
                  </a:lnTo>
                  <a:lnTo>
                    <a:pt x="102" y="92"/>
                  </a:lnTo>
                  <a:lnTo>
                    <a:pt x="70" y="145"/>
                  </a:lnTo>
                  <a:lnTo>
                    <a:pt x="45" y="198"/>
                  </a:lnTo>
                  <a:lnTo>
                    <a:pt x="26" y="253"/>
                  </a:lnTo>
                  <a:lnTo>
                    <a:pt x="12" y="305"/>
                  </a:lnTo>
                  <a:lnTo>
                    <a:pt x="4" y="356"/>
                  </a:lnTo>
                  <a:lnTo>
                    <a:pt x="0" y="401"/>
                  </a:lnTo>
                  <a:lnTo>
                    <a:pt x="33" y="40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6" name="Freeform 27">
              <a:extLst>
                <a:ext uri="{FF2B5EF4-FFF2-40B4-BE49-F238E27FC236}">
                  <a16:creationId xmlns:a16="http://schemas.microsoft.com/office/drawing/2014/main" id="{C8BFB364-FCA1-42EF-926F-1ACC32606145}"/>
                </a:ext>
              </a:extLst>
            </p:cNvPr>
            <p:cNvSpPr>
              <a:spLocks/>
            </p:cNvSpPr>
            <p:nvPr/>
          </p:nvSpPr>
          <p:spPr bwMode="auto">
            <a:xfrm>
              <a:off x="4895" y="3292"/>
              <a:ext cx="16" cy="634"/>
            </a:xfrm>
            <a:custGeom>
              <a:avLst/>
              <a:gdLst>
                <a:gd name="T0" fmla="*/ 0 w 33"/>
                <a:gd name="T1" fmla="*/ 1 h 1268"/>
                <a:gd name="T2" fmla="*/ 0 w 33"/>
                <a:gd name="T3" fmla="*/ 1 h 1268"/>
                <a:gd name="T4" fmla="*/ 0 w 33"/>
                <a:gd name="T5" fmla="*/ 0 h 1268"/>
                <a:gd name="T6" fmla="*/ 0 w 33"/>
                <a:gd name="T7" fmla="*/ 0 h 1268"/>
                <a:gd name="T8" fmla="*/ 0 w 33"/>
                <a:gd name="T9" fmla="*/ 1 h 1268"/>
                <a:gd name="T10" fmla="*/ 0 w 33"/>
                <a:gd name="T11" fmla="*/ 1 h 1268"/>
                <a:gd name="T12" fmla="*/ 0 w 33"/>
                <a:gd name="T13" fmla="*/ 1 h 1268"/>
                <a:gd name="T14" fmla="*/ 0 60000 65536"/>
                <a:gd name="T15" fmla="*/ 0 60000 65536"/>
                <a:gd name="T16" fmla="*/ 0 60000 65536"/>
                <a:gd name="T17" fmla="*/ 0 60000 65536"/>
                <a:gd name="T18" fmla="*/ 0 60000 65536"/>
                <a:gd name="T19" fmla="*/ 0 60000 65536"/>
                <a:gd name="T20" fmla="*/ 0 60000 65536"/>
                <a:gd name="T21" fmla="*/ 0 w 33"/>
                <a:gd name="T22" fmla="*/ 0 h 1268"/>
                <a:gd name="T23" fmla="*/ 33 w 33"/>
                <a:gd name="T24" fmla="*/ 1268 h 1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268">
                  <a:moveTo>
                    <a:pt x="33" y="1268"/>
                  </a:moveTo>
                  <a:lnTo>
                    <a:pt x="33" y="1268"/>
                  </a:lnTo>
                  <a:lnTo>
                    <a:pt x="33" y="0"/>
                  </a:lnTo>
                  <a:lnTo>
                    <a:pt x="0" y="0"/>
                  </a:lnTo>
                  <a:lnTo>
                    <a:pt x="0" y="1268"/>
                  </a:lnTo>
                  <a:lnTo>
                    <a:pt x="33" y="1268"/>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7" name="Freeform 28">
              <a:extLst>
                <a:ext uri="{FF2B5EF4-FFF2-40B4-BE49-F238E27FC236}">
                  <a16:creationId xmlns:a16="http://schemas.microsoft.com/office/drawing/2014/main" id="{54AF9214-5900-4CA0-BD52-67737CC0AD39}"/>
                </a:ext>
              </a:extLst>
            </p:cNvPr>
            <p:cNvSpPr>
              <a:spLocks/>
            </p:cNvSpPr>
            <p:nvPr/>
          </p:nvSpPr>
          <p:spPr bwMode="auto">
            <a:xfrm>
              <a:off x="4895" y="3926"/>
              <a:ext cx="80" cy="175"/>
            </a:xfrm>
            <a:custGeom>
              <a:avLst/>
              <a:gdLst>
                <a:gd name="T0" fmla="*/ 0 w 162"/>
                <a:gd name="T1" fmla="*/ 0 h 351"/>
                <a:gd name="T2" fmla="*/ 0 w 162"/>
                <a:gd name="T3" fmla="*/ 0 h 351"/>
                <a:gd name="T4" fmla="*/ 0 w 162"/>
                <a:gd name="T5" fmla="*/ 0 h 351"/>
                <a:gd name="T6" fmla="*/ 0 w 162"/>
                <a:gd name="T7" fmla="*/ 0 h 351"/>
                <a:gd name="T8" fmla="*/ 0 w 162"/>
                <a:gd name="T9" fmla="*/ 0 h 351"/>
                <a:gd name="T10" fmla="*/ 0 w 162"/>
                <a:gd name="T11" fmla="*/ 0 h 351"/>
                <a:gd name="T12" fmla="*/ 0 w 162"/>
                <a:gd name="T13" fmla="*/ 0 h 351"/>
                <a:gd name="T14" fmla="*/ 0 w 162"/>
                <a:gd name="T15" fmla="*/ 0 h 351"/>
                <a:gd name="T16" fmla="*/ 0 w 162"/>
                <a:gd name="T17" fmla="*/ 0 h 351"/>
                <a:gd name="T18" fmla="*/ 0 w 162"/>
                <a:gd name="T19" fmla="*/ 0 h 351"/>
                <a:gd name="T20" fmla="*/ 0 w 162"/>
                <a:gd name="T21" fmla="*/ 0 h 351"/>
                <a:gd name="T22" fmla="*/ 0 w 162"/>
                <a:gd name="T23" fmla="*/ 0 h 351"/>
                <a:gd name="T24" fmla="*/ 0 w 162"/>
                <a:gd name="T25" fmla="*/ 0 h 351"/>
                <a:gd name="T26" fmla="*/ 0 w 162"/>
                <a:gd name="T27" fmla="*/ 0 h 351"/>
                <a:gd name="T28" fmla="*/ 0 w 162"/>
                <a:gd name="T29" fmla="*/ 0 h 351"/>
                <a:gd name="T30" fmla="*/ 0 w 162"/>
                <a:gd name="T31" fmla="*/ 0 h 351"/>
                <a:gd name="T32" fmla="*/ 0 w 162"/>
                <a:gd name="T33" fmla="*/ 0 h 351"/>
                <a:gd name="T34" fmla="*/ 0 w 162"/>
                <a:gd name="T35" fmla="*/ 0 h 351"/>
                <a:gd name="T36" fmla="*/ 0 w 162"/>
                <a:gd name="T37" fmla="*/ 0 h 351"/>
                <a:gd name="T38" fmla="*/ 0 w 162"/>
                <a:gd name="T39" fmla="*/ 0 h 351"/>
                <a:gd name="T40" fmla="*/ 0 w 162"/>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351"/>
                <a:gd name="T65" fmla="*/ 162 w 162"/>
                <a:gd name="T66" fmla="*/ 351 h 3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351">
                  <a:moveTo>
                    <a:pt x="162" y="321"/>
                  </a:moveTo>
                  <a:lnTo>
                    <a:pt x="161" y="321"/>
                  </a:lnTo>
                  <a:lnTo>
                    <a:pt x="144" y="314"/>
                  </a:lnTo>
                  <a:lnTo>
                    <a:pt x="123" y="294"/>
                  </a:lnTo>
                  <a:lnTo>
                    <a:pt x="99" y="263"/>
                  </a:lnTo>
                  <a:lnTo>
                    <a:pt x="79" y="223"/>
                  </a:lnTo>
                  <a:lnTo>
                    <a:pt x="60" y="173"/>
                  </a:lnTo>
                  <a:lnTo>
                    <a:pt x="45" y="119"/>
                  </a:lnTo>
                  <a:lnTo>
                    <a:pt x="35" y="60"/>
                  </a:lnTo>
                  <a:lnTo>
                    <a:pt x="33" y="0"/>
                  </a:lnTo>
                  <a:lnTo>
                    <a:pt x="0" y="0"/>
                  </a:lnTo>
                  <a:lnTo>
                    <a:pt x="5" y="63"/>
                  </a:lnTo>
                  <a:lnTo>
                    <a:pt x="15" y="124"/>
                  </a:lnTo>
                  <a:lnTo>
                    <a:pt x="30" y="182"/>
                  </a:lnTo>
                  <a:lnTo>
                    <a:pt x="51" y="234"/>
                  </a:lnTo>
                  <a:lnTo>
                    <a:pt x="74" y="279"/>
                  </a:lnTo>
                  <a:lnTo>
                    <a:pt x="99" y="315"/>
                  </a:lnTo>
                  <a:lnTo>
                    <a:pt x="128" y="339"/>
                  </a:lnTo>
                  <a:lnTo>
                    <a:pt x="161" y="351"/>
                  </a:lnTo>
                  <a:lnTo>
                    <a:pt x="159" y="351"/>
                  </a:lnTo>
                  <a:lnTo>
                    <a:pt x="162" y="32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8" name="Freeform 29">
              <a:extLst>
                <a:ext uri="{FF2B5EF4-FFF2-40B4-BE49-F238E27FC236}">
                  <a16:creationId xmlns:a16="http://schemas.microsoft.com/office/drawing/2014/main" id="{2C656DF5-14FD-44C3-86EE-391AC71E22D7}"/>
                </a:ext>
              </a:extLst>
            </p:cNvPr>
            <p:cNvSpPr>
              <a:spLocks/>
            </p:cNvSpPr>
            <p:nvPr/>
          </p:nvSpPr>
          <p:spPr bwMode="auto">
            <a:xfrm>
              <a:off x="4974" y="4026"/>
              <a:ext cx="72" cy="75"/>
            </a:xfrm>
            <a:custGeom>
              <a:avLst/>
              <a:gdLst>
                <a:gd name="T0" fmla="*/ 1 w 143"/>
                <a:gd name="T1" fmla="*/ 0 h 151"/>
                <a:gd name="T2" fmla="*/ 1 w 143"/>
                <a:gd name="T3" fmla="*/ 0 h 151"/>
                <a:gd name="T4" fmla="*/ 1 w 143"/>
                <a:gd name="T5" fmla="*/ 0 h 151"/>
                <a:gd name="T6" fmla="*/ 1 w 143"/>
                <a:gd name="T7" fmla="*/ 0 h 151"/>
                <a:gd name="T8" fmla="*/ 1 w 143"/>
                <a:gd name="T9" fmla="*/ 0 h 151"/>
                <a:gd name="T10" fmla="*/ 1 w 143"/>
                <a:gd name="T11" fmla="*/ 0 h 151"/>
                <a:gd name="T12" fmla="*/ 1 w 143"/>
                <a:gd name="T13" fmla="*/ 0 h 151"/>
                <a:gd name="T14" fmla="*/ 1 w 143"/>
                <a:gd name="T15" fmla="*/ 0 h 151"/>
                <a:gd name="T16" fmla="*/ 1 w 143"/>
                <a:gd name="T17" fmla="*/ 0 h 151"/>
                <a:gd name="T18" fmla="*/ 1 w 143"/>
                <a:gd name="T19" fmla="*/ 0 h 151"/>
                <a:gd name="T20" fmla="*/ 0 w 143"/>
                <a:gd name="T21" fmla="*/ 0 h 151"/>
                <a:gd name="T22" fmla="*/ 1 w 143"/>
                <a:gd name="T23" fmla="*/ 0 h 151"/>
                <a:gd name="T24" fmla="*/ 1 w 143"/>
                <a:gd name="T25" fmla="*/ 0 h 151"/>
                <a:gd name="T26" fmla="*/ 1 w 143"/>
                <a:gd name="T27" fmla="*/ 0 h 151"/>
                <a:gd name="T28" fmla="*/ 1 w 143"/>
                <a:gd name="T29" fmla="*/ 0 h 151"/>
                <a:gd name="T30" fmla="*/ 1 w 143"/>
                <a:gd name="T31" fmla="*/ 0 h 151"/>
                <a:gd name="T32" fmla="*/ 1 w 143"/>
                <a:gd name="T33" fmla="*/ 0 h 151"/>
                <a:gd name="T34" fmla="*/ 1 w 143"/>
                <a:gd name="T35" fmla="*/ 0 h 151"/>
                <a:gd name="T36" fmla="*/ 1 w 143"/>
                <a:gd name="T37" fmla="*/ 0 h 151"/>
                <a:gd name="T38" fmla="*/ 1 w 143"/>
                <a:gd name="T39" fmla="*/ 0 h 151"/>
                <a:gd name="T40" fmla="*/ 1 w 143"/>
                <a:gd name="T41" fmla="*/ 0 h 151"/>
                <a:gd name="T42" fmla="*/ 1 w 143"/>
                <a:gd name="T43" fmla="*/ 0 h 151"/>
                <a:gd name="T44" fmla="*/ 1 w 143"/>
                <a:gd name="T45" fmla="*/ 0 h 151"/>
                <a:gd name="T46" fmla="*/ 1 w 143"/>
                <a:gd name="T47" fmla="*/ 0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3"/>
                <a:gd name="T73" fmla="*/ 0 h 151"/>
                <a:gd name="T74" fmla="*/ 143 w 143"/>
                <a:gd name="T75" fmla="*/ 151 h 1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3" h="151">
                  <a:moveTo>
                    <a:pt x="143" y="23"/>
                  </a:moveTo>
                  <a:lnTo>
                    <a:pt x="117" y="22"/>
                  </a:lnTo>
                  <a:lnTo>
                    <a:pt x="104" y="40"/>
                  </a:lnTo>
                  <a:lnTo>
                    <a:pt x="93" y="58"/>
                  </a:lnTo>
                  <a:lnTo>
                    <a:pt x="79" y="76"/>
                  </a:lnTo>
                  <a:lnTo>
                    <a:pt x="66" y="92"/>
                  </a:lnTo>
                  <a:lnTo>
                    <a:pt x="52" y="104"/>
                  </a:lnTo>
                  <a:lnTo>
                    <a:pt x="38" y="114"/>
                  </a:lnTo>
                  <a:lnTo>
                    <a:pt x="22" y="119"/>
                  </a:lnTo>
                  <a:lnTo>
                    <a:pt x="3" y="121"/>
                  </a:lnTo>
                  <a:lnTo>
                    <a:pt x="0" y="151"/>
                  </a:lnTo>
                  <a:lnTo>
                    <a:pt x="27" y="149"/>
                  </a:lnTo>
                  <a:lnTo>
                    <a:pt x="50" y="141"/>
                  </a:lnTo>
                  <a:lnTo>
                    <a:pt x="71" y="130"/>
                  </a:lnTo>
                  <a:lnTo>
                    <a:pt x="89" y="113"/>
                  </a:lnTo>
                  <a:lnTo>
                    <a:pt x="104" y="94"/>
                  </a:lnTo>
                  <a:lnTo>
                    <a:pt x="118" y="75"/>
                  </a:lnTo>
                  <a:lnTo>
                    <a:pt x="129" y="56"/>
                  </a:lnTo>
                  <a:lnTo>
                    <a:pt x="142" y="38"/>
                  </a:lnTo>
                  <a:lnTo>
                    <a:pt x="116" y="37"/>
                  </a:lnTo>
                  <a:lnTo>
                    <a:pt x="143" y="23"/>
                  </a:lnTo>
                  <a:lnTo>
                    <a:pt x="131" y="0"/>
                  </a:lnTo>
                  <a:lnTo>
                    <a:pt x="117" y="22"/>
                  </a:lnTo>
                  <a:lnTo>
                    <a:pt x="143"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9" name="Freeform 30">
              <a:extLst>
                <a:ext uri="{FF2B5EF4-FFF2-40B4-BE49-F238E27FC236}">
                  <a16:creationId xmlns:a16="http://schemas.microsoft.com/office/drawing/2014/main" id="{2CD3C5F7-3648-4260-AA75-CD36E42C3490}"/>
                </a:ext>
              </a:extLst>
            </p:cNvPr>
            <p:cNvSpPr>
              <a:spLocks/>
            </p:cNvSpPr>
            <p:nvPr/>
          </p:nvSpPr>
          <p:spPr bwMode="auto">
            <a:xfrm>
              <a:off x="5032" y="4037"/>
              <a:ext cx="117" cy="102"/>
            </a:xfrm>
            <a:custGeom>
              <a:avLst/>
              <a:gdLst>
                <a:gd name="T0" fmla="*/ 1 w 234"/>
                <a:gd name="T1" fmla="*/ 1 h 204"/>
                <a:gd name="T2" fmla="*/ 1 w 234"/>
                <a:gd name="T3" fmla="*/ 1 h 204"/>
                <a:gd name="T4" fmla="*/ 1 w 234"/>
                <a:gd name="T5" fmla="*/ 1 h 204"/>
                <a:gd name="T6" fmla="*/ 1 w 234"/>
                <a:gd name="T7" fmla="*/ 1 h 204"/>
                <a:gd name="T8" fmla="*/ 1 w 234"/>
                <a:gd name="T9" fmla="*/ 1 h 204"/>
                <a:gd name="T10" fmla="*/ 1 w 234"/>
                <a:gd name="T11" fmla="*/ 1 h 204"/>
                <a:gd name="T12" fmla="*/ 1 w 234"/>
                <a:gd name="T13" fmla="*/ 1 h 204"/>
                <a:gd name="T14" fmla="*/ 1 w 234"/>
                <a:gd name="T15" fmla="*/ 1 h 204"/>
                <a:gd name="T16" fmla="*/ 1 w 234"/>
                <a:gd name="T17" fmla="*/ 1 h 204"/>
                <a:gd name="T18" fmla="*/ 1 w 234"/>
                <a:gd name="T19" fmla="*/ 1 h 204"/>
                <a:gd name="T20" fmla="*/ 1 w 234"/>
                <a:gd name="T21" fmla="*/ 1 h 204"/>
                <a:gd name="T22" fmla="*/ 1 w 234"/>
                <a:gd name="T23" fmla="*/ 1 h 204"/>
                <a:gd name="T24" fmla="*/ 1 w 234"/>
                <a:gd name="T25" fmla="*/ 1 h 204"/>
                <a:gd name="T26" fmla="*/ 1 w 234"/>
                <a:gd name="T27" fmla="*/ 1 h 204"/>
                <a:gd name="T28" fmla="*/ 1 w 234"/>
                <a:gd name="T29" fmla="*/ 1 h 204"/>
                <a:gd name="T30" fmla="*/ 1 w 234"/>
                <a:gd name="T31" fmla="*/ 1 h 204"/>
                <a:gd name="T32" fmla="*/ 1 w 234"/>
                <a:gd name="T33" fmla="*/ 1 h 204"/>
                <a:gd name="T34" fmla="*/ 1 w 234"/>
                <a:gd name="T35" fmla="*/ 0 h 204"/>
                <a:gd name="T36" fmla="*/ 0 w 234"/>
                <a:gd name="T37" fmla="*/ 1 h 204"/>
                <a:gd name="T38" fmla="*/ 1 w 234"/>
                <a:gd name="T39" fmla="*/ 1 h 204"/>
                <a:gd name="T40" fmla="*/ 1 w 234"/>
                <a:gd name="T41" fmla="*/ 1 h 204"/>
                <a:gd name="T42" fmla="*/ 1 w 234"/>
                <a:gd name="T43" fmla="*/ 1 h 204"/>
                <a:gd name="T44" fmla="*/ 1 w 234"/>
                <a:gd name="T45" fmla="*/ 1 h 204"/>
                <a:gd name="T46" fmla="*/ 1 w 234"/>
                <a:gd name="T47" fmla="*/ 1 h 204"/>
                <a:gd name="T48" fmla="*/ 1 w 234"/>
                <a:gd name="T49" fmla="*/ 1 h 204"/>
                <a:gd name="T50" fmla="*/ 1 w 234"/>
                <a:gd name="T51" fmla="*/ 1 h 204"/>
                <a:gd name="T52" fmla="*/ 1 w 234"/>
                <a:gd name="T53" fmla="*/ 1 h 204"/>
                <a:gd name="T54" fmla="*/ 1 w 234"/>
                <a:gd name="T55" fmla="*/ 1 h 204"/>
                <a:gd name="T56" fmla="*/ 1 w 234"/>
                <a:gd name="T57" fmla="*/ 1 h 204"/>
                <a:gd name="T58" fmla="*/ 1 w 234"/>
                <a:gd name="T59" fmla="*/ 1 h 204"/>
                <a:gd name="T60" fmla="*/ 1 w 234"/>
                <a:gd name="T61" fmla="*/ 1 h 204"/>
                <a:gd name="T62" fmla="*/ 1 w 234"/>
                <a:gd name="T63" fmla="*/ 1 h 204"/>
                <a:gd name="T64" fmla="*/ 1 w 234"/>
                <a:gd name="T65" fmla="*/ 1 h 204"/>
                <a:gd name="T66" fmla="*/ 1 w 234"/>
                <a:gd name="T67" fmla="*/ 1 h 204"/>
                <a:gd name="T68" fmla="*/ 1 w 234"/>
                <a:gd name="T69" fmla="*/ 1 h 204"/>
                <a:gd name="T70" fmla="*/ 1 w 234"/>
                <a:gd name="T71" fmla="*/ 1 h 204"/>
                <a:gd name="T72" fmla="*/ 1 w 234"/>
                <a:gd name="T73" fmla="*/ 1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4"/>
                <a:gd name="T112" fmla="*/ 0 h 204"/>
                <a:gd name="T113" fmla="*/ 234 w 234"/>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4" h="204">
                  <a:moveTo>
                    <a:pt x="234" y="171"/>
                  </a:moveTo>
                  <a:lnTo>
                    <a:pt x="234" y="171"/>
                  </a:lnTo>
                  <a:lnTo>
                    <a:pt x="223" y="171"/>
                  </a:lnTo>
                  <a:lnTo>
                    <a:pt x="211" y="171"/>
                  </a:lnTo>
                  <a:lnTo>
                    <a:pt x="200" y="170"/>
                  </a:lnTo>
                  <a:lnTo>
                    <a:pt x="190" y="168"/>
                  </a:lnTo>
                  <a:lnTo>
                    <a:pt x="178" y="164"/>
                  </a:lnTo>
                  <a:lnTo>
                    <a:pt x="167" y="161"/>
                  </a:lnTo>
                  <a:lnTo>
                    <a:pt x="155" y="155"/>
                  </a:lnTo>
                  <a:lnTo>
                    <a:pt x="142" y="148"/>
                  </a:lnTo>
                  <a:lnTo>
                    <a:pt x="130" y="139"/>
                  </a:lnTo>
                  <a:lnTo>
                    <a:pt x="117" y="128"/>
                  </a:lnTo>
                  <a:lnTo>
                    <a:pt x="103" y="114"/>
                  </a:lnTo>
                  <a:lnTo>
                    <a:pt x="89" y="98"/>
                  </a:lnTo>
                  <a:lnTo>
                    <a:pt x="74" y="77"/>
                  </a:lnTo>
                  <a:lnTo>
                    <a:pt x="59" y="55"/>
                  </a:lnTo>
                  <a:lnTo>
                    <a:pt x="44" y="28"/>
                  </a:lnTo>
                  <a:lnTo>
                    <a:pt x="27" y="0"/>
                  </a:lnTo>
                  <a:lnTo>
                    <a:pt x="0" y="14"/>
                  </a:lnTo>
                  <a:lnTo>
                    <a:pt x="17" y="45"/>
                  </a:lnTo>
                  <a:lnTo>
                    <a:pt x="34" y="71"/>
                  </a:lnTo>
                  <a:lnTo>
                    <a:pt x="49" y="95"/>
                  </a:lnTo>
                  <a:lnTo>
                    <a:pt x="66" y="116"/>
                  </a:lnTo>
                  <a:lnTo>
                    <a:pt x="80" y="134"/>
                  </a:lnTo>
                  <a:lnTo>
                    <a:pt x="96" y="151"/>
                  </a:lnTo>
                  <a:lnTo>
                    <a:pt x="111" y="162"/>
                  </a:lnTo>
                  <a:lnTo>
                    <a:pt x="126" y="174"/>
                  </a:lnTo>
                  <a:lnTo>
                    <a:pt x="141" y="183"/>
                  </a:lnTo>
                  <a:lnTo>
                    <a:pt x="155" y="189"/>
                  </a:lnTo>
                  <a:lnTo>
                    <a:pt x="169" y="194"/>
                  </a:lnTo>
                  <a:lnTo>
                    <a:pt x="183" y="198"/>
                  </a:lnTo>
                  <a:lnTo>
                    <a:pt x="198" y="200"/>
                  </a:lnTo>
                  <a:lnTo>
                    <a:pt x="209" y="201"/>
                  </a:lnTo>
                  <a:lnTo>
                    <a:pt x="223" y="204"/>
                  </a:lnTo>
                  <a:lnTo>
                    <a:pt x="234" y="204"/>
                  </a:lnTo>
                  <a:lnTo>
                    <a:pt x="234" y="17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0" name="Freeform 31">
              <a:extLst>
                <a:ext uri="{FF2B5EF4-FFF2-40B4-BE49-F238E27FC236}">
                  <a16:creationId xmlns:a16="http://schemas.microsoft.com/office/drawing/2014/main" id="{124B76F1-3E53-4214-9C90-831828CBF1CB}"/>
                </a:ext>
              </a:extLst>
            </p:cNvPr>
            <p:cNvSpPr>
              <a:spLocks/>
            </p:cNvSpPr>
            <p:nvPr/>
          </p:nvSpPr>
          <p:spPr bwMode="auto">
            <a:xfrm>
              <a:off x="4903" y="2933"/>
              <a:ext cx="493" cy="1198"/>
            </a:xfrm>
            <a:custGeom>
              <a:avLst/>
              <a:gdLst>
                <a:gd name="T0" fmla="*/ 1 w 985"/>
                <a:gd name="T1" fmla="*/ 1 h 2396"/>
                <a:gd name="T2" fmla="*/ 1 w 985"/>
                <a:gd name="T3" fmla="*/ 1 h 2396"/>
                <a:gd name="T4" fmla="*/ 1 w 985"/>
                <a:gd name="T5" fmla="*/ 1 h 2396"/>
                <a:gd name="T6" fmla="*/ 1 w 985"/>
                <a:gd name="T7" fmla="*/ 1 h 2396"/>
                <a:gd name="T8" fmla="*/ 1 w 985"/>
                <a:gd name="T9" fmla="*/ 1 h 2396"/>
                <a:gd name="T10" fmla="*/ 1 w 985"/>
                <a:gd name="T11" fmla="*/ 1 h 2396"/>
                <a:gd name="T12" fmla="*/ 1 w 985"/>
                <a:gd name="T13" fmla="*/ 1 h 2396"/>
                <a:gd name="T14" fmla="*/ 1 w 985"/>
                <a:gd name="T15" fmla="*/ 1 h 2396"/>
                <a:gd name="T16" fmla="*/ 1 w 985"/>
                <a:gd name="T17" fmla="*/ 1 h 2396"/>
                <a:gd name="T18" fmla="*/ 1 w 985"/>
                <a:gd name="T19" fmla="*/ 1 h 2396"/>
                <a:gd name="T20" fmla="*/ 1 w 985"/>
                <a:gd name="T21" fmla="*/ 1 h 2396"/>
                <a:gd name="T22" fmla="*/ 1 w 985"/>
                <a:gd name="T23" fmla="*/ 1 h 2396"/>
                <a:gd name="T24" fmla="*/ 1 w 985"/>
                <a:gd name="T25" fmla="*/ 1 h 2396"/>
                <a:gd name="T26" fmla="*/ 1 w 985"/>
                <a:gd name="T27" fmla="*/ 1 h 2396"/>
                <a:gd name="T28" fmla="*/ 1 w 985"/>
                <a:gd name="T29" fmla="*/ 1 h 2396"/>
                <a:gd name="T30" fmla="*/ 1 w 985"/>
                <a:gd name="T31" fmla="*/ 1 h 2396"/>
                <a:gd name="T32" fmla="*/ 1 w 985"/>
                <a:gd name="T33" fmla="*/ 1 h 2396"/>
                <a:gd name="T34" fmla="*/ 1 w 985"/>
                <a:gd name="T35" fmla="*/ 1 h 2396"/>
                <a:gd name="T36" fmla="*/ 1 w 985"/>
                <a:gd name="T37" fmla="*/ 1 h 2396"/>
                <a:gd name="T38" fmla="*/ 1 w 985"/>
                <a:gd name="T39" fmla="*/ 1 h 2396"/>
                <a:gd name="T40" fmla="*/ 1 w 985"/>
                <a:gd name="T41" fmla="*/ 1 h 2396"/>
                <a:gd name="T42" fmla="*/ 1 w 985"/>
                <a:gd name="T43" fmla="*/ 1 h 2396"/>
                <a:gd name="T44" fmla="*/ 1 w 985"/>
                <a:gd name="T45" fmla="*/ 1 h 2396"/>
                <a:gd name="T46" fmla="*/ 1 w 985"/>
                <a:gd name="T47" fmla="*/ 1 h 2396"/>
                <a:gd name="T48" fmla="*/ 1 w 985"/>
                <a:gd name="T49" fmla="*/ 1 h 2396"/>
                <a:gd name="T50" fmla="*/ 1 w 985"/>
                <a:gd name="T51" fmla="*/ 1 h 2396"/>
                <a:gd name="T52" fmla="*/ 1 w 985"/>
                <a:gd name="T53" fmla="*/ 1 h 2396"/>
                <a:gd name="T54" fmla="*/ 1 w 985"/>
                <a:gd name="T55" fmla="*/ 1 h 2396"/>
                <a:gd name="T56" fmla="*/ 1 w 985"/>
                <a:gd name="T57" fmla="*/ 0 h 2396"/>
                <a:gd name="T58" fmla="*/ 1 w 985"/>
                <a:gd name="T59" fmla="*/ 0 h 2396"/>
                <a:gd name="T60" fmla="*/ 1 w 985"/>
                <a:gd name="T61" fmla="*/ 1 h 2396"/>
                <a:gd name="T62" fmla="*/ 1 w 985"/>
                <a:gd name="T63" fmla="*/ 1 h 2396"/>
                <a:gd name="T64" fmla="*/ 1 w 985"/>
                <a:gd name="T65" fmla="*/ 1 h 2396"/>
                <a:gd name="T66" fmla="*/ 1 w 985"/>
                <a:gd name="T67" fmla="*/ 1 h 2396"/>
                <a:gd name="T68" fmla="*/ 1 w 985"/>
                <a:gd name="T69" fmla="*/ 1 h 2396"/>
                <a:gd name="T70" fmla="*/ 1 w 985"/>
                <a:gd name="T71" fmla="*/ 1 h 2396"/>
                <a:gd name="T72" fmla="*/ 1 w 985"/>
                <a:gd name="T73" fmla="*/ 1 h 2396"/>
                <a:gd name="T74" fmla="*/ 1 w 985"/>
                <a:gd name="T75" fmla="*/ 1 h 2396"/>
                <a:gd name="T76" fmla="*/ 1 w 985"/>
                <a:gd name="T77" fmla="*/ 1 h 2396"/>
                <a:gd name="T78" fmla="*/ 1 w 985"/>
                <a:gd name="T79" fmla="*/ 1 h 2396"/>
                <a:gd name="T80" fmla="*/ 1 w 985"/>
                <a:gd name="T81" fmla="*/ 1 h 2396"/>
                <a:gd name="T82" fmla="*/ 0 w 985"/>
                <a:gd name="T83" fmla="*/ 1 h 2396"/>
                <a:gd name="T84" fmla="*/ 1 w 985"/>
                <a:gd name="T85" fmla="*/ 1 h 2396"/>
                <a:gd name="T86" fmla="*/ 1 w 985"/>
                <a:gd name="T87" fmla="*/ 1 h 2396"/>
                <a:gd name="T88" fmla="*/ 1 w 985"/>
                <a:gd name="T89" fmla="*/ 1 h 2396"/>
                <a:gd name="T90" fmla="*/ 1 w 985"/>
                <a:gd name="T91" fmla="*/ 1 h 2396"/>
                <a:gd name="T92" fmla="*/ 1 w 985"/>
                <a:gd name="T93" fmla="*/ 1 h 2396"/>
                <a:gd name="T94" fmla="*/ 1 w 985"/>
                <a:gd name="T95" fmla="*/ 1 h 2396"/>
                <a:gd name="T96" fmla="*/ 1 w 985"/>
                <a:gd name="T97" fmla="*/ 1 h 2396"/>
                <a:gd name="T98" fmla="*/ 1 w 985"/>
                <a:gd name="T99" fmla="*/ 1 h 2396"/>
                <a:gd name="T100" fmla="*/ 1 w 985"/>
                <a:gd name="T101" fmla="*/ 1 h 2396"/>
                <a:gd name="T102" fmla="*/ 1 w 985"/>
                <a:gd name="T103" fmla="*/ 1 h 2396"/>
                <a:gd name="T104" fmla="*/ 1 w 985"/>
                <a:gd name="T105" fmla="*/ 1 h 2396"/>
                <a:gd name="T106" fmla="*/ 1 w 985"/>
                <a:gd name="T107" fmla="*/ 1 h 2396"/>
                <a:gd name="T108" fmla="*/ 1 w 985"/>
                <a:gd name="T109" fmla="*/ 1 h 2396"/>
                <a:gd name="T110" fmla="*/ 1 w 985"/>
                <a:gd name="T111" fmla="*/ 1 h 2396"/>
                <a:gd name="T112" fmla="*/ 1 w 985"/>
                <a:gd name="T113" fmla="*/ 1 h 2396"/>
                <a:gd name="T114" fmla="*/ 1 w 985"/>
                <a:gd name="T115" fmla="*/ 1 h 2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2396"/>
                <a:gd name="T176" fmla="*/ 985 w 985"/>
                <a:gd name="T177" fmla="*/ 2396 h 2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2396">
                  <a:moveTo>
                    <a:pt x="492" y="2396"/>
                  </a:moveTo>
                  <a:lnTo>
                    <a:pt x="505" y="2396"/>
                  </a:lnTo>
                  <a:lnTo>
                    <a:pt x="517" y="2395"/>
                  </a:lnTo>
                  <a:lnTo>
                    <a:pt x="529" y="2394"/>
                  </a:lnTo>
                  <a:lnTo>
                    <a:pt x="542" y="2392"/>
                  </a:lnTo>
                  <a:lnTo>
                    <a:pt x="555" y="2388"/>
                  </a:lnTo>
                  <a:lnTo>
                    <a:pt x="567" y="2384"/>
                  </a:lnTo>
                  <a:lnTo>
                    <a:pt x="580" y="2378"/>
                  </a:lnTo>
                  <a:lnTo>
                    <a:pt x="594" y="2370"/>
                  </a:lnTo>
                  <a:lnTo>
                    <a:pt x="608" y="2360"/>
                  </a:lnTo>
                  <a:lnTo>
                    <a:pt x="621" y="2348"/>
                  </a:lnTo>
                  <a:lnTo>
                    <a:pt x="635" y="2333"/>
                  </a:lnTo>
                  <a:lnTo>
                    <a:pt x="650" y="2316"/>
                  </a:lnTo>
                  <a:lnTo>
                    <a:pt x="665" y="2295"/>
                  </a:lnTo>
                  <a:lnTo>
                    <a:pt x="681" y="2272"/>
                  </a:lnTo>
                  <a:lnTo>
                    <a:pt x="698" y="2246"/>
                  </a:lnTo>
                  <a:lnTo>
                    <a:pt x="714" y="2216"/>
                  </a:lnTo>
                  <a:lnTo>
                    <a:pt x="726" y="2234"/>
                  </a:lnTo>
                  <a:lnTo>
                    <a:pt x="738" y="2252"/>
                  </a:lnTo>
                  <a:lnTo>
                    <a:pt x="752" y="2271"/>
                  </a:lnTo>
                  <a:lnTo>
                    <a:pt x="765" y="2288"/>
                  </a:lnTo>
                  <a:lnTo>
                    <a:pt x="782" y="2303"/>
                  </a:lnTo>
                  <a:lnTo>
                    <a:pt x="799" y="2314"/>
                  </a:lnTo>
                  <a:lnTo>
                    <a:pt x="820" y="2320"/>
                  </a:lnTo>
                  <a:lnTo>
                    <a:pt x="841" y="2322"/>
                  </a:lnTo>
                  <a:lnTo>
                    <a:pt x="866" y="2312"/>
                  </a:lnTo>
                  <a:lnTo>
                    <a:pt x="891" y="2290"/>
                  </a:lnTo>
                  <a:lnTo>
                    <a:pt x="915" y="2257"/>
                  </a:lnTo>
                  <a:lnTo>
                    <a:pt x="938" y="2214"/>
                  </a:lnTo>
                  <a:lnTo>
                    <a:pt x="957" y="2164"/>
                  </a:lnTo>
                  <a:lnTo>
                    <a:pt x="972" y="2107"/>
                  </a:lnTo>
                  <a:lnTo>
                    <a:pt x="982" y="2047"/>
                  </a:lnTo>
                  <a:lnTo>
                    <a:pt x="985" y="1986"/>
                  </a:lnTo>
                  <a:lnTo>
                    <a:pt x="985" y="718"/>
                  </a:lnTo>
                  <a:lnTo>
                    <a:pt x="983" y="674"/>
                  </a:lnTo>
                  <a:lnTo>
                    <a:pt x="975" y="626"/>
                  </a:lnTo>
                  <a:lnTo>
                    <a:pt x="962" y="575"/>
                  </a:lnTo>
                  <a:lnTo>
                    <a:pt x="943" y="521"/>
                  </a:lnTo>
                  <a:lnTo>
                    <a:pt x="919" y="469"/>
                  </a:lnTo>
                  <a:lnTo>
                    <a:pt x="889" y="417"/>
                  </a:lnTo>
                  <a:lnTo>
                    <a:pt x="853" y="370"/>
                  </a:lnTo>
                  <a:lnTo>
                    <a:pt x="810" y="328"/>
                  </a:lnTo>
                  <a:lnTo>
                    <a:pt x="784" y="306"/>
                  </a:lnTo>
                  <a:lnTo>
                    <a:pt x="759" y="283"/>
                  </a:lnTo>
                  <a:lnTo>
                    <a:pt x="734" y="260"/>
                  </a:lnTo>
                  <a:lnTo>
                    <a:pt x="712" y="240"/>
                  </a:lnTo>
                  <a:lnTo>
                    <a:pt x="692" y="220"/>
                  </a:lnTo>
                  <a:lnTo>
                    <a:pt x="674" y="203"/>
                  </a:lnTo>
                  <a:lnTo>
                    <a:pt x="661" y="189"/>
                  </a:lnTo>
                  <a:lnTo>
                    <a:pt x="650" y="178"/>
                  </a:lnTo>
                  <a:lnTo>
                    <a:pt x="636" y="160"/>
                  </a:lnTo>
                  <a:lnTo>
                    <a:pt x="626" y="134"/>
                  </a:lnTo>
                  <a:lnTo>
                    <a:pt x="620" y="105"/>
                  </a:lnTo>
                  <a:lnTo>
                    <a:pt x="616" y="75"/>
                  </a:lnTo>
                  <a:lnTo>
                    <a:pt x="613" y="46"/>
                  </a:lnTo>
                  <a:lnTo>
                    <a:pt x="613" y="22"/>
                  </a:lnTo>
                  <a:lnTo>
                    <a:pt x="613" y="6"/>
                  </a:lnTo>
                  <a:lnTo>
                    <a:pt x="613" y="0"/>
                  </a:lnTo>
                  <a:lnTo>
                    <a:pt x="492" y="0"/>
                  </a:lnTo>
                  <a:lnTo>
                    <a:pt x="373" y="0"/>
                  </a:lnTo>
                  <a:lnTo>
                    <a:pt x="373" y="6"/>
                  </a:lnTo>
                  <a:lnTo>
                    <a:pt x="373" y="22"/>
                  </a:lnTo>
                  <a:lnTo>
                    <a:pt x="373" y="46"/>
                  </a:lnTo>
                  <a:lnTo>
                    <a:pt x="370" y="75"/>
                  </a:lnTo>
                  <a:lnTo>
                    <a:pt x="366" y="105"/>
                  </a:lnTo>
                  <a:lnTo>
                    <a:pt x="360" y="134"/>
                  </a:lnTo>
                  <a:lnTo>
                    <a:pt x="350" y="160"/>
                  </a:lnTo>
                  <a:lnTo>
                    <a:pt x="336" y="178"/>
                  </a:lnTo>
                  <a:lnTo>
                    <a:pt x="325" y="189"/>
                  </a:lnTo>
                  <a:lnTo>
                    <a:pt x="311" y="203"/>
                  </a:lnTo>
                  <a:lnTo>
                    <a:pt x="293" y="220"/>
                  </a:lnTo>
                  <a:lnTo>
                    <a:pt x="274" y="240"/>
                  </a:lnTo>
                  <a:lnTo>
                    <a:pt x="251" y="260"/>
                  </a:lnTo>
                  <a:lnTo>
                    <a:pt x="226" y="283"/>
                  </a:lnTo>
                  <a:lnTo>
                    <a:pt x="201" y="306"/>
                  </a:lnTo>
                  <a:lnTo>
                    <a:pt x="176" y="328"/>
                  </a:lnTo>
                  <a:lnTo>
                    <a:pt x="133" y="370"/>
                  </a:lnTo>
                  <a:lnTo>
                    <a:pt x="97" y="417"/>
                  </a:lnTo>
                  <a:lnTo>
                    <a:pt x="66" y="469"/>
                  </a:lnTo>
                  <a:lnTo>
                    <a:pt x="42" y="521"/>
                  </a:lnTo>
                  <a:lnTo>
                    <a:pt x="24" y="575"/>
                  </a:lnTo>
                  <a:lnTo>
                    <a:pt x="10" y="626"/>
                  </a:lnTo>
                  <a:lnTo>
                    <a:pt x="2" y="674"/>
                  </a:lnTo>
                  <a:lnTo>
                    <a:pt x="0" y="718"/>
                  </a:lnTo>
                  <a:lnTo>
                    <a:pt x="0" y="1986"/>
                  </a:lnTo>
                  <a:lnTo>
                    <a:pt x="3" y="2047"/>
                  </a:lnTo>
                  <a:lnTo>
                    <a:pt x="13" y="2107"/>
                  </a:lnTo>
                  <a:lnTo>
                    <a:pt x="28" y="2164"/>
                  </a:lnTo>
                  <a:lnTo>
                    <a:pt x="48" y="2214"/>
                  </a:lnTo>
                  <a:lnTo>
                    <a:pt x="70" y="2257"/>
                  </a:lnTo>
                  <a:lnTo>
                    <a:pt x="94" y="2290"/>
                  </a:lnTo>
                  <a:lnTo>
                    <a:pt x="119" y="2312"/>
                  </a:lnTo>
                  <a:lnTo>
                    <a:pt x="144" y="2322"/>
                  </a:lnTo>
                  <a:lnTo>
                    <a:pt x="167" y="2320"/>
                  </a:lnTo>
                  <a:lnTo>
                    <a:pt x="186" y="2314"/>
                  </a:lnTo>
                  <a:lnTo>
                    <a:pt x="203" y="2303"/>
                  </a:lnTo>
                  <a:lnTo>
                    <a:pt x="220" y="2288"/>
                  </a:lnTo>
                  <a:lnTo>
                    <a:pt x="233" y="2271"/>
                  </a:lnTo>
                  <a:lnTo>
                    <a:pt x="247" y="2252"/>
                  </a:lnTo>
                  <a:lnTo>
                    <a:pt x="259" y="2234"/>
                  </a:lnTo>
                  <a:lnTo>
                    <a:pt x="271" y="2216"/>
                  </a:lnTo>
                  <a:lnTo>
                    <a:pt x="289" y="2246"/>
                  </a:lnTo>
                  <a:lnTo>
                    <a:pt x="305" y="2272"/>
                  </a:lnTo>
                  <a:lnTo>
                    <a:pt x="320" y="2295"/>
                  </a:lnTo>
                  <a:lnTo>
                    <a:pt x="336" y="2316"/>
                  </a:lnTo>
                  <a:lnTo>
                    <a:pt x="350" y="2333"/>
                  </a:lnTo>
                  <a:lnTo>
                    <a:pt x="365" y="2348"/>
                  </a:lnTo>
                  <a:lnTo>
                    <a:pt x="378" y="2360"/>
                  </a:lnTo>
                  <a:lnTo>
                    <a:pt x="392" y="2370"/>
                  </a:lnTo>
                  <a:lnTo>
                    <a:pt x="406" y="2378"/>
                  </a:lnTo>
                  <a:lnTo>
                    <a:pt x="419" y="2384"/>
                  </a:lnTo>
                  <a:lnTo>
                    <a:pt x="431" y="2388"/>
                  </a:lnTo>
                  <a:lnTo>
                    <a:pt x="444" y="2392"/>
                  </a:lnTo>
                  <a:lnTo>
                    <a:pt x="457" y="2394"/>
                  </a:lnTo>
                  <a:lnTo>
                    <a:pt x="468" y="2395"/>
                  </a:lnTo>
                  <a:lnTo>
                    <a:pt x="481" y="2396"/>
                  </a:lnTo>
                  <a:lnTo>
                    <a:pt x="492" y="2396"/>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1" name="Freeform 32">
              <a:extLst>
                <a:ext uri="{FF2B5EF4-FFF2-40B4-BE49-F238E27FC236}">
                  <a16:creationId xmlns:a16="http://schemas.microsoft.com/office/drawing/2014/main" id="{FB68CB2F-DDBE-4934-A2EE-6334B2ED93B6}"/>
                </a:ext>
              </a:extLst>
            </p:cNvPr>
            <p:cNvSpPr>
              <a:spLocks/>
            </p:cNvSpPr>
            <p:nvPr/>
          </p:nvSpPr>
          <p:spPr bwMode="auto">
            <a:xfrm>
              <a:off x="5036" y="3932"/>
              <a:ext cx="112" cy="168"/>
            </a:xfrm>
            <a:custGeom>
              <a:avLst/>
              <a:gdLst>
                <a:gd name="T0" fmla="*/ 1 w 223"/>
                <a:gd name="T1" fmla="*/ 1 h 336"/>
                <a:gd name="T2" fmla="*/ 1 w 223"/>
                <a:gd name="T3" fmla="*/ 1 h 336"/>
                <a:gd name="T4" fmla="*/ 1 w 223"/>
                <a:gd name="T5" fmla="*/ 1 h 336"/>
                <a:gd name="T6" fmla="*/ 1 w 223"/>
                <a:gd name="T7" fmla="*/ 1 h 336"/>
                <a:gd name="T8" fmla="*/ 1 w 223"/>
                <a:gd name="T9" fmla="*/ 1 h 336"/>
                <a:gd name="T10" fmla="*/ 1 w 223"/>
                <a:gd name="T11" fmla="*/ 1 h 336"/>
                <a:gd name="T12" fmla="*/ 1 w 223"/>
                <a:gd name="T13" fmla="*/ 1 h 336"/>
                <a:gd name="T14" fmla="*/ 1 w 223"/>
                <a:gd name="T15" fmla="*/ 1 h 336"/>
                <a:gd name="T16" fmla="*/ 1 w 223"/>
                <a:gd name="T17" fmla="*/ 1 h 336"/>
                <a:gd name="T18" fmla="*/ 1 w 223"/>
                <a:gd name="T19" fmla="*/ 1 h 336"/>
                <a:gd name="T20" fmla="*/ 1 w 223"/>
                <a:gd name="T21" fmla="*/ 1 h 336"/>
                <a:gd name="T22" fmla="*/ 1 w 223"/>
                <a:gd name="T23" fmla="*/ 1 h 336"/>
                <a:gd name="T24" fmla="*/ 1 w 223"/>
                <a:gd name="T25" fmla="*/ 1 h 336"/>
                <a:gd name="T26" fmla="*/ 1 w 223"/>
                <a:gd name="T27" fmla="*/ 1 h 336"/>
                <a:gd name="T28" fmla="*/ 1 w 223"/>
                <a:gd name="T29" fmla="*/ 1 h 336"/>
                <a:gd name="T30" fmla="*/ 1 w 223"/>
                <a:gd name="T31" fmla="*/ 1 h 336"/>
                <a:gd name="T32" fmla="*/ 1 w 223"/>
                <a:gd name="T33" fmla="*/ 1 h 336"/>
                <a:gd name="T34" fmla="*/ 1 w 223"/>
                <a:gd name="T35" fmla="*/ 1 h 336"/>
                <a:gd name="T36" fmla="*/ 1 w 223"/>
                <a:gd name="T37" fmla="*/ 1 h 336"/>
                <a:gd name="T38" fmla="*/ 1 w 223"/>
                <a:gd name="T39" fmla="*/ 1 h 336"/>
                <a:gd name="T40" fmla="*/ 1 w 223"/>
                <a:gd name="T41" fmla="*/ 1 h 336"/>
                <a:gd name="T42" fmla="*/ 1 w 223"/>
                <a:gd name="T43" fmla="*/ 1 h 336"/>
                <a:gd name="T44" fmla="*/ 1 w 223"/>
                <a:gd name="T45" fmla="*/ 1 h 336"/>
                <a:gd name="T46" fmla="*/ 1 w 223"/>
                <a:gd name="T47" fmla="*/ 1 h 336"/>
                <a:gd name="T48" fmla="*/ 1 w 223"/>
                <a:gd name="T49" fmla="*/ 1 h 336"/>
                <a:gd name="T50" fmla="*/ 1 w 223"/>
                <a:gd name="T51" fmla="*/ 1 h 336"/>
                <a:gd name="T52" fmla="*/ 1 w 223"/>
                <a:gd name="T53" fmla="*/ 1 h 336"/>
                <a:gd name="T54" fmla="*/ 1 w 223"/>
                <a:gd name="T55" fmla="*/ 1 h 336"/>
                <a:gd name="T56" fmla="*/ 1 w 223"/>
                <a:gd name="T57" fmla="*/ 1 h 336"/>
                <a:gd name="T58" fmla="*/ 1 w 223"/>
                <a:gd name="T59" fmla="*/ 1 h 336"/>
                <a:gd name="T60" fmla="*/ 1 w 223"/>
                <a:gd name="T61" fmla="*/ 1 h 336"/>
                <a:gd name="T62" fmla="*/ 1 w 223"/>
                <a:gd name="T63" fmla="*/ 1 h 336"/>
                <a:gd name="T64" fmla="*/ 1 w 223"/>
                <a:gd name="T65" fmla="*/ 0 h 336"/>
                <a:gd name="T66" fmla="*/ 1 w 223"/>
                <a:gd name="T67" fmla="*/ 1 h 336"/>
                <a:gd name="T68" fmla="*/ 1 w 223"/>
                <a:gd name="T69" fmla="*/ 1 h 336"/>
                <a:gd name="T70" fmla="*/ 1 w 223"/>
                <a:gd name="T71" fmla="*/ 1 h 336"/>
                <a:gd name="T72" fmla="*/ 0 w 223"/>
                <a:gd name="T73" fmla="*/ 1 h 336"/>
                <a:gd name="T74" fmla="*/ 1 w 223"/>
                <a:gd name="T75" fmla="*/ 1 h 336"/>
                <a:gd name="T76" fmla="*/ 1 w 223"/>
                <a:gd name="T77" fmla="*/ 1 h 336"/>
                <a:gd name="T78" fmla="*/ 1 w 223"/>
                <a:gd name="T79" fmla="*/ 1 h 336"/>
                <a:gd name="T80" fmla="*/ 1 w 223"/>
                <a:gd name="T81" fmla="*/ 1 h 336"/>
                <a:gd name="T82" fmla="*/ 1 w 223"/>
                <a:gd name="T83" fmla="*/ 1 h 336"/>
                <a:gd name="T84" fmla="*/ 1 w 223"/>
                <a:gd name="T85" fmla="*/ 1 h 336"/>
                <a:gd name="T86" fmla="*/ 1 w 223"/>
                <a:gd name="T87" fmla="*/ 1 h 336"/>
                <a:gd name="T88" fmla="*/ 1 w 223"/>
                <a:gd name="T89" fmla="*/ 1 h 336"/>
                <a:gd name="T90" fmla="*/ 1 w 223"/>
                <a:gd name="T91" fmla="*/ 1 h 336"/>
                <a:gd name="T92" fmla="*/ 1 w 223"/>
                <a:gd name="T93" fmla="*/ 1 h 336"/>
                <a:gd name="T94" fmla="*/ 1 w 223"/>
                <a:gd name="T95" fmla="*/ 1 h 336"/>
                <a:gd name="T96" fmla="*/ 1 w 223"/>
                <a:gd name="T97" fmla="*/ 1 h 336"/>
                <a:gd name="T98" fmla="*/ 1 w 223"/>
                <a:gd name="T99" fmla="*/ 1 h 336"/>
                <a:gd name="T100" fmla="*/ 1 w 223"/>
                <a:gd name="T101" fmla="*/ 1 h 336"/>
                <a:gd name="T102" fmla="*/ 1 w 223"/>
                <a:gd name="T103" fmla="*/ 1 h 336"/>
                <a:gd name="T104" fmla="*/ 1 w 223"/>
                <a:gd name="T105" fmla="*/ 1 h 336"/>
                <a:gd name="T106" fmla="*/ 1 w 223"/>
                <a:gd name="T107" fmla="*/ 1 h 336"/>
                <a:gd name="T108" fmla="*/ 1 w 223"/>
                <a:gd name="T109" fmla="*/ 1 h 336"/>
                <a:gd name="T110" fmla="*/ 1 w 223"/>
                <a:gd name="T111" fmla="*/ 1 h 336"/>
                <a:gd name="T112" fmla="*/ 1 w 223"/>
                <a:gd name="T113" fmla="*/ 1 h 3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3"/>
                <a:gd name="T172" fmla="*/ 0 h 336"/>
                <a:gd name="T173" fmla="*/ 223 w 223"/>
                <a:gd name="T174" fmla="*/ 336 h 3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3" h="336">
                  <a:moveTo>
                    <a:pt x="161" y="336"/>
                  </a:moveTo>
                  <a:lnTo>
                    <a:pt x="135" y="314"/>
                  </a:lnTo>
                  <a:lnTo>
                    <a:pt x="122" y="292"/>
                  </a:lnTo>
                  <a:lnTo>
                    <a:pt x="118" y="271"/>
                  </a:lnTo>
                  <a:lnTo>
                    <a:pt x="124" y="250"/>
                  </a:lnTo>
                  <a:lnTo>
                    <a:pt x="135" y="231"/>
                  </a:lnTo>
                  <a:lnTo>
                    <a:pt x="148" y="216"/>
                  </a:lnTo>
                  <a:lnTo>
                    <a:pt x="163" y="206"/>
                  </a:lnTo>
                  <a:lnTo>
                    <a:pt x="177" y="200"/>
                  </a:lnTo>
                  <a:lnTo>
                    <a:pt x="190" y="196"/>
                  </a:lnTo>
                  <a:lnTo>
                    <a:pt x="202" y="189"/>
                  </a:lnTo>
                  <a:lnTo>
                    <a:pt x="214" y="181"/>
                  </a:lnTo>
                  <a:lnTo>
                    <a:pt x="222" y="172"/>
                  </a:lnTo>
                  <a:lnTo>
                    <a:pt x="223" y="161"/>
                  </a:lnTo>
                  <a:lnTo>
                    <a:pt x="216" y="152"/>
                  </a:lnTo>
                  <a:lnTo>
                    <a:pt x="199" y="143"/>
                  </a:lnTo>
                  <a:lnTo>
                    <a:pt x="169" y="136"/>
                  </a:lnTo>
                  <a:lnTo>
                    <a:pt x="138" y="130"/>
                  </a:lnTo>
                  <a:lnTo>
                    <a:pt x="111" y="123"/>
                  </a:lnTo>
                  <a:lnTo>
                    <a:pt x="87" y="115"/>
                  </a:lnTo>
                  <a:lnTo>
                    <a:pt x="68" y="106"/>
                  </a:lnTo>
                  <a:lnTo>
                    <a:pt x="50" y="97"/>
                  </a:lnTo>
                  <a:lnTo>
                    <a:pt x="38" y="86"/>
                  </a:lnTo>
                  <a:lnTo>
                    <a:pt x="26" y="76"/>
                  </a:lnTo>
                  <a:lnTo>
                    <a:pt x="19" y="65"/>
                  </a:lnTo>
                  <a:lnTo>
                    <a:pt x="14" y="56"/>
                  </a:lnTo>
                  <a:lnTo>
                    <a:pt x="11" y="46"/>
                  </a:lnTo>
                  <a:lnTo>
                    <a:pt x="11" y="37"/>
                  </a:lnTo>
                  <a:lnTo>
                    <a:pt x="12" y="27"/>
                  </a:lnTo>
                  <a:lnTo>
                    <a:pt x="17" y="19"/>
                  </a:lnTo>
                  <a:lnTo>
                    <a:pt x="24" y="11"/>
                  </a:lnTo>
                  <a:lnTo>
                    <a:pt x="32" y="6"/>
                  </a:lnTo>
                  <a:lnTo>
                    <a:pt x="41" y="0"/>
                  </a:lnTo>
                  <a:lnTo>
                    <a:pt x="23" y="11"/>
                  </a:lnTo>
                  <a:lnTo>
                    <a:pt x="9" y="26"/>
                  </a:lnTo>
                  <a:lnTo>
                    <a:pt x="1" y="45"/>
                  </a:lnTo>
                  <a:lnTo>
                    <a:pt x="0" y="64"/>
                  </a:lnTo>
                  <a:lnTo>
                    <a:pt x="6" y="85"/>
                  </a:lnTo>
                  <a:lnTo>
                    <a:pt x="19" y="105"/>
                  </a:lnTo>
                  <a:lnTo>
                    <a:pt x="41" y="122"/>
                  </a:lnTo>
                  <a:lnTo>
                    <a:pt x="72" y="136"/>
                  </a:lnTo>
                  <a:lnTo>
                    <a:pt x="102" y="147"/>
                  </a:lnTo>
                  <a:lnTo>
                    <a:pt x="118" y="159"/>
                  </a:lnTo>
                  <a:lnTo>
                    <a:pt x="126" y="168"/>
                  </a:lnTo>
                  <a:lnTo>
                    <a:pt x="125" y="177"/>
                  </a:lnTo>
                  <a:lnTo>
                    <a:pt x="117" y="185"/>
                  </a:lnTo>
                  <a:lnTo>
                    <a:pt x="107" y="191"/>
                  </a:lnTo>
                  <a:lnTo>
                    <a:pt x="93" y="197"/>
                  </a:lnTo>
                  <a:lnTo>
                    <a:pt x="80" y="200"/>
                  </a:lnTo>
                  <a:lnTo>
                    <a:pt x="71" y="206"/>
                  </a:lnTo>
                  <a:lnTo>
                    <a:pt x="68" y="216"/>
                  </a:lnTo>
                  <a:lnTo>
                    <a:pt x="69" y="231"/>
                  </a:lnTo>
                  <a:lnTo>
                    <a:pt x="76" y="250"/>
                  </a:lnTo>
                  <a:lnTo>
                    <a:pt x="88" y="271"/>
                  </a:lnTo>
                  <a:lnTo>
                    <a:pt x="107" y="292"/>
                  </a:lnTo>
                  <a:lnTo>
                    <a:pt x="131" y="314"/>
                  </a:lnTo>
                  <a:lnTo>
                    <a:pt x="161" y="33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2" name="Freeform 33">
              <a:extLst>
                <a:ext uri="{FF2B5EF4-FFF2-40B4-BE49-F238E27FC236}">
                  <a16:creationId xmlns:a16="http://schemas.microsoft.com/office/drawing/2014/main" id="{69C37815-A4F5-40C4-9C8C-20AEFEAC2911}"/>
                </a:ext>
              </a:extLst>
            </p:cNvPr>
            <p:cNvSpPr>
              <a:spLocks/>
            </p:cNvSpPr>
            <p:nvPr/>
          </p:nvSpPr>
          <p:spPr bwMode="auto">
            <a:xfrm>
              <a:off x="4929" y="3894"/>
              <a:ext cx="32" cy="98"/>
            </a:xfrm>
            <a:custGeom>
              <a:avLst/>
              <a:gdLst>
                <a:gd name="T0" fmla="*/ 0 w 65"/>
                <a:gd name="T1" fmla="*/ 0 h 197"/>
                <a:gd name="T2" fmla="*/ 0 w 65"/>
                <a:gd name="T3" fmla="*/ 0 h 197"/>
                <a:gd name="T4" fmla="*/ 0 w 65"/>
                <a:gd name="T5" fmla="*/ 0 h 197"/>
                <a:gd name="T6" fmla="*/ 0 w 65"/>
                <a:gd name="T7" fmla="*/ 0 h 197"/>
                <a:gd name="T8" fmla="*/ 0 w 65"/>
                <a:gd name="T9" fmla="*/ 0 h 197"/>
                <a:gd name="T10" fmla="*/ 0 w 65"/>
                <a:gd name="T11" fmla="*/ 0 h 197"/>
                <a:gd name="T12" fmla="*/ 0 w 65"/>
                <a:gd name="T13" fmla="*/ 0 h 197"/>
                <a:gd name="T14" fmla="*/ 0 w 65"/>
                <a:gd name="T15" fmla="*/ 0 h 197"/>
                <a:gd name="T16" fmla="*/ 0 w 65"/>
                <a:gd name="T17" fmla="*/ 0 h 197"/>
                <a:gd name="T18" fmla="*/ 0 w 65"/>
                <a:gd name="T19" fmla="*/ 0 h 197"/>
                <a:gd name="T20" fmla="*/ 0 w 65"/>
                <a:gd name="T21" fmla="*/ 0 h 197"/>
                <a:gd name="T22" fmla="*/ 0 w 65"/>
                <a:gd name="T23" fmla="*/ 0 h 197"/>
                <a:gd name="T24" fmla="*/ 0 w 65"/>
                <a:gd name="T25" fmla="*/ 0 h 197"/>
                <a:gd name="T26" fmla="*/ 0 w 65"/>
                <a:gd name="T27" fmla="*/ 0 h 197"/>
                <a:gd name="T28" fmla="*/ 0 w 65"/>
                <a:gd name="T29" fmla="*/ 0 h 197"/>
                <a:gd name="T30" fmla="*/ 0 w 65"/>
                <a:gd name="T31" fmla="*/ 0 h 197"/>
                <a:gd name="T32" fmla="*/ 0 w 65"/>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97"/>
                <a:gd name="T53" fmla="*/ 65 w 65"/>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97">
                  <a:moveTo>
                    <a:pt x="40" y="1"/>
                  </a:moveTo>
                  <a:lnTo>
                    <a:pt x="25" y="0"/>
                  </a:lnTo>
                  <a:lnTo>
                    <a:pt x="13" y="14"/>
                  </a:lnTo>
                  <a:lnTo>
                    <a:pt x="6" y="38"/>
                  </a:lnTo>
                  <a:lnTo>
                    <a:pt x="2" y="70"/>
                  </a:lnTo>
                  <a:lnTo>
                    <a:pt x="0" y="105"/>
                  </a:lnTo>
                  <a:lnTo>
                    <a:pt x="2" y="140"/>
                  </a:lnTo>
                  <a:lnTo>
                    <a:pt x="5" y="173"/>
                  </a:lnTo>
                  <a:lnTo>
                    <a:pt x="8" y="197"/>
                  </a:lnTo>
                  <a:lnTo>
                    <a:pt x="10" y="162"/>
                  </a:lnTo>
                  <a:lnTo>
                    <a:pt x="19" y="130"/>
                  </a:lnTo>
                  <a:lnTo>
                    <a:pt x="33" y="101"/>
                  </a:lnTo>
                  <a:lnTo>
                    <a:pt x="48" y="76"/>
                  </a:lnTo>
                  <a:lnTo>
                    <a:pt x="59" y="53"/>
                  </a:lnTo>
                  <a:lnTo>
                    <a:pt x="65" y="33"/>
                  </a:lnTo>
                  <a:lnTo>
                    <a:pt x="59" y="16"/>
                  </a:lnTo>
                  <a:lnTo>
                    <a:pt x="40" y="1"/>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3" name="Freeform 34">
              <a:extLst>
                <a:ext uri="{FF2B5EF4-FFF2-40B4-BE49-F238E27FC236}">
                  <a16:creationId xmlns:a16="http://schemas.microsoft.com/office/drawing/2014/main" id="{D263C52E-76D9-4DBF-A0E8-F2E3AFA61C5A}"/>
                </a:ext>
              </a:extLst>
            </p:cNvPr>
            <p:cNvSpPr>
              <a:spLocks/>
            </p:cNvSpPr>
            <p:nvPr/>
          </p:nvSpPr>
          <p:spPr bwMode="auto">
            <a:xfrm>
              <a:off x="5215" y="3913"/>
              <a:ext cx="139" cy="109"/>
            </a:xfrm>
            <a:custGeom>
              <a:avLst/>
              <a:gdLst>
                <a:gd name="T0" fmla="*/ 0 w 278"/>
                <a:gd name="T1" fmla="*/ 1 h 218"/>
                <a:gd name="T2" fmla="*/ 1 w 278"/>
                <a:gd name="T3" fmla="*/ 1 h 218"/>
                <a:gd name="T4" fmla="*/ 1 w 278"/>
                <a:gd name="T5" fmla="*/ 1 h 218"/>
                <a:gd name="T6" fmla="*/ 1 w 278"/>
                <a:gd name="T7" fmla="*/ 1 h 218"/>
                <a:gd name="T8" fmla="*/ 1 w 278"/>
                <a:gd name="T9" fmla="*/ 1 h 218"/>
                <a:gd name="T10" fmla="*/ 1 w 278"/>
                <a:gd name="T11" fmla="*/ 1 h 218"/>
                <a:gd name="T12" fmla="*/ 1 w 278"/>
                <a:gd name="T13" fmla="*/ 1 h 218"/>
                <a:gd name="T14" fmla="*/ 1 w 278"/>
                <a:gd name="T15" fmla="*/ 1 h 218"/>
                <a:gd name="T16" fmla="*/ 1 w 278"/>
                <a:gd name="T17" fmla="*/ 1 h 218"/>
                <a:gd name="T18" fmla="*/ 1 w 278"/>
                <a:gd name="T19" fmla="*/ 1 h 218"/>
                <a:gd name="T20" fmla="*/ 1 w 278"/>
                <a:gd name="T21" fmla="*/ 1 h 218"/>
                <a:gd name="T22" fmla="*/ 1 w 278"/>
                <a:gd name="T23" fmla="*/ 1 h 218"/>
                <a:gd name="T24" fmla="*/ 1 w 278"/>
                <a:gd name="T25" fmla="*/ 1 h 218"/>
                <a:gd name="T26" fmla="*/ 1 w 278"/>
                <a:gd name="T27" fmla="*/ 0 h 218"/>
                <a:gd name="T28" fmla="*/ 1 w 278"/>
                <a:gd name="T29" fmla="*/ 1 h 218"/>
                <a:gd name="T30" fmla="*/ 1 w 278"/>
                <a:gd name="T31" fmla="*/ 1 h 218"/>
                <a:gd name="T32" fmla="*/ 1 w 278"/>
                <a:gd name="T33" fmla="*/ 1 h 218"/>
                <a:gd name="T34" fmla="*/ 1 w 278"/>
                <a:gd name="T35" fmla="*/ 1 h 218"/>
                <a:gd name="T36" fmla="*/ 1 w 278"/>
                <a:gd name="T37" fmla="*/ 1 h 218"/>
                <a:gd name="T38" fmla="*/ 1 w 278"/>
                <a:gd name="T39" fmla="*/ 1 h 218"/>
                <a:gd name="T40" fmla="*/ 1 w 278"/>
                <a:gd name="T41" fmla="*/ 1 h 218"/>
                <a:gd name="T42" fmla="*/ 1 w 278"/>
                <a:gd name="T43" fmla="*/ 1 h 218"/>
                <a:gd name="T44" fmla="*/ 1 w 278"/>
                <a:gd name="T45" fmla="*/ 1 h 218"/>
                <a:gd name="T46" fmla="*/ 1 w 278"/>
                <a:gd name="T47" fmla="*/ 1 h 218"/>
                <a:gd name="T48" fmla="*/ 1 w 278"/>
                <a:gd name="T49" fmla="*/ 1 h 218"/>
                <a:gd name="T50" fmla="*/ 1 w 278"/>
                <a:gd name="T51" fmla="*/ 1 h 218"/>
                <a:gd name="T52" fmla="*/ 1 w 278"/>
                <a:gd name="T53" fmla="*/ 1 h 218"/>
                <a:gd name="T54" fmla="*/ 1 w 278"/>
                <a:gd name="T55" fmla="*/ 1 h 218"/>
                <a:gd name="T56" fmla="*/ 1 w 278"/>
                <a:gd name="T57" fmla="*/ 1 h 218"/>
                <a:gd name="T58" fmla="*/ 1 w 278"/>
                <a:gd name="T59" fmla="*/ 1 h 218"/>
                <a:gd name="T60" fmla="*/ 1 w 278"/>
                <a:gd name="T61" fmla="*/ 1 h 218"/>
                <a:gd name="T62" fmla="*/ 1 w 278"/>
                <a:gd name="T63" fmla="*/ 1 h 218"/>
                <a:gd name="T64" fmla="*/ 0 w 278"/>
                <a:gd name="T65" fmla="*/ 1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218"/>
                <a:gd name="T101" fmla="*/ 278 w 278"/>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218">
                  <a:moveTo>
                    <a:pt x="0" y="218"/>
                  </a:moveTo>
                  <a:lnTo>
                    <a:pt x="8" y="198"/>
                  </a:lnTo>
                  <a:lnTo>
                    <a:pt x="20" y="177"/>
                  </a:lnTo>
                  <a:lnTo>
                    <a:pt x="32" y="156"/>
                  </a:lnTo>
                  <a:lnTo>
                    <a:pt x="47" y="132"/>
                  </a:lnTo>
                  <a:lnTo>
                    <a:pt x="64" y="109"/>
                  </a:lnTo>
                  <a:lnTo>
                    <a:pt x="82" y="86"/>
                  </a:lnTo>
                  <a:lnTo>
                    <a:pt x="101" y="66"/>
                  </a:lnTo>
                  <a:lnTo>
                    <a:pt x="121" y="46"/>
                  </a:lnTo>
                  <a:lnTo>
                    <a:pt x="142" y="29"/>
                  </a:lnTo>
                  <a:lnTo>
                    <a:pt x="162" y="16"/>
                  </a:lnTo>
                  <a:lnTo>
                    <a:pt x="183" y="6"/>
                  </a:lnTo>
                  <a:lnTo>
                    <a:pt x="204" y="1"/>
                  </a:lnTo>
                  <a:lnTo>
                    <a:pt x="223" y="0"/>
                  </a:lnTo>
                  <a:lnTo>
                    <a:pt x="243" y="6"/>
                  </a:lnTo>
                  <a:lnTo>
                    <a:pt x="260" y="18"/>
                  </a:lnTo>
                  <a:lnTo>
                    <a:pt x="278" y="37"/>
                  </a:lnTo>
                  <a:lnTo>
                    <a:pt x="272" y="36"/>
                  </a:lnTo>
                  <a:lnTo>
                    <a:pt x="264" y="35"/>
                  </a:lnTo>
                  <a:lnTo>
                    <a:pt x="253" y="35"/>
                  </a:lnTo>
                  <a:lnTo>
                    <a:pt x="241" y="35"/>
                  </a:lnTo>
                  <a:lnTo>
                    <a:pt x="227" y="36"/>
                  </a:lnTo>
                  <a:lnTo>
                    <a:pt x="212" y="38"/>
                  </a:lnTo>
                  <a:lnTo>
                    <a:pt x="195" y="43"/>
                  </a:lnTo>
                  <a:lnTo>
                    <a:pt x="177" y="49"/>
                  </a:lnTo>
                  <a:lnTo>
                    <a:pt x="158" y="59"/>
                  </a:lnTo>
                  <a:lnTo>
                    <a:pt x="137" y="70"/>
                  </a:lnTo>
                  <a:lnTo>
                    <a:pt x="115" y="85"/>
                  </a:lnTo>
                  <a:lnTo>
                    <a:pt x="93" y="104"/>
                  </a:lnTo>
                  <a:lnTo>
                    <a:pt x="70" y="126"/>
                  </a:lnTo>
                  <a:lnTo>
                    <a:pt x="47" y="152"/>
                  </a:lnTo>
                  <a:lnTo>
                    <a:pt x="24" y="182"/>
                  </a:lnTo>
                  <a:lnTo>
                    <a:pt x="0" y="218"/>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4" name="Freeform 35">
              <a:extLst>
                <a:ext uri="{FF2B5EF4-FFF2-40B4-BE49-F238E27FC236}">
                  <a16:creationId xmlns:a16="http://schemas.microsoft.com/office/drawing/2014/main" id="{B52B9A65-3083-418B-ADFF-4D0775B54AE8}"/>
                </a:ext>
              </a:extLst>
            </p:cNvPr>
            <p:cNvSpPr>
              <a:spLocks/>
            </p:cNvSpPr>
            <p:nvPr/>
          </p:nvSpPr>
          <p:spPr bwMode="auto">
            <a:xfrm>
              <a:off x="5086" y="2933"/>
              <a:ext cx="126" cy="59"/>
            </a:xfrm>
            <a:custGeom>
              <a:avLst/>
              <a:gdLst>
                <a:gd name="T0" fmla="*/ 0 w 251"/>
                <a:gd name="T1" fmla="*/ 1 h 117"/>
                <a:gd name="T2" fmla="*/ 1 w 251"/>
                <a:gd name="T3" fmla="*/ 1 h 117"/>
                <a:gd name="T4" fmla="*/ 1 w 251"/>
                <a:gd name="T5" fmla="*/ 1 h 117"/>
                <a:gd name="T6" fmla="*/ 1 w 251"/>
                <a:gd name="T7" fmla="*/ 1 h 117"/>
                <a:gd name="T8" fmla="*/ 1 w 251"/>
                <a:gd name="T9" fmla="*/ 1 h 117"/>
                <a:gd name="T10" fmla="*/ 1 w 251"/>
                <a:gd name="T11" fmla="*/ 1 h 117"/>
                <a:gd name="T12" fmla="*/ 1 w 251"/>
                <a:gd name="T13" fmla="*/ 1 h 117"/>
                <a:gd name="T14" fmla="*/ 1 w 251"/>
                <a:gd name="T15" fmla="*/ 1 h 117"/>
                <a:gd name="T16" fmla="*/ 1 w 251"/>
                <a:gd name="T17" fmla="*/ 1 h 117"/>
                <a:gd name="T18" fmla="*/ 1 w 251"/>
                <a:gd name="T19" fmla="*/ 1 h 117"/>
                <a:gd name="T20" fmla="*/ 1 w 251"/>
                <a:gd name="T21" fmla="*/ 1 h 117"/>
                <a:gd name="T22" fmla="*/ 1 w 251"/>
                <a:gd name="T23" fmla="*/ 1 h 117"/>
                <a:gd name="T24" fmla="*/ 1 w 251"/>
                <a:gd name="T25" fmla="*/ 1 h 117"/>
                <a:gd name="T26" fmla="*/ 1 w 251"/>
                <a:gd name="T27" fmla="*/ 1 h 117"/>
                <a:gd name="T28" fmla="*/ 1 w 251"/>
                <a:gd name="T29" fmla="*/ 1 h 117"/>
                <a:gd name="T30" fmla="*/ 1 w 251"/>
                <a:gd name="T31" fmla="*/ 1 h 117"/>
                <a:gd name="T32" fmla="*/ 1 w 251"/>
                <a:gd name="T33" fmla="*/ 1 h 117"/>
                <a:gd name="T34" fmla="*/ 1 w 251"/>
                <a:gd name="T35" fmla="*/ 1 h 117"/>
                <a:gd name="T36" fmla="*/ 1 w 251"/>
                <a:gd name="T37" fmla="*/ 1 h 117"/>
                <a:gd name="T38" fmla="*/ 1 w 251"/>
                <a:gd name="T39" fmla="*/ 1 h 117"/>
                <a:gd name="T40" fmla="*/ 1 w 251"/>
                <a:gd name="T41" fmla="*/ 1 h 117"/>
                <a:gd name="T42" fmla="*/ 1 w 251"/>
                <a:gd name="T43" fmla="*/ 1 h 117"/>
                <a:gd name="T44" fmla="*/ 1 w 251"/>
                <a:gd name="T45" fmla="*/ 1 h 117"/>
                <a:gd name="T46" fmla="*/ 1 w 251"/>
                <a:gd name="T47" fmla="*/ 0 h 117"/>
                <a:gd name="T48" fmla="*/ 1 w 251"/>
                <a:gd name="T49" fmla="*/ 0 h 117"/>
                <a:gd name="T50" fmla="*/ 1 w 251"/>
                <a:gd name="T51" fmla="*/ 0 h 117"/>
                <a:gd name="T52" fmla="*/ 1 w 251"/>
                <a:gd name="T53" fmla="*/ 0 h 117"/>
                <a:gd name="T54" fmla="*/ 1 w 251"/>
                <a:gd name="T55" fmla="*/ 0 h 117"/>
                <a:gd name="T56" fmla="*/ 1 w 251"/>
                <a:gd name="T57" fmla="*/ 1 h 117"/>
                <a:gd name="T58" fmla="*/ 1 w 251"/>
                <a:gd name="T59" fmla="*/ 1 h 117"/>
                <a:gd name="T60" fmla="*/ 1 w 251"/>
                <a:gd name="T61" fmla="*/ 1 h 117"/>
                <a:gd name="T62" fmla="*/ 1 w 251"/>
                <a:gd name="T63" fmla="*/ 1 h 117"/>
                <a:gd name="T64" fmla="*/ 1 w 251"/>
                <a:gd name="T65" fmla="*/ 1 h 117"/>
                <a:gd name="T66" fmla="*/ 1 w 251"/>
                <a:gd name="T67" fmla="*/ 1 h 117"/>
                <a:gd name="T68" fmla="*/ 0 w 251"/>
                <a:gd name="T69" fmla="*/ 1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17"/>
                <a:gd name="T107" fmla="*/ 251 w 251"/>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17">
                  <a:moveTo>
                    <a:pt x="0" y="94"/>
                  </a:moveTo>
                  <a:lnTo>
                    <a:pt x="13" y="99"/>
                  </a:lnTo>
                  <a:lnTo>
                    <a:pt x="25" y="104"/>
                  </a:lnTo>
                  <a:lnTo>
                    <a:pt x="40" y="108"/>
                  </a:lnTo>
                  <a:lnTo>
                    <a:pt x="56" y="110"/>
                  </a:lnTo>
                  <a:lnTo>
                    <a:pt x="73" y="114"/>
                  </a:lnTo>
                  <a:lnTo>
                    <a:pt x="90" y="116"/>
                  </a:lnTo>
                  <a:lnTo>
                    <a:pt x="107" y="117"/>
                  </a:lnTo>
                  <a:lnTo>
                    <a:pt x="125" y="117"/>
                  </a:lnTo>
                  <a:lnTo>
                    <a:pt x="144" y="117"/>
                  </a:lnTo>
                  <a:lnTo>
                    <a:pt x="162" y="116"/>
                  </a:lnTo>
                  <a:lnTo>
                    <a:pt x="180" y="114"/>
                  </a:lnTo>
                  <a:lnTo>
                    <a:pt x="196" y="110"/>
                  </a:lnTo>
                  <a:lnTo>
                    <a:pt x="211" y="108"/>
                  </a:lnTo>
                  <a:lnTo>
                    <a:pt x="226" y="104"/>
                  </a:lnTo>
                  <a:lnTo>
                    <a:pt x="238" y="99"/>
                  </a:lnTo>
                  <a:lnTo>
                    <a:pt x="251" y="94"/>
                  </a:lnTo>
                  <a:lnTo>
                    <a:pt x="248" y="64"/>
                  </a:lnTo>
                  <a:lnTo>
                    <a:pt x="246" y="37"/>
                  </a:lnTo>
                  <a:lnTo>
                    <a:pt x="246" y="15"/>
                  </a:lnTo>
                  <a:lnTo>
                    <a:pt x="246" y="2"/>
                  </a:lnTo>
                  <a:lnTo>
                    <a:pt x="244" y="1"/>
                  </a:lnTo>
                  <a:lnTo>
                    <a:pt x="243" y="1"/>
                  </a:lnTo>
                  <a:lnTo>
                    <a:pt x="241" y="0"/>
                  </a:lnTo>
                  <a:lnTo>
                    <a:pt x="238" y="0"/>
                  </a:lnTo>
                  <a:lnTo>
                    <a:pt x="125" y="0"/>
                  </a:lnTo>
                  <a:lnTo>
                    <a:pt x="13" y="0"/>
                  </a:lnTo>
                  <a:lnTo>
                    <a:pt x="11" y="0"/>
                  </a:lnTo>
                  <a:lnTo>
                    <a:pt x="9" y="1"/>
                  </a:lnTo>
                  <a:lnTo>
                    <a:pt x="8" y="1"/>
                  </a:lnTo>
                  <a:lnTo>
                    <a:pt x="6" y="2"/>
                  </a:lnTo>
                  <a:lnTo>
                    <a:pt x="6" y="15"/>
                  </a:lnTo>
                  <a:lnTo>
                    <a:pt x="6" y="37"/>
                  </a:lnTo>
                  <a:lnTo>
                    <a:pt x="3" y="64"/>
                  </a:lnTo>
                  <a:lnTo>
                    <a:pt x="0" y="94"/>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5" name="Freeform 36">
              <a:extLst>
                <a:ext uri="{FF2B5EF4-FFF2-40B4-BE49-F238E27FC236}">
                  <a16:creationId xmlns:a16="http://schemas.microsoft.com/office/drawing/2014/main" id="{E581C4D6-FC2E-4E42-86E3-5910076FCA46}"/>
                </a:ext>
              </a:extLst>
            </p:cNvPr>
            <p:cNvSpPr>
              <a:spLocks/>
            </p:cNvSpPr>
            <p:nvPr/>
          </p:nvSpPr>
          <p:spPr bwMode="auto">
            <a:xfrm>
              <a:off x="4946" y="3990"/>
              <a:ext cx="93" cy="104"/>
            </a:xfrm>
            <a:custGeom>
              <a:avLst/>
              <a:gdLst>
                <a:gd name="T0" fmla="*/ 1 w 185"/>
                <a:gd name="T1" fmla="*/ 0 h 209"/>
                <a:gd name="T2" fmla="*/ 1 w 185"/>
                <a:gd name="T3" fmla="*/ 0 h 209"/>
                <a:gd name="T4" fmla="*/ 1 w 185"/>
                <a:gd name="T5" fmla="*/ 0 h 209"/>
                <a:gd name="T6" fmla="*/ 1 w 185"/>
                <a:gd name="T7" fmla="*/ 0 h 209"/>
                <a:gd name="T8" fmla="*/ 1 w 185"/>
                <a:gd name="T9" fmla="*/ 0 h 209"/>
                <a:gd name="T10" fmla="*/ 1 w 185"/>
                <a:gd name="T11" fmla="*/ 0 h 209"/>
                <a:gd name="T12" fmla="*/ 1 w 185"/>
                <a:gd name="T13" fmla="*/ 0 h 209"/>
                <a:gd name="T14" fmla="*/ 1 w 185"/>
                <a:gd name="T15" fmla="*/ 0 h 209"/>
                <a:gd name="T16" fmla="*/ 1 w 185"/>
                <a:gd name="T17" fmla="*/ 0 h 209"/>
                <a:gd name="T18" fmla="*/ 1 w 185"/>
                <a:gd name="T19" fmla="*/ 0 h 209"/>
                <a:gd name="T20" fmla="*/ 1 w 185"/>
                <a:gd name="T21" fmla="*/ 0 h 209"/>
                <a:gd name="T22" fmla="*/ 1 w 185"/>
                <a:gd name="T23" fmla="*/ 0 h 209"/>
                <a:gd name="T24" fmla="*/ 0 w 185"/>
                <a:gd name="T25" fmla="*/ 0 h 209"/>
                <a:gd name="T26" fmla="*/ 1 w 185"/>
                <a:gd name="T27" fmla="*/ 0 h 209"/>
                <a:gd name="T28" fmla="*/ 1 w 185"/>
                <a:gd name="T29" fmla="*/ 0 h 209"/>
                <a:gd name="T30" fmla="*/ 1 w 185"/>
                <a:gd name="T31" fmla="*/ 0 h 209"/>
                <a:gd name="T32" fmla="*/ 1 w 185"/>
                <a:gd name="T33" fmla="*/ 0 h 209"/>
                <a:gd name="T34" fmla="*/ 1 w 185"/>
                <a:gd name="T35" fmla="*/ 0 h 209"/>
                <a:gd name="T36" fmla="*/ 1 w 185"/>
                <a:gd name="T37" fmla="*/ 0 h 209"/>
                <a:gd name="T38" fmla="*/ 1 w 185"/>
                <a:gd name="T39" fmla="*/ 0 h 209"/>
                <a:gd name="T40" fmla="*/ 1 w 185"/>
                <a:gd name="T41" fmla="*/ 0 h 209"/>
                <a:gd name="T42" fmla="*/ 1 w 185"/>
                <a:gd name="T43" fmla="*/ 0 h 209"/>
                <a:gd name="T44" fmla="*/ 1 w 185"/>
                <a:gd name="T45" fmla="*/ 0 h 209"/>
                <a:gd name="T46" fmla="*/ 1 w 185"/>
                <a:gd name="T47" fmla="*/ 0 h 209"/>
                <a:gd name="T48" fmla="*/ 1 w 185"/>
                <a:gd name="T49" fmla="*/ 0 h 209"/>
                <a:gd name="T50" fmla="*/ 1 w 185"/>
                <a:gd name="T51" fmla="*/ 0 h 209"/>
                <a:gd name="T52" fmla="*/ 1 w 185"/>
                <a:gd name="T53" fmla="*/ 0 h 209"/>
                <a:gd name="T54" fmla="*/ 1 w 185"/>
                <a:gd name="T55" fmla="*/ 0 h 209"/>
                <a:gd name="T56" fmla="*/ 1 w 185"/>
                <a:gd name="T57" fmla="*/ 0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209"/>
                <a:gd name="T89" fmla="*/ 185 w 185"/>
                <a:gd name="T90" fmla="*/ 209 h 2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209">
                  <a:moveTo>
                    <a:pt x="185" y="103"/>
                  </a:moveTo>
                  <a:lnTo>
                    <a:pt x="170" y="82"/>
                  </a:lnTo>
                  <a:lnTo>
                    <a:pt x="154" y="62"/>
                  </a:lnTo>
                  <a:lnTo>
                    <a:pt x="138" y="45"/>
                  </a:lnTo>
                  <a:lnTo>
                    <a:pt x="120" y="30"/>
                  </a:lnTo>
                  <a:lnTo>
                    <a:pt x="100" y="18"/>
                  </a:lnTo>
                  <a:lnTo>
                    <a:pt x="78" y="9"/>
                  </a:lnTo>
                  <a:lnTo>
                    <a:pt x="55" y="4"/>
                  </a:lnTo>
                  <a:lnTo>
                    <a:pt x="31" y="0"/>
                  </a:lnTo>
                  <a:lnTo>
                    <a:pt x="16" y="5"/>
                  </a:lnTo>
                  <a:lnTo>
                    <a:pt x="6" y="17"/>
                  </a:lnTo>
                  <a:lnTo>
                    <a:pt x="1" y="39"/>
                  </a:lnTo>
                  <a:lnTo>
                    <a:pt x="0" y="67"/>
                  </a:lnTo>
                  <a:lnTo>
                    <a:pt x="5" y="98"/>
                  </a:lnTo>
                  <a:lnTo>
                    <a:pt x="14" y="134"/>
                  </a:lnTo>
                  <a:lnTo>
                    <a:pt x="28" y="169"/>
                  </a:lnTo>
                  <a:lnTo>
                    <a:pt x="46" y="206"/>
                  </a:lnTo>
                  <a:lnTo>
                    <a:pt x="48" y="207"/>
                  </a:lnTo>
                  <a:lnTo>
                    <a:pt x="52" y="207"/>
                  </a:lnTo>
                  <a:lnTo>
                    <a:pt x="55" y="209"/>
                  </a:lnTo>
                  <a:lnTo>
                    <a:pt x="58" y="209"/>
                  </a:lnTo>
                  <a:lnTo>
                    <a:pt x="81" y="207"/>
                  </a:lnTo>
                  <a:lnTo>
                    <a:pt x="100" y="201"/>
                  </a:lnTo>
                  <a:lnTo>
                    <a:pt x="117" y="190"/>
                  </a:lnTo>
                  <a:lnTo>
                    <a:pt x="134" y="175"/>
                  </a:lnTo>
                  <a:lnTo>
                    <a:pt x="147" y="158"/>
                  </a:lnTo>
                  <a:lnTo>
                    <a:pt x="161" y="139"/>
                  </a:lnTo>
                  <a:lnTo>
                    <a:pt x="173" y="121"/>
                  </a:lnTo>
                  <a:lnTo>
                    <a:pt x="185"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6" name="Freeform 37">
              <a:extLst>
                <a:ext uri="{FF2B5EF4-FFF2-40B4-BE49-F238E27FC236}">
                  <a16:creationId xmlns:a16="http://schemas.microsoft.com/office/drawing/2014/main" id="{C7B5C69F-6D86-45AA-A40C-8B16601A01DE}"/>
                </a:ext>
              </a:extLst>
            </p:cNvPr>
            <p:cNvSpPr>
              <a:spLocks/>
            </p:cNvSpPr>
            <p:nvPr/>
          </p:nvSpPr>
          <p:spPr bwMode="auto">
            <a:xfrm>
              <a:off x="5259" y="3990"/>
              <a:ext cx="93" cy="104"/>
            </a:xfrm>
            <a:custGeom>
              <a:avLst/>
              <a:gdLst>
                <a:gd name="T0" fmla="*/ 0 w 186"/>
                <a:gd name="T1" fmla="*/ 0 h 209"/>
                <a:gd name="T2" fmla="*/ 1 w 186"/>
                <a:gd name="T3" fmla="*/ 0 h 209"/>
                <a:gd name="T4" fmla="*/ 1 w 186"/>
                <a:gd name="T5" fmla="*/ 0 h 209"/>
                <a:gd name="T6" fmla="*/ 1 w 186"/>
                <a:gd name="T7" fmla="*/ 0 h 209"/>
                <a:gd name="T8" fmla="*/ 1 w 186"/>
                <a:gd name="T9" fmla="*/ 0 h 209"/>
                <a:gd name="T10" fmla="*/ 1 w 186"/>
                <a:gd name="T11" fmla="*/ 0 h 209"/>
                <a:gd name="T12" fmla="*/ 1 w 186"/>
                <a:gd name="T13" fmla="*/ 0 h 209"/>
                <a:gd name="T14" fmla="*/ 1 w 186"/>
                <a:gd name="T15" fmla="*/ 0 h 209"/>
                <a:gd name="T16" fmla="*/ 1 w 186"/>
                <a:gd name="T17" fmla="*/ 0 h 209"/>
                <a:gd name="T18" fmla="*/ 1 w 186"/>
                <a:gd name="T19" fmla="*/ 0 h 209"/>
                <a:gd name="T20" fmla="*/ 1 w 186"/>
                <a:gd name="T21" fmla="*/ 0 h 209"/>
                <a:gd name="T22" fmla="*/ 1 w 186"/>
                <a:gd name="T23" fmla="*/ 0 h 209"/>
                <a:gd name="T24" fmla="*/ 1 w 186"/>
                <a:gd name="T25" fmla="*/ 0 h 209"/>
                <a:gd name="T26" fmla="*/ 1 w 186"/>
                <a:gd name="T27" fmla="*/ 0 h 209"/>
                <a:gd name="T28" fmla="*/ 1 w 186"/>
                <a:gd name="T29" fmla="*/ 0 h 209"/>
                <a:gd name="T30" fmla="*/ 1 w 186"/>
                <a:gd name="T31" fmla="*/ 0 h 209"/>
                <a:gd name="T32" fmla="*/ 1 w 186"/>
                <a:gd name="T33" fmla="*/ 0 h 209"/>
                <a:gd name="T34" fmla="*/ 1 w 186"/>
                <a:gd name="T35" fmla="*/ 0 h 209"/>
                <a:gd name="T36" fmla="*/ 1 w 186"/>
                <a:gd name="T37" fmla="*/ 0 h 209"/>
                <a:gd name="T38" fmla="*/ 1 w 186"/>
                <a:gd name="T39" fmla="*/ 0 h 209"/>
                <a:gd name="T40" fmla="*/ 1 w 186"/>
                <a:gd name="T41" fmla="*/ 0 h 209"/>
                <a:gd name="T42" fmla="*/ 1 w 186"/>
                <a:gd name="T43" fmla="*/ 0 h 209"/>
                <a:gd name="T44" fmla="*/ 1 w 186"/>
                <a:gd name="T45" fmla="*/ 0 h 209"/>
                <a:gd name="T46" fmla="*/ 1 w 186"/>
                <a:gd name="T47" fmla="*/ 0 h 209"/>
                <a:gd name="T48" fmla="*/ 1 w 186"/>
                <a:gd name="T49" fmla="*/ 0 h 209"/>
                <a:gd name="T50" fmla="*/ 1 w 186"/>
                <a:gd name="T51" fmla="*/ 0 h 209"/>
                <a:gd name="T52" fmla="*/ 1 w 186"/>
                <a:gd name="T53" fmla="*/ 0 h 209"/>
                <a:gd name="T54" fmla="*/ 1 w 186"/>
                <a:gd name="T55" fmla="*/ 0 h 209"/>
                <a:gd name="T56" fmla="*/ 0 w 186"/>
                <a:gd name="T57" fmla="*/ 0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09"/>
                <a:gd name="T89" fmla="*/ 186 w 186"/>
                <a:gd name="T90" fmla="*/ 209 h 2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09">
                  <a:moveTo>
                    <a:pt x="0" y="103"/>
                  </a:moveTo>
                  <a:lnTo>
                    <a:pt x="15" y="82"/>
                  </a:lnTo>
                  <a:lnTo>
                    <a:pt x="32" y="62"/>
                  </a:lnTo>
                  <a:lnTo>
                    <a:pt x="48" y="45"/>
                  </a:lnTo>
                  <a:lnTo>
                    <a:pt x="66" y="30"/>
                  </a:lnTo>
                  <a:lnTo>
                    <a:pt x="86" y="18"/>
                  </a:lnTo>
                  <a:lnTo>
                    <a:pt x="108" y="9"/>
                  </a:lnTo>
                  <a:lnTo>
                    <a:pt x="131" y="4"/>
                  </a:lnTo>
                  <a:lnTo>
                    <a:pt x="155" y="0"/>
                  </a:lnTo>
                  <a:lnTo>
                    <a:pt x="170" y="5"/>
                  </a:lnTo>
                  <a:lnTo>
                    <a:pt x="180" y="17"/>
                  </a:lnTo>
                  <a:lnTo>
                    <a:pt x="185" y="39"/>
                  </a:lnTo>
                  <a:lnTo>
                    <a:pt x="186" y="67"/>
                  </a:lnTo>
                  <a:lnTo>
                    <a:pt x="181" y="98"/>
                  </a:lnTo>
                  <a:lnTo>
                    <a:pt x="172" y="134"/>
                  </a:lnTo>
                  <a:lnTo>
                    <a:pt x="158" y="169"/>
                  </a:lnTo>
                  <a:lnTo>
                    <a:pt x="140" y="206"/>
                  </a:lnTo>
                  <a:lnTo>
                    <a:pt x="138" y="207"/>
                  </a:lnTo>
                  <a:lnTo>
                    <a:pt x="134" y="207"/>
                  </a:lnTo>
                  <a:lnTo>
                    <a:pt x="131" y="209"/>
                  </a:lnTo>
                  <a:lnTo>
                    <a:pt x="128" y="209"/>
                  </a:lnTo>
                  <a:lnTo>
                    <a:pt x="105" y="207"/>
                  </a:lnTo>
                  <a:lnTo>
                    <a:pt x="86" y="201"/>
                  </a:lnTo>
                  <a:lnTo>
                    <a:pt x="67" y="190"/>
                  </a:lnTo>
                  <a:lnTo>
                    <a:pt x="52" y="175"/>
                  </a:lnTo>
                  <a:lnTo>
                    <a:pt x="37" y="158"/>
                  </a:lnTo>
                  <a:lnTo>
                    <a:pt x="25" y="139"/>
                  </a:lnTo>
                  <a:lnTo>
                    <a:pt x="12" y="121"/>
                  </a:lnTo>
                  <a:lnTo>
                    <a:pt x="0"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7" name="Freeform 38">
              <a:extLst>
                <a:ext uri="{FF2B5EF4-FFF2-40B4-BE49-F238E27FC236}">
                  <a16:creationId xmlns:a16="http://schemas.microsoft.com/office/drawing/2014/main" id="{E1541442-8D91-4E3A-9D36-09FDAEC7CFEF}"/>
                </a:ext>
              </a:extLst>
            </p:cNvPr>
            <p:cNvSpPr>
              <a:spLocks/>
            </p:cNvSpPr>
            <p:nvPr/>
          </p:nvSpPr>
          <p:spPr bwMode="auto">
            <a:xfrm>
              <a:off x="4902" y="3766"/>
              <a:ext cx="494" cy="141"/>
            </a:xfrm>
            <a:custGeom>
              <a:avLst/>
              <a:gdLst>
                <a:gd name="T0" fmla="*/ 0 w 989"/>
                <a:gd name="T1" fmla="*/ 1 h 282"/>
                <a:gd name="T2" fmla="*/ 0 w 989"/>
                <a:gd name="T3" fmla="*/ 1 h 282"/>
                <a:gd name="T4" fmla="*/ 0 w 989"/>
                <a:gd name="T5" fmla="*/ 1 h 282"/>
                <a:gd name="T6" fmla="*/ 0 w 989"/>
                <a:gd name="T7" fmla="*/ 1 h 282"/>
                <a:gd name="T8" fmla="*/ 0 w 989"/>
                <a:gd name="T9" fmla="*/ 1 h 282"/>
                <a:gd name="T10" fmla="*/ 0 w 989"/>
                <a:gd name="T11" fmla="*/ 1 h 282"/>
                <a:gd name="T12" fmla="*/ 0 w 989"/>
                <a:gd name="T13" fmla="*/ 1 h 282"/>
                <a:gd name="T14" fmla="*/ 0 w 989"/>
                <a:gd name="T15" fmla="*/ 1 h 282"/>
                <a:gd name="T16" fmla="*/ 0 w 989"/>
                <a:gd name="T17" fmla="*/ 1 h 282"/>
                <a:gd name="T18" fmla="*/ 0 w 989"/>
                <a:gd name="T19" fmla="*/ 1 h 282"/>
                <a:gd name="T20" fmla="*/ 0 w 989"/>
                <a:gd name="T21" fmla="*/ 1 h 282"/>
                <a:gd name="T22" fmla="*/ 0 w 989"/>
                <a:gd name="T23" fmla="*/ 1 h 282"/>
                <a:gd name="T24" fmla="*/ 0 w 989"/>
                <a:gd name="T25" fmla="*/ 1 h 282"/>
                <a:gd name="T26" fmla="*/ 0 w 989"/>
                <a:gd name="T27" fmla="*/ 1 h 282"/>
                <a:gd name="T28" fmla="*/ 0 w 989"/>
                <a:gd name="T29" fmla="*/ 1 h 282"/>
                <a:gd name="T30" fmla="*/ 0 w 989"/>
                <a:gd name="T31" fmla="*/ 1 h 282"/>
                <a:gd name="T32" fmla="*/ 0 w 989"/>
                <a:gd name="T33" fmla="*/ 1 h 282"/>
                <a:gd name="T34" fmla="*/ 0 w 989"/>
                <a:gd name="T35" fmla="*/ 1 h 282"/>
                <a:gd name="T36" fmla="*/ 0 w 989"/>
                <a:gd name="T37" fmla="*/ 1 h 282"/>
                <a:gd name="T38" fmla="*/ 0 w 989"/>
                <a:gd name="T39" fmla="*/ 1 h 282"/>
                <a:gd name="T40" fmla="*/ 0 w 989"/>
                <a:gd name="T41" fmla="*/ 1 h 282"/>
                <a:gd name="T42" fmla="*/ 0 w 989"/>
                <a:gd name="T43" fmla="*/ 1 h 282"/>
                <a:gd name="T44" fmla="*/ 0 w 989"/>
                <a:gd name="T45" fmla="*/ 1 h 282"/>
                <a:gd name="T46" fmla="*/ 0 w 989"/>
                <a:gd name="T47" fmla="*/ 1 h 282"/>
                <a:gd name="T48" fmla="*/ 0 w 989"/>
                <a:gd name="T49" fmla="*/ 1 h 282"/>
                <a:gd name="T50" fmla="*/ 0 w 989"/>
                <a:gd name="T51" fmla="*/ 1 h 282"/>
                <a:gd name="T52" fmla="*/ 0 w 989"/>
                <a:gd name="T53" fmla="*/ 1 h 282"/>
                <a:gd name="T54" fmla="*/ 0 w 989"/>
                <a:gd name="T55" fmla="*/ 1 h 282"/>
                <a:gd name="T56" fmla="*/ 0 w 989"/>
                <a:gd name="T57" fmla="*/ 1 h 282"/>
                <a:gd name="T58" fmla="*/ 0 w 989"/>
                <a:gd name="T59" fmla="*/ 1 h 282"/>
                <a:gd name="T60" fmla="*/ 0 w 989"/>
                <a:gd name="T61" fmla="*/ 1 h 282"/>
                <a:gd name="T62" fmla="*/ 0 w 989"/>
                <a:gd name="T63" fmla="*/ 1 h 282"/>
                <a:gd name="T64" fmla="*/ 0 w 989"/>
                <a:gd name="T65" fmla="*/ 1 h 282"/>
                <a:gd name="T66" fmla="*/ 0 w 989"/>
                <a:gd name="T67" fmla="*/ 0 h 282"/>
                <a:gd name="T68" fmla="*/ 0 w 989"/>
                <a:gd name="T69" fmla="*/ 0 h 282"/>
                <a:gd name="T70" fmla="*/ 0 w 989"/>
                <a:gd name="T71" fmla="*/ 1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9"/>
                <a:gd name="T109" fmla="*/ 0 h 282"/>
                <a:gd name="T110" fmla="*/ 989 w 989"/>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9" h="282">
                  <a:moveTo>
                    <a:pt x="989" y="134"/>
                  </a:moveTo>
                  <a:lnTo>
                    <a:pt x="986" y="149"/>
                  </a:lnTo>
                  <a:lnTo>
                    <a:pt x="978" y="164"/>
                  </a:lnTo>
                  <a:lnTo>
                    <a:pt x="967" y="179"/>
                  </a:lnTo>
                  <a:lnTo>
                    <a:pt x="949" y="192"/>
                  </a:lnTo>
                  <a:lnTo>
                    <a:pt x="929" y="205"/>
                  </a:lnTo>
                  <a:lnTo>
                    <a:pt x="905" y="217"/>
                  </a:lnTo>
                  <a:lnTo>
                    <a:pt x="876" y="228"/>
                  </a:lnTo>
                  <a:lnTo>
                    <a:pt x="843" y="238"/>
                  </a:lnTo>
                  <a:lnTo>
                    <a:pt x="809" y="249"/>
                  </a:lnTo>
                  <a:lnTo>
                    <a:pt x="771" y="257"/>
                  </a:lnTo>
                  <a:lnTo>
                    <a:pt x="731" y="265"/>
                  </a:lnTo>
                  <a:lnTo>
                    <a:pt x="687" y="271"/>
                  </a:lnTo>
                  <a:lnTo>
                    <a:pt x="642" y="275"/>
                  </a:lnTo>
                  <a:lnTo>
                    <a:pt x="594" y="279"/>
                  </a:lnTo>
                  <a:lnTo>
                    <a:pt x="545" y="281"/>
                  </a:lnTo>
                  <a:lnTo>
                    <a:pt x="494" y="282"/>
                  </a:lnTo>
                  <a:lnTo>
                    <a:pt x="444" y="281"/>
                  </a:lnTo>
                  <a:lnTo>
                    <a:pt x="395" y="279"/>
                  </a:lnTo>
                  <a:lnTo>
                    <a:pt x="348" y="275"/>
                  </a:lnTo>
                  <a:lnTo>
                    <a:pt x="302" y="271"/>
                  </a:lnTo>
                  <a:lnTo>
                    <a:pt x="260" y="265"/>
                  </a:lnTo>
                  <a:lnTo>
                    <a:pt x="219" y="257"/>
                  </a:lnTo>
                  <a:lnTo>
                    <a:pt x="181" y="249"/>
                  </a:lnTo>
                  <a:lnTo>
                    <a:pt x="146" y="238"/>
                  </a:lnTo>
                  <a:lnTo>
                    <a:pt x="113" y="228"/>
                  </a:lnTo>
                  <a:lnTo>
                    <a:pt x="86" y="217"/>
                  </a:lnTo>
                  <a:lnTo>
                    <a:pt x="60" y="205"/>
                  </a:lnTo>
                  <a:lnTo>
                    <a:pt x="40" y="192"/>
                  </a:lnTo>
                  <a:lnTo>
                    <a:pt x="22" y="179"/>
                  </a:lnTo>
                  <a:lnTo>
                    <a:pt x="11" y="164"/>
                  </a:lnTo>
                  <a:lnTo>
                    <a:pt x="3" y="149"/>
                  </a:lnTo>
                  <a:lnTo>
                    <a:pt x="0" y="134"/>
                  </a:lnTo>
                  <a:lnTo>
                    <a:pt x="2" y="0"/>
                  </a:lnTo>
                  <a:lnTo>
                    <a:pt x="987" y="0"/>
                  </a:lnTo>
                  <a:lnTo>
                    <a:pt x="989" y="134"/>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8" name="Freeform 39">
              <a:extLst>
                <a:ext uri="{FF2B5EF4-FFF2-40B4-BE49-F238E27FC236}">
                  <a16:creationId xmlns:a16="http://schemas.microsoft.com/office/drawing/2014/main" id="{66CEBC60-C3DB-4C20-8018-6F91E61881DA}"/>
                </a:ext>
              </a:extLst>
            </p:cNvPr>
            <p:cNvSpPr>
              <a:spLocks/>
            </p:cNvSpPr>
            <p:nvPr/>
          </p:nvSpPr>
          <p:spPr bwMode="auto">
            <a:xfrm>
              <a:off x="4902" y="3763"/>
              <a:ext cx="495" cy="110"/>
            </a:xfrm>
            <a:custGeom>
              <a:avLst/>
              <a:gdLst>
                <a:gd name="T0" fmla="*/ 1 w 990"/>
                <a:gd name="T1" fmla="*/ 1 h 220"/>
                <a:gd name="T2" fmla="*/ 1 w 990"/>
                <a:gd name="T3" fmla="*/ 1 h 220"/>
                <a:gd name="T4" fmla="*/ 1 w 990"/>
                <a:gd name="T5" fmla="*/ 1 h 220"/>
                <a:gd name="T6" fmla="*/ 1 w 990"/>
                <a:gd name="T7" fmla="*/ 1 h 220"/>
                <a:gd name="T8" fmla="*/ 1 w 990"/>
                <a:gd name="T9" fmla="*/ 1 h 220"/>
                <a:gd name="T10" fmla="*/ 1 w 990"/>
                <a:gd name="T11" fmla="*/ 1 h 220"/>
                <a:gd name="T12" fmla="*/ 1 w 990"/>
                <a:gd name="T13" fmla="*/ 1 h 220"/>
                <a:gd name="T14" fmla="*/ 1 w 990"/>
                <a:gd name="T15" fmla="*/ 1 h 220"/>
                <a:gd name="T16" fmla="*/ 1 w 990"/>
                <a:gd name="T17" fmla="*/ 1 h 220"/>
                <a:gd name="T18" fmla="*/ 1 w 990"/>
                <a:gd name="T19" fmla="*/ 1 h 220"/>
                <a:gd name="T20" fmla="*/ 1 w 990"/>
                <a:gd name="T21" fmla="*/ 1 h 220"/>
                <a:gd name="T22" fmla="*/ 1 w 990"/>
                <a:gd name="T23" fmla="*/ 1 h 220"/>
                <a:gd name="T24" fmla="*/ 1 w 990"/>
                <a:gd name="T25" fmla="*/ 1 h 220"/>
                <a:gd name="T26" fmla="*/ 1 w 990"/>
                <a:gd name="T27" fmla="*/ 1 h 220"/>
                <a:gd name="T28" fmla="*/ 1 w 990"/>
                <a:gd name="T29" fmla="*/ 1 h 220"/>
                <a:gd name="T30" fmla="*/ 1 w 990"/>
                <a:gd name="T31" fmla="*/ 1 h 220"/>
                <a:gd name="T32" fmla="*/ 1 w 990"/>
                <a:gd name="T33" fmla="*/ 1 h 220"/>
                <a:gd name="T34" fmla="*/ 1 w 990"/>
                <a:gd name="T35" fmla="*/ 1 h 220"/>
                <a:gd name="T36" fmla="*/ 1 w 990"/>
                <a:gd name="T37" fmla="*/ 1 h 220"/>
                <a:gd name="T38" fmla="*/ 1 w 990"/>
                <a:gd name="T39" fmla="*/ 1 h 220"/>
                <a:gd name="T40" fmla="*/ 1 w 990"/>
                <a:gd name="T41" fmla="*/ 1 h 220"/>
                <a:gd name="T42" fmla="*/ 1 w 990"/>
                <a:gd name="T43" fmla="*/ 1 h 220"/>
                <a:gd name="T44" fmla="*/ 1 w 990"/>
                <a:gd name="T45" fmla="*/ 1 h 220"/>
                <a:gd name="T46" fmla="*/ 1 w 990"/>
                <a:gd name="T47" fmla="*/ 1 h 220"/>
                <a:gd name="T48" fmla="*/ 1 w 990"/>
                <a:gd name="T49" fmla="*/ 1 h 220"/>
                <a:gd name="T50" fmla="*/ 1 w 990"/>
                <a:gd name="T51" fmla="*/ 1 h 220"/>
                <a:gd name="T52" fmla="*/ 1 w 990"/>
                <a:gd name="T53" fmla="*/ 1 h 220"/>
                <a:gd name="T54" fmla="*/ 1 w 990"/>
                <a:gd name="T55" fmla="*/ 1 h 220"/>
                <a:gd name="T56" fmla="*/ 1 w 990"/>
                <a:gd name="T57" fmla="*/ 1 h 220"/>
                <a:gd name="T58" fmla="*/ 1 w 990"/>
                <a:gd name="T59" fmla="*/ 1 h 220"/>
                <a:gd name="T60" fmla="*/ 1 w 990"/>
                <a:gd name="T61" fmla="*/ 1 h 220"/>
                <a:gd name="T62" fmla="*/ 1 w 990"/>
                <a:gd name="T63" fmla="*/ 1 h 220"/>
                <a:gd name="T64" fmla="*/ 0 w 990"/>
                <a:gd name="T65" fmla="*/ 1 h 220"/>
                <a:gd name="T66" fmla="*/ 0 w 990"/>
                <a:gd name="T67" fmla="*/ 0 h 220"/>
                <a:gd name="T68" fmla="*/ 1 w 990"/>
                <a:gd name="T69" fmla="*/ 0 h 220"/>
                <a:gd name="T70" fmla="*/ 1 w 990"/>
                <a:gd name="T71" fmla="*/ 1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0"/>
                <a:gd name="T109" fmla="*/ 0 h 220"/>
                <a:gd name="T110" fmla="*/ 990 w 990"/>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0" h="220">
                  <a:moveTo>
                    <a:pt x="990" y="71"/>
                  </a:moveTo>
                  <a:lnTo>
                    <a:pt x="987" y="85"/>
                  </a:lnTo>
                  <a:lnTo>
                    <a:pt x="979" y="100"/>
                  </a:lnTo>
                  <a:lnTo>
                    <a:pt x="968" y="115"/>
                  </a:lnTo>
                  <a:lnTo>
                    <a:pt x="951" y="129"/>
                  </a:lnTo>
                  <a:lnTo>
                    <a:pt x="930" y="142"/>
                  </a:lnTo>
                  <a:lnTo>
                    <a:pt x="905" y="155"/>
                  </a:lnTo>
                  <a:lnTo>
                    <a:pt x="877" y="166"/>
                  </a:lnTo>
                  <a:lnTo>
                    <a:pt x="845" y="177"/>
                  </a:lnTo>
                  <a:lnTo>
                    <a:pt x="809" y="186"/>
                  </a:lnTo>
                  <a:lnTo>
                    <a:pt x="771" y="195"/>
                  </a:lnTo>
                  <a:lnTo>
                    <a:pt x="731" y="202"/>
                  </a:lnTo>
                  <a:lnTo>
                    <a:pt x="687" y="209"/>
                  </a:lnTo>
                  <a:lnTo>
                    <a:pt x="642" y="213"/>
                  </a:lnTo>
                  <a:lnTo>
                    <a:pt x="595" y="217"/>
                  </a:lnTo>
                  <a:lnTo>
                    <a:pt x="545" y="219"/>
                  </a:lnTo>
                  <a:lnTo>
                    <a:pt x="494" y="220"/>
                  </a:lnTo>
                  <a:lnTo>
                    <a:pt x="444" y="219"/>
                  </a:lnTo>
                  <a:lnTo>
                    <a:pt x="395" y="217"/>
                  </a:lnTo>
                  <a:lnTo>
                    <a:pt x="347" y="213"/>
                  </a:lnTo>
                  <a:lnTo>
                    <a:pt x="302" y="209"/>
                  </a:lnTo>
                  <a:lnTo>
                    <a:pt x="258" y="202"/>
                  </a:lnTo>
                  <a:lnTo>
                    <a:pt x="218" y="195"/>
                  </a:lnTo>
                  <a:lnTo>
                    <a:pt x="180" y="186"/>
                  </a:lnTo>
                  <a:lnTo>
                    <a:pt x="146" y="177"/>
                  </a:lnTo>
                  <a:lnTo>
                    <a:pt x="113" y="166"/>
                  </a:lnTo>
                  <a:lnTo>
                    <a:pt x="84" y="155"/>
                  </a:lnTo>
                  <a:lnTo>
                    <a:pt x="60" y="142"/>
                  </a:lnTo>
                  <a:lnTo>
                    <a:pt x="40" y="129"/>
                  </a:lnTo>
                  <a:lnTo>
                    <a:pt x="22" y="115"/>
                  </a:lnTo>
                  <a:lnTo>
                    <a:pt x="11" y="100"/>
                  </a:lnTo>
                  <a:lnTo>
                    <a:pt x="3" y="85"/>
                  </a:lnTo>
                  <a:lnTo>
                    <a:pt x="0" y="71"/>
                  </a:lnTo>
                  <a:lnTo>
                    <a:pt x="0" y="0"/>
                  </a:lnTo>
                  <a:lnTo>
                    <a:pt x="990" y="0"/>
                  </a:lnTo>
                  <a:lnTo>
                    <a:pt x="99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89" name="Freeform 40">
              <a:extLst>
                <a:ext uri="{FF2B5EF4-FFF2-40B4-BE49-F238E27FC236}">
                  <a16:creationId xmlns:a16="http://schemas.microsoft.com/office/drawing/2014/main" id="{01054E16-D64D-4E39-B784-42B78AE6D870}"/>
                </a:ext>
              </a:extLst>
            </p:cNvPr>
            <p:cNvSpPr>
              <a:spLocks/>
            </p:cNvSpPr>
            <p:nvPr/>
          </p:nvSpPr>
          <p:spPr bwMode="auto">
            <a:xfrm>
              <a:off x="4903" y="3388"/>
              <a:ext cx="493" cy="454"/>
            </a:xfrm>
            <a:custGeom>
              <a:avLst/>
              <a:gdLst>
                <a:gd name="T0" fmla="*/ 0 w 987"/>
                <a:gd name="T1" fmla="*/ 1 h 908"/>
                <a:gd name="T2" fmla="*/ 0 w 987"/>
                <a:gd name="T3" fmla="*/ 0 h 908"/>
                <a:gd name="T4" fmla="*/ 0 w 987"/>
                <a:gd name="T5" fmla="*/ 0 h 908"/>
                <a:gd name="T6" fmla="*/ 0 w 987"/>
                <a:gd name="T7" fmla="*/ 1 h 908"/>
                <a:gd name="T8" fmla="*/ 0 w 987"/>
                <a:gd name="T9" fmla="*/ 1 h 908"/>
                <a:gd name="T10" fmla="*/ 0 w 987"/>
                <a:gd name="T11" fmla="*/ 1 h 908"/>
                <a:gd name="T12" fmla="*/ 0 w 987"/>
                <a:gd name="T13" fmla="*/ 1 h 908"/>
                <a:gd name="T14" fmla="*/ 0 w 987"/>
                <a:gd name="T15" fmla="*/ 1 h 908"/>
                <a:gd name="T16" fmla="*/ 0 w 987"/>
                <a:gd name="T17" fmla="*/ 1 h 908"/>
                <a:gd name="T18" fmla="*/ 0 w 987"/>
                <a:gd name="T19" fmla="*/ 1 h 908"/>
                <a:gd name="T20" fmla="*/ 0 w 987"/>
                <a:gd name="T21" fmla="*/ 1 h 908"/>
                <a:gd name="T22" fmla="*/ 0 w 987"/>
                <a:gd name="T23" fmla="*/ 1 h 908"/>
                <a:gd name="T24" fmla="*/ 0 w 987"/>
                <a:gd name="T25" fmla="*/ 1 h 908"/>
                <a:gd name="T26" fmla="*/ 0 w 987"/>
                <a:gd name="T27" fmla="*/ 1 h 908"/>
                <a:gd name="T28" fmla="*/ 0 w 987"/>
                <a:gd name="T29" fmla="*/ 1 h 908"/>
                <a:gd name="T30" fmla="*/ 0 w 987"/>
                <a:gd name="T31" fmla="*/ 1 h 908"/>
                <a:gd name="T32" fmla="*/ 0 w 987"/>
                <a:gd name="T33" fmla="*/ 1 h 908"/>
                <a:gd name="T34" fmla="*/ 0 w 987"/>
                <a:gd name="T35" fmla="*/ 1 h 908"/>
                <a:gd name="T36" fmla="*/ 0 w 987"/>
                <a:gd name="T37" fmla="*/ 1 h 908"/>
                <a:gd name="T38" fmla="*/ 0 w 987"/>
                <a:gd name="T39" fmla="*/ 1 h 908"/>
                <a:gd name="T40" fmla="*/ 0 w 987"/>
                <a:gd name="T41" fmla="*/ 1 h 908"/>
                <a:gd name="T42" fmla="*/ 0 w 987"/>
                <a:gd name="T43" fmla="*/ 1 h 908"/>
                <a:gd name="T44" fmla="*/ 0 w 987"/>
                <a:gd name="T45" fmla="*/ 1 h 908"/>
                <a:gd name="T46" fmla="*/ 0 w 987"/>
                <a:gd name="T47" fmla="*/ 1 h 908"/>
                <a:gd name="T48" fmla="*/ 0 w 987"/>
                <a:gd name="T49" fmla="*/ 1 h 908"/>
                <a:gd name="T50" fmla="*/ 0 w 987"/>
                <a:gd name="T51" fmla="*/ 1 h 908"/>
                <a:gd name="T52" fmla="*/ 0 w 987"/>
                <a:gd name="T53" fmla="*/ 1 h 908"/>
                <a:gd name="T54" fmla="*/ 0 w 987"/>
                <a:gd name="T55" fmla="*/ 1 h 908"/>
                <a:gd name="T56" fmla="*/ 0 w 987"/>
                <a:gd name="T57" fmla="*/ 1 h 908"/>
                <a:gd name="T58" fmla="*/ 0 w 987"/>
                <a:gd name="T59" fmla="*/ 1 h 908"/>
                <a:gd name="T60" fmla="*/ 0 w 987"/>
                <a:gd name="T61" fmla="*/ 1 h 908"/>
                <a:gd name="T62" fmla="*/ 0 w 987"/>
                <a:gd name="T63" fmla="*/ 1 h 908"/>
                <a:gd name="T64" fmla="*/ 0 w 987"/>
                <a:gd name="T65" fmla="*/ 1 h 908"/>
                <a:gd name="T66" fmla="*/ 0 w 987"/>
                <a:gd name="T67" fmla="*/ 1 h 908"/>
                <a:gd name="T68" fmla="*/ 0 w 987"/>
                <a:gd name="T69" fmla="*/ 1 h 908"/>
                <a:gd name="T70" fmla="*/ 0 w 987"/>
                <a:gd name="T71" fmla="*/ 1 h 908"/>
                <a:gd name="T72" fmla="*/ 0 w 987"/>
                <a:gd name="T73" fmla="*/ 1 h 9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7"/>
                <a:gd name="T112" fmla="*/ 0 h 908"/>
                <a:gd name="T113" fmla="*/ 987 w 987"/>
                <a:gd name="T114" fmla="*/ 908 h 9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7" h="908">
                  <a:moveTo>
                    <a:pt x="0" y="747"/>
                  </a:moveTo>
                  <a:lnTo>
                    <a:pt x="0" y="0"/>
                  </a:lnTo>
                  <a:lnTo>
                    <a:pt x="987" y="0"/>
                  </a:lnTo>
                  <a:lnTo>
                    <a:pt x="987" y="757"/>
                  </a:lnTo>
                  <a:lnTo>
                    <a:pt x="983" y="772"/>
                  </a:lnTo>
                  <a:lnTo>
                    <a:pt x="976" y="787"/>
                  </a:lnTo>
                  <a:lnTo>
                    <a:pt x="964" y="802"/>
                  </a:lnTo>
                  <a:lnTo>
                    <a:pt x="946" y="816"/>
                  </a:lnTo>
                  <a:lnTo>
                    <a:pt x="926" y="829"/>
                  </a:lnTo>
                  <a:lnTo>
                    <a:pt x="900" y="841"/>
                  </a:lnTo>
                  <a:lnTo>
                    <a:pt x="871" y="853"/>
                  </a:lnTo>
                  <a:lnTo>
                    <a:pt x="839" y="863"/>
                  </a:lnTo>
                  <a:lnTo>
                    <a:pt x="805" y="874"/>
                  </a:lnTo>
                  <a:lnTo>
                    <a:pt x="767" y="883"/>
                  </a:lnTo>
                  <a:lnTo>
                    <a:pt x="725" y="890"/>
                  </a:lnTo>
                  <a:lnTo>
                    <a:pt x="683" y="897"/>
                  </a:lnTo>
                  <a:lnTo>
                    <a:pt x="638" y="901"/>
                  </a:lnTo>
                  <a:lnTo>
                    <a:pt x="590" y="905"/>
                  </a:lnTo>
                  <a:lnTo>
                    <a:pt x="542" y="907"/>
                  </a:lnTo>
                  <a:lnTo>
                    <a:pt x="492" y="908"/>
                  </a:lnTo>
                  <a:lnTo>
                    <a:pt x="443" y="907"/>
                  </a:lnTo>
                  <a:lnTo>
                    <a:pt x="395" y="905"/>
                  </a:lnTo>
                  <a:lnTo>
                    <a:pt x="347" y="901"/>
                  </a:lnTo>
                  <a:lnTo>
                    <a:pt x="302" y="897"/>
                  </a:lnTo>
                  <a:lnTo>
                    <a:pt x="260" y="890"/>
                  </a:lnTo>
                  <a:lnTo>
                    <a:pt x="220" y="883"/>
                  </a:lnTo>
                  <a:lnTo>
                    <a:pt x="182" y="874"/>
                  </a:lnTo>
                  <a:lnTo>
                    <a:pt x="146" y="863"/>
                  </a:lnTo>
                  <a:lnTo>
                    <a:pt x="114" y="853"/>
                  </a:lnTo>
                  <a:lnTo>
                    <a:pt x="86" y="841"/>
                  </a:lnTo>
                  <a:lnTo>
                    <a:pt x="61" y="829"/>
                  </a:lnTo>
                  <a:lnTo>
                    <a:pt x="40" y="816"/>
                  </a:lnTo>
                  <a:lnTo>
                    <a:pt x="23" y="802"/>
                  </a:lnTo>
                  <a:lnTo>
                    <a:pt x="11" y="787"/>
                  </a:lnTo>
                  <a:lnTo>
                    <a:pt x="3" y="772"/>
                  </a:lnTo>
                  <a:lnTo>
                    <a:pt x="1" y="757"/>
                  </a:lnTo>
                  <a:lnTo>
                    <a:pt x="0" y="74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0" name="Freeform 41">
              <a:extLst>
                <a:ext uri="{FF2B5EF4-FFF2-40B4-BE49-F238E27FC236}">
                  <a16:creationId xmlns:a16="http://schemas.microsoft.com/office/drawing/2014/main" id="{B1210C9E-A19D-4DAD-8C95-88FBDB6D4716}"/>
                </a:ext>
              </a:extLst>
            </p:cNvPr>
            <p:cNvSpPr>
              <a:spLocks/>
            </p:cNvSpPr>
            <p:nvPr/>
          </p:nvSpPr>
          <p:spPr bwMode="auto">
            <a:xfrm>
              <a:off x="4902" y="3336"/>
              <a:ext cx="494" cy="143"/>
            </a:xfrm>
            <a:custGeom>
              <a:avLst/>
              <a:gdLst>
                <a:gd name="T0" fmla="*/ 0 w 989"/>
                <a:gd name="T1" fmla="*/ 1 h 285"/>
                <a:gd name="T2" fmla="*/ 0 w 989"/>
                <a:gd name="T3" fmla="*/ 1 h 285"/>
                <a:gd name="T4" fmla="*/ 0 w 989"/>
                <a:gd name="T5" fmla="*/ 1 h 285"/>
                <a:gd name="T6" fmla="*/ 0 w 989"/>
                <a:gd name="T7" fmla="*/ 1 h 285"/>
                <a:gd name="T8" fmla="*/ 0 w 989"/>
                <a:gd name="T9" fmla="*/ 1 h 285"/>
                <a:gd name="T10" fmla="*/ 0 w 989"/>
                <a:gd name="T11" fmla="*/ 1 h 285"/>
                <a:gd name="T12" fmla="*/ 0 w 989"/>
                <a:gd name="T13" fmla="*/ 1 h 285"/>
                <a:gd name="T14" fmla="*/ 0 w 989"/>
                <a:gd name="T15" fmla="*/ 1 h 285"/>
                <a:gd name="T16" fmla="*/ 0 w 989"/>
                <a:gd name="T17" fmla="*/ 1 h 285"/>
                <a:gd name="T18" fmla="*/ 0 w 989"/>
                <a:gd name="T19" fmla="*/ 1 h 285"/>
                <a:gd name="T20" fmla="*/ 0 w 989"/>
                <a:gd name="T21" fmla="*/ 1 h 285"/>
                <a:gd name="T22" fmla="*/ 0 w 989"/>
                <a:gd name="T23" fmla="*/ 1 h 285"/>
                <a:gd name="T24" fmla="*/ 0 w 989"/>
                <a:gd name="T25" fmla="*/ 1 h 285"/>
                <a:gd name="T26" fmla="*/ 0 w 989"/>
                <a:gd name="T27" fmla="*/ 1 h 285"/>
                <a:gd name="T28" fmla="*/ 0 w 989"/>
                <a:gd name="T29" fmla="*/ 1 h 285"/>
                <a:gd name="T30" fmla="*/ 0 w 989"/>
                <a:gd name="T31" fmla="*/ 1 h 285"/>
                <a:gd name="T32" fmla="*/ 0 w 989"/>
                <a:gd name="T33" fmla="*/ 1 h 285"/>
                <a:gd name="T34" fmla="*/ 0 w 989"/>
                <a:gd name="T35" fmla="*/ 1 h 285"/>
                <a:gd name="T36" fmla="*/ 0 w 989"/>
                <a:gd name="T37" fmla="*/ 1 h 285"/>
                <a:gd name="T38" fmla="*/ 0 w 989"/>
                <a:gd name="T39" fmla="*/ 1 h 285"/>
                <a:gd name="T40" fmla="*/ 0 w 989"/>
                <a:gd name="T41" fmla="*/ 1 h 285"/>
                <a:gd name="T42" fmla="*/ 0 w 989"/>
                <a:gd name="T43" fmla="*/ 1 h 285"/>
                <a:gd name="T44" fmla="*/ 0 w 989"/>
                <a:gd name="T45" fmla="*/ 1 h 285"/>
                <a:gd name="T46" fmla="*/ 0 w 989"/>
                <a:gd name="T47" fmla="*/ 1 h 285"/>
                <a:gd name="T48" fmla="*/ 0 w 989"/>
                <a:gd name="T49" fmla="*/ 1 h 285"/>
                <a:gd name="T50" fmla="*/ 0 w 989"/>
                <a:gd name="T51" fmla="*/ 1 h 285"/>
                <a:gd name="T52" fmla="*/ 0 w 989"/>
                <a:gd name="T53" fmla="*/ 1 h 285"/>
                <a:gd name="T54" fmla="*/ 0 w 989"/>
                <a:gd name="T55" fmla="*/ 1 h 285"/>
                <a:gd name="T56" fmla="*/ 0 w 989"/>
                <a:gd name="T57" fmla="*/ 1 h 285"/>
                <a:gd name="T58" fmla="*/ 0 w 989"/>
                <a:gd name="T59" fmla="*/ 1 h 285"/>
                <a:gd name="T60" fmla="*/ 0 w 989"/>
                <a:gd name="T61" fmla="*/ 1 h 285"/>
                <a:gd name="T62" fmla="*/ 0 w 989"/>
                <a:gd name="T63" fmla="*/ 1 h 285"/>
                <a:gd name="T64" fmla="*/ 0 w 989"/>
                <a:gd name="T65" fmla="*/ 1 h 285"/>
                <a:gd name="T66" fmla="*/ 0 w 989"/>
                <a:gd name="T67" fmla="*/ 0 h 285"/>
                <a:gd name="T68" fmla="*/ 0 w 989"/>
                <a:gd name="T69" fmla="*/ 0 h 285"/>
                <a:gd name="T70" fmla="*/ 0 w 989"/>
                <a:gd name="T71" fmla="*/ 1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9"/>
                <a:gd name="T109" fmla="*/ 0 h 285"/>
                <a:gd name="T110" fmla="*/ 989 w 989"/>
                <a:gd name="T111" fmla="*/ 285 h 2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9" h="285">
                  <a:moveTo>
                    <a:pt x="989" y="134"/>
                  </a:moveTo>
                  <a:lnTo>
                    <a:pt x="986" y="149"/>
                  </a:lnTo>
                  <a:lnTo>
                    <a:pt x="978" y="164"/>
                  </a:lnTo>
                  <a:lnTo>
                    <a:pt x="967" y="179"/>
                  </a:lnTo>
                  <a:lnTo>
                    <a:pt x="949" y="193"/>
                  </a:lnTo>
                  <a:lnTo>
                    <a:pt x="929" y="206"/>
                  </a:lnTo>
                  <a:lnTo>
                    <a:pt x="905" y="218"/>
                  </a:lnTo>
                  <a:lnTo>
                    <a:pt x="876" y="230"/>
                  </a:lnTo>
                  <a:lnTo>
                    <a:pt x="843" y="240"/>
                  </a:lnTo>
                  <a:lnTo>
                    <a:pt x="809" y="250"/>
                  </a:lnTo>
                  <a:lnTo>
                    <a:pt x="771" y="260"/>
                  </a:lnTo>
                  <a:lnTo>
                    <a:pt x="731" y="267"/>
                  </a:lnTo>
                  <a:lnTo>
                    <a:pt x="687" y="273"/>
                  </a:lnTo>
                  <a:lnTo>
                    <a:pt x="642" y="278"/>
                  </a:lnTo>
                  <a:lnTo>
                    <a:pt x="594" y="282"/>
                  </a:lnTo>
                  <a:lnTo>
                    <a:pt x="545" y="284"/>
                  </a:lnTo>
                  <a:lnTo>
                    <a:pt x="494" y="285"/>
                  </a:lnTo>
                  <a:lnTo>
                    <a:pt x="444" y="284"/>
                  </a:lnTo>
                  <a:lnTo>
                    <a:pt x="395" y="282"/>
                  </a:lnTo>
                  <a:lnTo>
                    <a:pt x="348" y="278"/>
                  </a:lnTo>
                  <a:lnTo>
                    <a:pt x="302" y="273"/>
                  </a:lnTo>
                  <a:lnTo>
                    <a:pt x="260" y="267"/>
                  </a:lnTo>
                  <a:lnTo>
                    <a:pt x="219" y="260"/>
                  </a:lnTo>
                  <a:lnTo>
                    <a:pt x="181" y="250"/>
                  </a:lnTo>
                  <a:lnTo>
                    <a:pt x="146" y="240"/>
                  </a:lnTo>
                  <a:lnTo>
                    <a:pt x="113" y="230"/>
                  </a:lnTo>
                  <a:lnTo>
                    <a:pt x="86" y="218"/>
                  </a:lnTo>
                  <a:lnTo>
                    <a:pt x="60" y="206"/>
                  </a:lnTo>
                  <a:lnTo>
                    <a:pt x="40" y="193"/>
                  </a:lnTo>
                  <a:lnTo>
                    <a:pt x="22" y="179"/>
                  </a:lnTo>
                  <a:lnTo>
                    <a:pt x="11" y="164"/>
                  </a:lnTo>
                  <a:lnTo>
                    <a:pt x="3" y="149"/>
                  </a:lnTo>
                  <a:lnTo>
                    <a:pt x="0" y="134"/>
                  </a:lnTo>
                  <a:lnTo>
                    <a:pt x="2" y="0"/>
                  </a:lnTo>
                  <a:lnTo>
                    <a:pt x="987" y="0"/>
                  </a:lnTo>
                  <a:lnTo>
                    <a:pt x="989"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1" name="Freeform 42">
              <a:extLst>
                <a:ext uri="{FF2B5EF4-FFF2-40B4-BE49-F238E27FC236}">
                  <a16:creationId xmlns:a16="http://schemas.microsoft.com/office/drawing/2014/main" id="{5A890263-D2FC-43D9-B56C-18CA76E64240}"/>
                </a:ext>
              </a:extLst>
            </p:cNvPr>
            <p:cNvSpPr>
              <a:spLocks/>
            </p:cNvSpPr>
            <p:nvPr/>
          </p:nvSpPr>
          <p:spPr bwMode="auto">
            <a:xfrm>
              <a:off x="4902" y="3334"/>
              <a:ext cx="495" cy="110"/>
            </a:xfrm>
            <a:custGeom>
              <a:avLst/>
              <a:gdLst>
                <a:gd name="T0" fmla="*/ 1 w 990"/>
                <a:gd name="T1" fmla="*/ 1 h 220"/>
                <a:gd name="T2" fmla="*/ 1 w 990"/>
                <a:gd name="T3" fmla="*/ 1 h 220"/>
                <a:gd name="T4" fmla="*/ 1 w 990"/>
                <a:gd name="T5" fmla="*/ 1 h 220"/>
                <a:gd name="T6" fmla="*/ 1 w 990"/>
                <a:gd name="T7" fmla="*/ 1 h 220"/>
                <a:gd name="T8" fmla="*/ 1 w 990"/>
                <a:gd name="T9" fmla="*/ 1 h 220"/>
                <a:gd name="T10" fmla="*/ 1 w 990"/>
                <a:gd name="T11" fmla="*/ 1 h 220"/>
                <a:gd name="T12" fmla="*/ 1 w 990"/>
                <a:gd name="T13" fmla="*/ 1 h 220"/>
                <a:gd name="T14" fmla="*/ 1 w 990"/>
                <a:gd name="T15" fmla="*/ 1 h 220"/>
                <a:gd name="T16" fmla="*/ 1 w 990"/>
                <a:gd name="T17" fmla="*/ 1 h 220"/>
                <a:gd name="T18" fmla="*/ 1 w 990"/>
                <a:gd name="T19" fmla="*/ 1 h 220"/>
                <a:gd name="T20" fmla="*/ 1 w 990"/>
                <a:gd name="T21" fmla="*/ 1 h 220"/>
                <a:gd name="T22" fmla="*/ 1 w 990"/>
                <a:gd name="T23" fmla="*/ 1 h 220"/>
                <a:gd name="T24" fmla="*/ 1 w 990"/>
                <a:gd name="T25" fmla="*/ 1 h 220"/>
                <a:gd name="T26" fmla="*/ 1 w 990"/>
                <a:gd name="T27" fmla="*/ 1 h 220"/>
                <a:gd name="T28" fmla="*/ 1 w 990"/>
                <a:gd name="T29" fmla="*/ 1 h 220"/>
                <a:gd name="T30" fmla="*/ 1 w 990"/>
                <a:gd name="T31" fmla="*/ 1 h 220"/>
                <a:gd name="T32" fmla="*/ 1 w 990"/>
                <a:gd name="T33" fmla="*/ 1 h 220"/>
                <a:gd name="T34" fmla="*/ 1 w 990"/>
                <a:gd name="T35" fmla="*/ 1 h 220"/>
                <a:gd name="T36" fmla="*/ 1 w 990"/>
                <a:gd name="T37" fmla="*/ 1 h 220"/>
                <a:gd name="T38" fmla="*/ 1 w 990"/>
                <a:gd name="T39" fmla="*/ 1 h 220"/>
                <a:gd name="T40" fmla="*/ 1 w 990"/>
                <a:gd name="T41" fmla="*/ 1 h 220"/>
                <a:gd name="T42" fmla="*/ 1 w 990"/>
                <a:gd name="T43" fmla="*/ 1 h 220"/>
                <a:gd name="T44" fmla="*/ 1 w 990"/>
                <a:gd name="T45" fmla="*/ 1 h 220"/>
                <a:gd name="T46" fmla="*/ 1 w 990"/>
                <a:gd name="T47" fmla="*/ 1 h 220"/>
                <a:gd name="T48" fmla="*/ 1 w 990"/>
                <a:gd name="T49" fmla="*/ 1 h 220"/>
                <a:gd name="T50" fmla="*/ 1 w 990"/>
                <a:gd name="T51" fmla="*/ 1 h 220"/>
                <a:gd name="T52" fmla="*/ 1 w 990"/>
                <a:gd name="T53" fmla="*/ 1 h 220"/>
                <a:gd name="T54" fmla="*/ 1 w 990"/>
                <a:gd name="T55" fmla="*/ 1 h 220"/>
                <a:gd name="T56" fmla="*/ 1 w 990"/>
                <a:gd name="T57" fmla="*/ 1 h 220"/>
                <a:gd name="T58" fmla="*/ 1 w 990"/>
                <a:gd name="T59" fmla="*/ 1 h 220"/>
                <a:gd name="T60" fmla="*/ 1 w 990"/>
                <a:gd name="T61" fmla="*/ 1 h 220"/>
                <a:gd name="T62" fmla="*/ 1 w 990"/>
                <a:gd name="T63" fmla="*/ 1 h 220"/>
                <a:gd name="T64" fmla="*/ 0 w 990"/>
                <a:gd name="T65" fmla="*/ 1 h 220"/>
                <a:gd name="T66" fmla="*/ 0 w 990"/>
                <a:gd name="T67" fmla="*/ 0 h 220"/>
                <a:gd name="T68" fmla="*/ 1 w 990"/>
                <a:gd name="T69" fmla="*/ 0 h 220"/>
                <a:gd name="T70" fmla="*/ 1 w 990"/>
                <a:gd name="T71" fmla="*/ 1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0"/>
                <a:gd name="T109" fmla="*/ 0 h 220"/>
                <a:gd name="T110" fmla="*/ 990 w 990"/>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0" h="220">
                  <a:moveTo>
                    <a:pt x="990" y="69"/>
                  </a:moveTo>
                  <a:lnTo>
                    <a:pt x="987" y="84"/>
                  </a:lnTo>
                  <a:lnTo>
                    <a:pt x="979" y="99"/>
                  </a:lnTo>
                  <a:lnTo>
                    <a:pt x="968" y="114"/>
                  </a:lnTo>
                  <a:lnTo>
                    <a:pt x="951" y="128"/>
                  </a:lnTo>
                  <a:lnTo>
                    <a:pt x="930" y="140"/>
                  </a:lnTo>
                  <a:lnTo>
                    <a:pt x="905" y="153"/>
                  </a:lnTo>
                  <a:lnTo>
                    <a:pt x="877" y="165"/>
                  </a:lnTo>
                  <a:lnTo>
                    <a:pt x="845" y="175"/>
                  </a:lnTo>
                  <a:lnTo>
                    <a:pt x="809" y="185"/>
                  </a:lnTo>
                  <a:lnTo>
                    <a:pt x="771" y="195"/>
                  </a:lnTo>
                  <a:lnTo>
                    <a:pt x="731" y="201"/>
                  </a:lnTo>
                  <a:lnTo>
                    <a:pt x="687" y="208"/>
                  </a:lnTo>
                  <a:lnTo>
                    <a:pt x="642" y="213"/>
                  </a:lnTo>
                  <a:lnTo>
                    <a:pt x="595" y="216"/>
                  </a:lnTo>
                  <a:lnTo>
                    <a:pt x="545" y="219"/>
                  </a:lnTo>
                  <a:lnTo>
                    <a:pt x="494" y="220"/>
                  </a:lnTo>
                  <a:lnTo>
                    <a:pt x="444" y="219"/>
                  </a:lnTo>
                  <a:lnTo>
                    <a:pt x="395" y="216"/>
                  </a:lnTo>
                  <a:lnTo>
                    <a:pt x="347" y="213"/>
                  </a:lnTo>
                  <a:lnTo>
                    <a:pt x="302" y="208"/>
                  </a:lnTo>
                  <a:lnTo>
                    <a:pt x="258" y="201"/>
                  </a:lnTo>
                  <a:lnTo>
                    <a:pt x="218" y="195"/>
                  </a:lnTo>
                  <a:lnTo>
                    <a:pt x="180" y="185"/>
                  </a:lnTo>
                  <a:lnTo>
                    <a:pt x="146" y="175"/>
                  </a:lnTo>
                  <a:lnTo>
                    <a:pt x="113" y="165"/>
                  </a:lnTo>
                  <a:lnTo>
                    <a:pt x="84" y="153"/>
                  </a:lnTo>
                  <a:lnTo>
                    <a:pt x="60" y="140"/>
                  </a:lnTo>
                  <a:lnTo>
                    <a:pt x="40" y="128"/>
                  </a:lnTo>
                  <a:lnTo>
                    <a:pt x="22" y="114"/>
                  </a:lnTo>
                  <a:lnTo>
                    <a:pt x="11" y="99"/>
                  </a:lnTo>
                  <a:lnTo>
                    <a:pt x="3" y="84"/>
                  </a:lnTo>
                  <a:lnTo>
                    <a:pt x="0" y="69"/>
                  </a:lnTo>
                  <a:lnTo>
                    <a:pt x="0" y="0"/>
                  </a:lnTo>
                  <a:lnTo>
                    <a:pt x="990" y="0"/>
                  </a:lnTo>
                  <a:lnTo>
                    <a:pt x="990" y="69"/>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2" name="Freeform 43">
              <a:extLst>
                <a:ext uri="{FF2B5EF4-FFF2-40B4-BE49-F238E27FC236}">
                  <a16:creationId xmlns:a16="http://schemas.microsoft.com/office/drawing/2014/main" id="{4EB37812-6979-40A2-A2D4-E8045CCC2DB7}"/>
                </a:ext>
              </a:extLst>
            </p:cNvPr>
            <p:cNvSpPr>
              <a:spLocks/>
            </p:cNvSpPr>
            <p:nvPr/>
          </p:nvSpPr>
          <p:spPr bwMode="auto">
            <a:xfrm>
              <a:off x="4979" y="3001"/>
              <a:ext cx="148" cy="350"/>
            </a:xfrm>
            <a:custGeom>
              <a:avLst/>
              <a:gdLst>
                <a:gd name="T0" fmla="*/ 0 w 297"/>
                <a:gd name="T1" fmla="*/ 1 h 699"/>
                <a:gd name="T2" fmla="*/ 0 w 297"/>
                <a:gd name="T3" fmla="*/ 1 h 699"/>
                <a:gd name="T4" fmla="*/ 0 w 297"/>
                <a:gd name="T5" fmla="*/ 1 h 699"/>
                <a:gd name="T6" fmla="*/ 0 w 297"/>
                <a:gd name="T7" fmla="*/ 1 h 699"/>
                <a:gd name="T8" fmla="*/ 0 w 297"/>
                <a:gd name="T9" fmla="*/ 1 h 699"/>
                <a:gd name="T10" fmla="*/ 0 w 297"/>
                <a:gd name="T11" fmla="*/ 1 h 699"/>
                <a:gd name="T12" fmla="*/ 0 w 297"/>
                <a:gd name="T13" fmla="*/ 1 h 699"/>
                <a:gd name="T14" fmla="*/ 0 w 297"/>
                <a:gd name="T15" fmla="*/ 1 h 699"/>
                <a:gd name="T16" fmla="*/ 0 w 297"/>
                <a:gd name="T17" fmla="*/ 1 h 699"/>
                <a:gd name="T18" fmla="*/ 0 w 297"/>
                <a:gd name="T19" fmla="*/ 1 h 699"/>
                <a:gd name="T20" fmla="*/ 0 w 297"/>
                <a:gd name="T21" fmla="*/ 1 h 699"/>
                <a:gd name="T22" fmla="*/ 0 w 297"/>
                <a:gd name="T23" fmla="*/ 1 h 699"/>
                <a:gd name="T24" fmla="*/ 0 w 297"/>
                <a:gd name="T25" fmla="*/ 1 h 699"/>
                <a:gd name="T26" fmla="*/ 0 w 297"/>
                <a:gd name="T27" fmla="*/ 1 h 699"/>
                <a:gd name="T28" fmla="*/ 0 w 297"/>
                <a:gd name="T29" fmla="*/ 1 h 699"/>
                <a:gd name="T30" fmla="*/ 0 w 297"/>
                <a:gd name="T31" fmla="*/ 1 h 699"/>
                <a:gd name="T32" fmla="*/ 0 w 297"/>
                <a:gd name="T33" fmla="*/ 0 h 699"/>
                <a:gd name="T34" fmla="*/ 0 w 297"/>
                <a:gd name="T35" fmla="*/ 1 h 699"/>
                <a:gd name="T36" fmla="*/ 0 w 297"/>
                <a:gd name="T37" fmla="*/ 1 h 699"/>
                <a:gd name="T38" fmla="*/ 0 w 297"/>
                <a:gd name="T39" fmla="*/ 1 h 699"/>
                <a:gd name="T40" fmla="*/ 0 w 297"/>
                <a:gd name="T41" fmla="*/ 1 h 699"/>
                <a:gd name="T42" fmla="*/ 0 w 297"/>
                <a:gd name="T43" fmla="*/ 1 h 699"/>
                <a:gd name="T44" fmla="*/ 0 w 297"/>
                <a:gd name="T45" fmla="*/ 1 h 699"/>
                <a:gd name="T46" fmla="*/ 0 w 297"/>
                <a:gd name="T47" fmla="*/ 1 h 699"/>
                <a:gd name="T48" fmla="*/ 0 w 297"/>
                <a:gd name="T49" fmla="*/ 1 h 699"/>
                <a:gd name="T50" fmla="*/ 0 w 297"/>
                <a:gd name="T51" fmla="*/ 1 h 699"/>
                <a:gd name="T52" fmla="*/ 0 w 297"/>
                <a:gd name="T53" fmla="*/ 1 h 699"/>
                <a:gd name="T54" fmla="*/ 0 w 297"/>
                <a:gd name="T55" fmla="*/ 1 h 699"/>
                <a:gd name="T56" fmla="*/ 0 w 297"/>
                <a:gd name="T57" fmla="*/ 1 h 699"/>
                <a:gd name="T58" fmla="*/ 0 w 297"/>
                <a:gd name="T59" fmla="*/ 1 h 699"/>
                <a:gd name="T60" fmla="*/ 0 w 297"/>
                <a:gd name="T61" fmla="*/ 1 h 699"/>
                <a:gd name="T62" fmla="*/ 0 w 297"/>
                <a:gd name="T63" fmla="*/ 1 h 699"/>
                <a:gd name="T64" fmla="*/ 0 w 297"/>
                <a:gd name="T65" fmla="*/ 1 h 699"/>
                <a:gd name="T66" fmla="*/ 0 w 297"/>
                <a:gd name="T67" fmla="*/ 1 h 699"/>
                <a:gd name="T68" fmla="*/ 0 w 297"/>
                <a:gd name="T69" fmla="*/ 1 h 699"/>
                <a:gd name="T70" fmla="*/ 0 w 297"/>
                <a:gd name="T71" fmla="*/ 1 h 699"/>
                <a:gd name="T72" fmla="*/ 0 w 297"/>
                <a:gd name="T73" fmla="*/ 1 h 699"/>
                <a:gd name="T74" fmla="*/ 0 w 297"/>
                <a:gd name="T75" fmla="*/ 1 h 699"/>
                <a:gd name="T76" fmla="*/ 0 w 297"/>
                <a:gd name="T77" fmla="*/ 1 h 699"/>
                <a:gd name="T78" fmla="*/ 0 w 297"/>
                <a:gd name="T79" fmla="*/ 1 h 699"/>
                <a:gd name="T80" fmla="*/ 0 w 297"/>
                <a:gd name="T81" fmla="*/ 1 h 6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
                <a:gd name="T124" fmla="*/ 0 h 699"/>
                <a:gd name="T125" fmla="*/ 297 w 297"/>
                <a:gd name="T126" fmla="*/ 699 h 6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 h="699">
                  <a:moveTo>
                    <a:pt x="0" y="546"/>
                  </a:moveTo>
                  <a:lnTo>
                    <a:pt x="1" y="510"/>
                  </a:lnTo>
                  <a:lnTo>
                    <a:pt x="4" y="469"/>
                  </a:lnTo>
                  <a:lnTo>
                    <a:pt x="12" y="424"/>
                  </a:lnTo>
                  <a:lnTo>
                    <a:pt x="26" y="377"/>
                  </a:lnTo>
                  <a:lnTo>
                    <a:pt x="47" y="327"/>
                  </a:lnTo>
                  <a:lnTo>
                    <a:pt x="77" y="278"/>
                  </a:lnTo>
                  <a:lnTo>
                    <a:pt x="117" y="229"/>
                  </a:lnTo>
                  <a:lnTo>
                    <a:pt x="168" y="182"/>
                  </a:lnTo>
                  <a:lnTo>
                    <a:pt x="179" y="173"/>
                  </a:lnTo>
                  <a:lnTo>
                    <a:pt x="197" y="159"/>
                  </a:lnTo>
                  <a:lnTo>
                    <a:pt x="217" y="139"/>
                  </a:lnTo>
                  <a:lnTo>
                    <a:pt x="239" y="116"/>
                  </a:lnTo>
                  <a:lnTo>
                    <a:pt x="261" y="90"/>
                  </a:lnTo>
                  <a:lnTo>
                    <a:pt x="279" y="62"/>
                  </a:lnTo>
                  <a:lnTo>
                    <a:pt x="292" y="31"/>
                  </a:lnTo>
                  <a:lnTo>
                    <a:pt x="297" y="0"/>
                  </a:lnTo>
                  <a:lnTo>
                    <a:pt x="296" y="23"/>
                  </a:lnTo>
                  <a:lnTo>
                    <a:pt x="293" y="47"/>
                  </a:lnTo>
                  <a:lnTo>
                    <a:pt x="290" y="71"/>
                  </a:lnTo>
                  <a:lnTo>
                    <a:pt x="285" y="97"/>
                  </a:lnTo>
                  <a:lnTo>
                    <a:pt x="276" y="123"/>
                  </a:lnTo>
                  <a:lnTo>
                    <a:pt x="264" y="151"/>
                  </a:lnTo>
                  <a:lnTo>
                    <a:pt x="247" y="180"/>
                  </a:lnTo>
                  <a:lnTo>
                    <a:pt x="225" y="209"/>
                  </a:lnTo>
                  <a:lnTo>
                    <a:pt x="190" y="266"/>
                  </a:lnTo>
                  <a:lnTo>
                    <a:pt x="167" y="334"/>
                  </a:lnTo>
                  <a:lnTo>
                    <a:pt x="153" y="408"/>
                  </a:lnTo>
                  <a:lnTo>
                    <a:pt x="145" y="483"/>
                  </a:lnTo>
                  <a:lnTo>
                    <a:pt x="138" y="554"/>
                  </a:lnTo>
                  <a:lnTo>
                    <a:pt x="131" y="615"/>
                  </a:lnTo>
                  <a:lnTo>
                    <a:pt x="119" y="664"/>
                  </a:lnTo>
                  <a:lnTo>
                    <a:pt x="101" y="692"/>
                  </a:lnTo>
                  <a:lnTo>
                    <a:pt x="87" y="698"/>
                  </a:lnTo>
                  <a:lnTo>
                    <a:pt x="72" y="699"/>
                  </a:lnTo>
                  <a:lnTo>
                    <a:pt x="55" y="695"/>
                  </a:lnTo>
                  <a:lnTo>
                    <a:pt x="39" y="682"/>
                  </a:lnTo>
                  <a:lnTo>
                    <a:pt x="24" y="661"/>
                  </a:lnTo>
                  <a:lnTo>
                    <a:pt x="11" y="633"/>
                  </a:lnTo>
                  <a:lnTo>
                    <a:pt x="3" y="595"/>
                  </a:lnTo>
                  <a:lnTo>
                    <a:pt x="0" y="546"/>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3" name="Freeform 44">
              <a:extLst>
                <a:ext uri="{FF2B5EF4-FFF2-40B4-BE49-F238E27FC236}">
                  <a16:creationId xmlns:a16="http://schemas.microsoft.com/office/drawing/2014/main" id="{812C6CFD-7FE6-4977-9CE2-21E00ABF4A0E}"/>
                </a:ext>
              </a:extLst>
            </p:cNvPr>
            <p:cNvSpPr>
              <a:spLocks/>
            </p:cNvSpPr>
            <p:nvPr/>
          </p:nvSpPr>
          <p:spPr bwMode="auto">
            <a:xfrm>
              <a:off x="5167" y="3015"/>
              <a:ext cx="164" cy="337"/>
            </a:xfrm>
            <a:custGeom>
              <a:avLst/>
              <a:gdLst>
                <a:gd name="T0" fmla="*/ 1 w 328"/>
                <a:gd name="T1" fmla="*/ 0 h 676"/>
                <a:gd name="T2" fmla="*/ 1 w 328"/>
                <a:gd name="T3" fmla="*/ 0 h 676"/>
                <a:gd name="T4" fmla="*/ 1 w 328"/>
                <a:gd name="T5" fmla="*/ 0 h 676"/>
                <a:gd name="T6" fmla="*/ 1 w 328"/>
                <a:gd name="T7" fmla="*/ 0 h 676"/>
                <a:gd name="T8" fmla="*/ 1 w 328"/>
                <a:gd name="T9" fmla="*/ 0 h 676"/>
                <a:gd name="T10" fmla="*/ 1 w 328"/>
                <a:gd name="T11" fmla="*/ 0 h 676"/>
                <a:gd name="T12" fmla="*/ 1 w 328"/>
                <a:gd name="T13" fmla="*/ 0 h 676"/>
                <a:gd name="T14" fmla="*/ 1 w 328"/>
                <a:gd name="T15" fmla="*/ 0 h 676"/>
                <a:gd name="T16" fmla="*/ 1 w 328"/>
                <a:gd name="T17" fmla="*/ 0 h 676"/>
                <a:gd name="T18" fmla="*/ 1 w 328"/>
                <a:gd name="T19" fmla="*/ 0 h 676"/>
                <a:gd name="T20" fmla="*/ 1 w 328"/>
                <a:gd name="T21" fmla="*/ 0 h 676"/>
                <a:gd name="T22" fmla="*/ 1 w 328"/>
                <a:gd name="T23" fmla="*/ 0 h 676"/>
                <a:gd name="T24" fmla="*/ 1 w 328"/>
                <a:gd name="T25" fmla="*/ 0 h 676"/>
                <a:gd name="T26" fmla="*/ 1 w 328"/>
                <a:gd name="T27" fmla="*/ 0 h 676"/>
                <a:gd name="T28" fmla="*/ 1 w 328"/>
                <a:gd name="T29" fmla="*/ 0 h 676"/>
                <a:gd name="T30" fmla="*/ 1 w 328"/>
                <a:gd name="T31" fmla="*/ 0 h 676"/>
                <a:gd name="T32" fmla="*/ 1 w 328"/>
                <a:gd name="T33" fmla="*/ 0 h 676"/>
                <a:gd name="T34" fmla="*/ 1 w 328"/>
                <a:gd name="T35" fmla="*/ 0 h 676"/>
                <a:gd name="T36" fmla="*/ 1 w 328"/>
                <a:gd name="T37" fmla="*/ 0 h 676"/>
                <a:gd name="T38" fmla="*/ 1 w 328"/>
                <a:gd name="T39" fmla="*/ 0 h 676"/>
                <a:gd name="T40" fmla="*/ 1 w 328"/>
                <a:gd name="T41" fmla="*/ 0 h 676"/>
                <a:gd name="T42" fmla="*/ 1 w 328"/>
                <a:gd name="T43" fmla="*/ 0 h 676"/>
                <a:gd name="T44" fmla="*/ 1 w 328"/>
                <a:gd name="T45" fmla="*/ 0 h 676"/>
                <a:gd name="T46" fmla="*/ 1 w 328"/>
                <a:gd name="T47" fmla="*/ 0 h 676"/>
                <a:gd name="T48" fmla="*/ 1 w 328"/>
                <a:gd name="T49" fmla="*/ 0 h 676"/>
                <a:gd name="T50" fmla="*/ 0 w 328"/>
                <a:gd name="T51" fmla="*/ 0 h 676"/>
                <a:gd name="T52" fmla="*/ 1 w 328"/>
                <a:gd name="T53" fmla="*/ 0 h 676"/>
                <a:gd name="T54" fmla="*/ 1 w 328"/>
                <a:gd name="T55" fmla="*/ 0 h 676"/>
                <a:gd name="T56" fmla="*/ 1 w 328"/>
                <a:gd name="T57" fmla="*/ 0 h 676"/>
                <a:gd name="T58" fmla="*/ 1 w 328"/>
                <a:gd name="T59" fmla="*/ 0 h 676"/>
                <a:gd name="T60" fmla="*/ 1 w 328"/>
                <a:gd name="T61" fmla="*/ 0 h 676"/>
                <a:gd name="T62" fmla="*/ 1 w 328"/>
                <a:gd name="T63" fmla="*/ 0 h 676"/>
                <a:gd name="T64" fmla="*/ 1 w 328"/>
                <a:gd name="T65" fmla="*/ 0 h 676"/>
                <a:gd name="T66" fmla="*/ 1 w 328"/>
                <a:gd name="T67" fmla="*/ 0 h 676"/>
                <a:gd name="T68" fmla="*/ 1 w 328"/>
                <a:gd name="T69" fmla="*/ 0 h 676"/>
                <a:gd name="T70" fmla="*/ 1 w 328"/>
                <a:gd name="T71" fmla="*/ 0 h 676"/>
                <a:gd name="T72" fmla="*/ 1 w 328"/>
                <a:gd name="T73" fmla="*/ 0 h 676"/>
                <a:gd name="T74" fmla="*/ 1 w 328"/>
                <a:gd name="T75" fmla="*/ 0 h 676"/>
                <a:gd name="T76" fmla="*/ 1 w 328"/>
                <a:gd name="T77" fmla="*/ 0 h 676"/>
                <a:gd name="T78" fmla="*/ 1 w 328"/>
                <a:gd name="T79" fmla="*/ 0 h 676"/>
                <a:gd name="T80" fmla="*/ 1 w 328"/>
                <a:gd name="T81" fmla="*/ 0 h 676"/>
                <a:gd name="T82" fmla="*/ 1 w 328"/>
                <a:gd name="T83" fmla="*/ 0 h 676"/>
                <a:gd name="T84" fmla="*/ 1 w 328"/>
                <a:gd name="T85" fmla="*/ 0 h 676"/>
                <a:gd name="T86" fmla="*/ 1 w 328"/>
                <a:gd name="T87" fmla="*/ 0 h 676"/>
                <a:gd name="T88" fmla="*/ 1 w 328"/>
                <a:gd name="T89" fmla="*/ 0 h 676"/>
                <a:gd name="T90" fmla="*/ 1 w 328"/>
                <a:gd name="T91" fmla="*/ 0 h 676"/>
                <a:gd name="T92" fmla="*/ 1 w 328"/>
                <a:gd name="T93" fmla="*/ 0 h 676"/>
                <a:gd name="T94" fmla="*/ 1 w 328"/>
                <a:gd name="T95" fmla="*/ 0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8"/>
                <a:gd name="T145" fmla="*/ 0 h 676"/>
                <a:gd name="T146" fmla="*/ 328 w 328"/>
                <a:gd name="T147" fmla="*/ 676 h 6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8" h="676">
                  <a:moveTo>
                    <a:pt x="233" y="676"/>
                  </a:moveTo>
                  <a:lnTo>
                    <a:pt x="228" y="656"/>
                  </a:lnTo>
                  <a:lnTo>
                    <a:pt x="229" y="635"/>
                  </a:lnTo>
                  <a:lnTo>
                    <a:pt x="236" y="612"/>
                  </a:lnTo>
                  <a:lnTo>
                    <a:pt x="247" y="590"/>
                  </a:lnTo>
                  <a:lnTo>
                    <a:pt x="260" y="570"/>
                  </a:lnTo>
                  <a:lnTo>
                    <a:pt x="274" y="552"/>
                  </a:lnTo>
                  <a:lnTo>
                    <a:pt x="287" y="540"/>
                  </a:lnTo>
                  <a:lnTo>
                    <a:pt x="299" y="533"/>
                  </a:lnTo>
                  <a:lnTo>
                    <a:pt x="309" y="526"/>
                  </a:lnTo>
                  <a:lnTo>
                    <a:pt x="318" y="516"/>
                  </a:lnTo>
                  <a:lnTo>
                    <a:pt x="325" y="502"/>
                  </a:lnTo>
                  <a:lnTo>
                    <a:pt x="328" y="486"/>
                  </a:lnTo>
                  <a:lnTo>
                    <a:pt x="324" y="469"/>
                  </a:lnTo>
                  <a:lnTo>
                    <a:pt x="310" y="452"/>
                  </a:lnTo>
                  <a:lnTo>
                    <a:pt x="286" y="436"/>
                  </a:lnTo>
                  <a:lnTo>
                    <a:pt x="248" y="422"/>
                  </a:lnTo>
                  <a:lnTo>
                    <a:pt x="212" y="408"/>
                  </a:lnTo>
                  <a:lnTo>
                    <a:pt x="193" y="392"/>
                  </a:lnTo>
                  <a:lnTo>
                    <a:pt x="187" y="376"/>
                  </a:lnTo>
                  <a:lnTo>
                    <a:pt x="193" y="360"/>
                  </a:lnTo>
                  <a:lnTo>
                    <a:pt x="206" y="344"/>
                  </a:lnTo>
                  <a:lnTo>
                    <a:pt x="226" y="329"/>
                  </a:lnTo>
                  <a:lnTo>
                    <a:pt x="249" y="315"/>
                  </a:lnTo>
                  <a:lnTo>
                    <a:pt x="271" y="305"/>
                  </a:lnTo>
                  <a:lnTo>
                    <a:pt x="282" y="295"/>
                  </a:lnTo>
                  <a:lnTo>
                    <a:pt x="277" y="287"/>
                  </a:lnTo>
                  <a:lnTo>
                    <a:pt x="259" y="279"/>
                  </a:lnTo>
                  <a:lnTo>
                    <a:pt x="235" y="272"/>
                  </a:lnTo>
                  <a:lnTo>
                    <a:pt x="209" y="267"/>
                  </a:lnTo>
                  <a:lnTo>
                    <a:pt x="186" y="261"/>
                  </a:lnTo>
                  <a:lnTo>
                    <a:pt x="172" y="256"/>
                  </a:lnTo>
                  <a:lnTo>
                    <a:pt x="171" y="252"/>
                  </a:lnTo>
                  <a:lnTo>
                    <a:pt x="179" y="247"/>
                  </a:lnTo>
                  <a:lnTo>
                    <a:pt x="188" y="240"/>
                  </a:lnTo>
                  <a:lnTo>
                    <a:pt x="196" y="232"/>
                  </a:lnTo>
                  <a:lnTo>
                    <a:pt x="199" y="221"/>
                  </a:lnTo>
                  <a:lnTo>
                    <a:pt x="197" y="207"/>
                  </a:lnTo>
                  <a:lnTo>
                    <a:pt x="187" y="191"/>
                  </a:lnTo>
                  <a:lnTo>
                    <a:pt x="165" y="170"/>
                  </a:lnTo>
                  <a:lnTo>
                    <a:pt x="132" y="146"/>
                  </a:lnTo>
                  <a:lnTo>
                    <a:pt x="95" y="121"/>
                  </a:lnTo>
                  <a:lnTo>
                    <a:pt x="66" y="100"/>
                  </a:lnTo>
                  <a:lnTo>
                    <a:pt x="44" y="80"/>
                  </a:lnTo>
                  <a:lnTo>
                    <a:pt x="28" y="63"/>
                  </a:lnTo>
                  <a:lnTo>
                    <a:pt x="17" y="47"/>
                  </a:lnTo>
                  <a:lnTo>
                    <a:pt x="12" y="30"/>
                  </a:lnTo>
                  <a:lnTo>
                    <a:pt x="9" y="15"/>
                  </a:lnTo>
                  <a:lnTo>
                    <a:pt x="11" y="0"/>
                  </a:lnTo>
                  <a:lnTo>
                    <a:pt x="7" y="17"/>
                  </a:lnTo>
                  <a:lnTo>
                    <a:pt x="4" y="33"/>
                  </a:lnTo>
                  <a:lnTo>
                    <a:pt x="0" y="49"/>
                  </a:lnTo>
                  <a:lnTo>
                    <a:pt x="1" y="66"/>
                  </a:lnTo>
                  <a:lnTo>
                    <a:pt x="7" y="86"/>
                  </a:lnTo>
                  <a:lnTo>
                    <a:pt x="21" y="106"/>
                  </a:lnTo>
                  <a:lnTo>
                    <a:pt x="44" y="130"/>
                  </a:lnTo>
                  <a:lnTo>
                    <a:pt x="79" y="154"/>
                  </a:lnTo>
                  <a:lnTo>
                    <a:pt x="112" y="178"/>
                  </a:lnTo>
                  <a:lnTo>
                    <a:pt x="134" y="199"/>
                  </a:lnTo>
                  <a:lnTo>
                    <a:pt x="144" y="216"/>
                  </a:lnTo>
                  <a:lnTo>
                    <a:pt x="146" y="229"/>
                  </a:lnTo>
                  <a:lnTo>
                    <a:pt x="143" y="240"/>
                  </a:lnTo>
                  <a:lnTo>
                    <a:pt x="135" y="248"/>
                  </a:lnTo>
                  <a:lnTo>
                    <a:pt x="126" y="255"/>
                  </a:lnTo>
                  <a:lnTo>
                    <a:pt x="118" y="260"/>
                  </a:lnTo>
                  <a:lnTo>
                    <a:pt x="119" y="264"/>
                  </a:lnTo>
                  <a:lnTo>
                    <a:pt x="133" y="269"/>
                  </a:lnTo>
                  <a:lnTo>
                    <a:pt x="156" y="275"/>
                  </a:lnTo>
                  <a:lnTo>
                    <a:pt x="181" y="282"/>
                  </a:lnTo>
                  <a:lnTo>
                    <a:pt x="205" y="289"/>
                  </a:lnTo>
                  <a:lnTo>
                    <a:pt x="222" y="295"/>
                  </a:lnTo>
                  <a:lnTo>
                    <a:pt x="228" y="303"/>
                  </a:lnTo>
                  <a:lnTo>
                    <a:pt x="217" y="313"/>
                  </a:lnTo>
                  <a:lnTo>
                    <a:pt x="195" y="323"/>
                  </a:lnTo>
                  <a:lnTo>
                    <a:pt x="173" y="337"/>
                  </a:lnTo>
                  <a:lnTo>
                    <a:pt x="153" y="352"/>
                  </a:lnTo>
                  <a:lnTo>
                    <a:pt x="140" y="368"/>
                  </a:lnTo>
                  <a:lnTo>
                    <a:pt x="134" y="385"/>
                  </a:lnTo>
                  <a:lnTo>
                    <a:pt x="140" y="401"/>
                  </a:lnTo>
                  <a:lnTo>
                    <a:pt x="159" y="416"/>
                  </a:lnTo>
                  <a:lnTo>
                    <a:pt x="195" y="430"/>
                  </a:lnTo>
                  <a:lnTo>
                    <a:pt x="233" y="444"/>
                  </a:lnTo>
                  <a:lnTo>
                    <a:pt x="257" y="460"/>
                  </a:lnTo>
                  <a:lnTo>
                    <a:pt x="271" y="477"/>
                  </a:lnTo>
                  <a:lnTo>
                    <a:pt x="275" y="494"/>
                  </a:lnTo>
                  <a:lnTo>
                    <a:pt x="272" y="510"/>
                  </a:lnTo>
                  <a:lnTo>
                    <a:pt x="265" y="524"/>
                  </a:lnTo>
                  <a:lnTo>
                    <a:pt x="256" y="534"/>
                  </a:lnTo>
                  <a:lnTo>
                    <a:pt x="246" y="541"/>
                  </a:lnTo>
                  <a:lnTo>
                    <a:pt x="236" y="548"/>
                  </a:lnTo>
                  <a:lnTo>
                    <a:pt x="229" y="559"/>
                  </a:lnTo>
                  <a:lnTo>
                    <a:pt x="224" y="575"/>
                  </a:lnTo>
                  <a:lnTo>
                    <a:pt x="220" y="594"/>
                  </a:lnTo>
                  <a:lnTo>
                    <a:pt x="219" y="615"/>
                  </a:lnTo>
                  <a:lnTo>
                    <a:pt x="221" y="636"/>
                  </a:lnTo>
                  <a:lnTo>
                    <a:pt x="226" y="657"/>
                  </a:lnTo>
                  <a:lnTo>
                    <a:pt x="233" y="67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4" name="Freeform 45">
              <a:extLst>
                <a:ext uri="{FF2B5EF4-FFF2-40B4-BE49-F238E27FC236}">
                  <a16:creationId xmlns:a16="http://schemas.microsoft.com/office/drawing/2014/main" id="{C4D3B6A8-B4B8-4FE5-88D7-9587A3A04280}"/>
                </a:ext>
              </a:extLst>
            </p:cNvPr>
            <p:cNvSpPr>
              <a:spLocks/>
            </p:cNvSpPr>
            <p:nvPr/>
          </p:nvSpPr>
          <p:spPr bwMode="auto">
            <a:xfrm>
              <a:off x="4902" y="3258"/>
              <a:ext cx="495" cy="151"/>
            </a:xfrm>
            <a:custGeom>
              <a:avLst/>
              <a:gdLst>
                <a:gd name="T0" fmla="*/ 1 w 990"/>
                <a:gd name="T1" fmla="*/ 1 h 301"/>
                <a:gd name="T2" fmla="*/ 1 w 990"/>
                <a:gd name="T3" fmla="*/ 1 h 301"/>
                <a:gd name="T4" fmla="*/ 1 w 990"/>
                <a:gd name="T5" fmla="*/ 1 h 301"/>
                <a:gd name="T6" fmla="*/ 1 w 990"/>
                <a:gd name="T7" fmla="*/ 1 h 301"/>
                <a:gd name="T8" fmla="*/ 1 w 990"/>
                <a:gd name="T9" fmla="*/ 1 h 301"/>
                <a:gd name="T10" fmla="*/ 1 w 990"/>
                <a:gd name="T11" fmla="*/ 1 h 301"/>
                <a:gd name="T12" fmla="*/ 1 w 990"/>
                <a:gd name="T13" fmla="*/ 1 h 301"/>
                <a:gd name="T14" fmla="*/ 1 w 990"/>
                <a:gd name="T15" fmla="*/ 1 h 301"/>
                <a:gd name="T16" fmla="*/ 1 w 990"/>
                <a:gd name="T17" fmla="*/ 1 h 301"/>
                <a:gd name="T18" fmla="*/ 1 w 990"/>
                <a:gd name="T19" fmla="*/ 1 h 301"/>
                <a:gd name="T20" fmla="*/ 1 w 990"/>
                <a:gd name="T21" fmla="*/ 1 h 301"/>
                <a:gd name="T22" fmla="*/ 1 w 990"/>
                <a:gd name="T23" fmla="*/ 1 h 301"/>
                <a:gd name="T24" fmla="*/ 1 w 990"/>
                <a:gd name="T25" fmla="*/ 1 h 301"/>
                <a:gd name="T26" fmla="*/ 1 w 990"/>
                <a:gd name="T27" fmla="*/ 1 h 301"/>
                <a:gd name="T28" fmla="*/ 1 w 990"/>
                <a:gd name="T29" fmla="*/ 1 h 301"/>
                <a:gd name="T30" fmla="*/ 1 w 990"/>
                <a:gd name="T31" fmla="*/ 1 h 301"/>
                <a:gd name="T32" fmla="*/ 1 w 990"/>
                <a:gd name="T33" fmla="*/ 1 h 301"/>
                <a:gd name="T34" fmla="*/ 1 w 990"/>
                <a:gd name="T35" fmla="*/ 1 h 301"/>
                <a:gd name="T36" fmla="*/ 1 w 990"/>
                <a:gd name="T37" fmla="*/ 1 h 301"/>
                <a:gd name="T38" fmla="*/ 1 w 990"/>
                <a:gd name="T39" fmla="*/ 1 h 301"/>
                <a:gd name="T40" fmla="*/ 1 w 990"/>
                <a:gd name="T41" fmla="*/ 1 h 301"/>
                <a:gd name="T42" fmla="*/ 1 w 990"/>
                <a:gd name="T43" fmla="*/ 1 h 301"/>
                <a:gd name="T44" fmla="*/ 1 w 990"/>
                <a:gd name="T45" fmla="*/ 1 h 301"/>
                <a:gd name="T46" fmla="*/ 1 w 990"/>
                <a:gd name="T47" fmla="*/ 1 h 301"/>
                <a:gd name="T48" fmla="*/ 1 w 990"/>
                <a:gd name="T49" fmla="*/ 1 h 301"/>
                <a:gd name="T50" fmla="*/ 1 w 990"/>
                <a:gd name="T51" fmla="*/ 1 h 301"/>
                <a:gd name="T52" fmla="*/ 1 w 990"/>
                <a:gd name="T53" fmla="*/ 1 h 301"/>
                <a:gd name="T54" fmla="*/ 1 w 990"/>
                <a:gd name="T55" fmla="*/ 1 h 301"/>
                <a:gd name="T56" fmla="*/ 1 w 990"/>
                <a:gd name="T57" fmla="*/ 1 h 301"/>
                <a:gd name="T58" fmla="*/ 1 w 990"/>
                <a:gd name="T59" fmla="*/ 1 h 301"/>
                <a:gd name="T60" fmla="*/ 1 w 990"/>
                <a:gd name="T61" fmla="*/ 1 h 301"/>
                <a:gd name="T62" fmla="*/ 1 w 990"/>
                <a:gd name="T63" fmla="*/ 1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0"/>
                <a:gd name="T97" fmla="*/ 0 h 301"/>
                <a:gd name="T98" fmla="*/ 990 w 990"/>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0" h="301">
                  <a:moveTo>
                    <a:pt x="494" y="0"/>
                  </a:moveTo>
                  <a:lnTo>
                    <a:pt x="444" y="1"/>
                  </a:lnTo>
                  <a:lnTo>
                    <a:pt x="395" y="3"/>
                  </a:lnTo>
                  <a:lnTo>
                    <a:pt x="347" y="7"/>
                  </a:lnTo>
                  <a:lnTo>
                    <a:pt x="302" y="11"/>
                  </a:lnTo>
                  <a:lnTo>
                    <a:pt x="258" y="18"/>
                  </a:lnTo>
                  <a:lnTo>
                    <a:pt x="218" y="25"/>
                  </a:lnTo>
                  <a:lnTo>
                    <a:pt x="180" y="34"/>
                  </a:lnTo>
                  <a:lnTo>
                    <a:pt x="146" y="44"/>
                  </a:lnTo>
                  <a:lnTo>
                    <a:pt x="113" y="55"/>
                  </a:lnTo>
                  <a:lnTo>
                    <a:pt x="84" y="67"/>
                  </a:lnTo>
                  <a:lnTo>
                    <a:pt x="60" y="79"/>
                  </a:lnTo>
                  <a:lnTo>
                    <a:pt x="40" y="92"/>
                  </a:lnTo>
                  <a:lnTo>
                    <a:pt x="22" y="106"/>
                  </a:lnTo>
                  <a:lnTo>
                    <a:pt x="11" y="121"/>
                  </a:lnTo>
                  <a:lnTo>
                    <a:pt x="3" y="136"/>
                  </a:lnTo>
                  <a:lnTo>
                    <a:pt x="0" y="151"/>
                  </a:lnTo>
                  <a:lnTo>
                    <a:pt x="3" y="166"/>
                  </a:lnTo>
                  <a:lnTo>
                    <a:pt x="11" y="181"/>
                  </a:lnTo>
                  <a:lnTo>
                    <a:pt x="22" y="196"/>
                  </a:lnTo>
                  <a:lnTo>
                    <a:pt x="40" y="210"/>
                  </a:lnTo>
                  <a:lnTo>
                    <a:pt x="60" y="222"/>
                  </a:lnTo>
                  <a:lnTo>
                    <a:pt x="84" y="235"/>
                  </a:lnTo>
                  <a:lnTo>
                    <a:pt x="113" y="246"/>
                  </a:lnTo>
                  <a:lnTo>
                    <a:pt x="146" y="257"/>
                  </a:lnTo>
                  <a:lnTo>
                    <a:pt x="180" y="266"/>
                  </a:lnTo>
                  <a:lnTo>
                    <a:pt x="218" y="275"/>
                  </a:lnTo>
                  <a:lnTo>
                    <a:pt x="258" y="282"/>
                  </a:lnTo>
                  <a:lnTo>
                    <a:pt x="302" y="289"/>
                  </a:lnTo>
                  <a:lnTo>
                    <a:pt x="347" y="294"/>
                  </a:lnTo>
                  <a:lnTo>
                    <a:pt x="395" y="297"/>
                  </a:lnTo>
                  <a:lnTo>
                    <a:pt x="444" y="299"/>
                  </a:lnTo>
                  <a:lnTo>
                    <a:pt x="494" y="301"/>
                  </a:lnTo>
                  <a:lnTo>
                    <a:pt x="545" y="299"/>
                  </a:lnTo>
                  <a:lnTo>
                    <a:pt x="595" y="297"/>
                  </a:lnTo>
                  <a:lnTo>
                    <a:pt x="642" y="294"/>
                  </a:lnTo>
                  <a:lnTo>
                    <a:pt x="687" y="289"/>
                  </a:lnTo>
                  <a:lnTo>
                    <a:pt x="731" y="282"/>
                  </a:lnTo>
                  <a:lnTo>
                    <a:pt x="771" y="275"/>
                  </a:lnTo>
                  <a:lnTo>
                    <a:pt x="809" y="266"/>
                  </a:lnTo>
                  <a:lnTo>
                    <a:pt x="845" y="257"/>
                  </a:lnTo>
                  <a:lnTo>
                    <a:pt x="877" y="246"/>
                  </a:lnTo>
                  <a:lnTo>
                    <a:pt x="905" y="235"/>
                  </a:lnTo>
                  <a:lnTo>
                    <a:pt x="930" y="222"/>
                  </a:lnTo>
                  <a:lnTo>
                    <a:pt x="951" y="210"/>
                  </a:lnTo>
                  <a:lnTo>
                    <a:pt x="968" y="196"/>
                  </a:lnTo>
                  <a:lnTo>
                    <a:pt x="979" y="181"/>
                  </a:lnTo>
                  <a:lnTo>
                    <a:pt x="987" y="166"/>
                  </a:lnTo>
                  <a:lnTo>
                    <a:pt x="990" y="151"/>
                  </a:lnTo>
                  <a:lnTo>
                    <a:pt x="987" y="136"/>
                  </a:lnTo>
                  <a:lnTo>
                    <a:pt x="979" y="121"/>
                  </a:lnTo>
                  <a:lnTo>
                    <a:pt x="968" y="106"/>
                  </a:lnTo>
                  <a:lnTo>
                    <a:pt x="951" y="92"/>
                  </a:lnTo>
                  <a:lnTo>
                    <a:pt x="930" y="79"/>
                  </a:lnTo>
                  <a:lnTo>
                    <a:pt x="905" y="67"/>
                  </a:lnTo>
                  <a:lnTo>
                    <a:pt x="877" y="55"/>
                  </a:lnTo>
                  <a:lnTo>
                    <a:pt x="845" y="44"/>
                  </a:lnTo>
                  <a:lnTo>
                    <a:pt x="809" y="34"/>
                  </a:lnTo>
                  <a:lnTo>
                    <a:pt x="771" y="25"/>
                  </a:lnTo>
                  <a:lnTo>
                    <a:pt x="731" y="18"/>
                  </a:lnTo>
                  <a:lnTo>
                    <a:pt x="687" y="11"/>
                  </a:lnTo>
                  <a:lnTo>
                    <a:pt x="642" y="7"/>
                  </a:lnTo>
                  <a:lnTo>
                    <a:pt x="595" y="3"/>
                  </a:lnTo>
                  <a:lnTo>
                    <a:pt x="545" y="1"/>
                  </a:lnTo>
                  <a:lnTo>
                    <a:pt x="494"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5" name="Freeform 46">
              <a:extLst>
                <a:ext uri="{FF2B5EF4-FFF2-40B4-BE49-F238E27FC236}">
                  <a16:creationId xmlns:a16="http://schemas.microsoft.com/office/drawing/2014/main" id="{E5B76F1D-2FDA-4505-AB98-5847B0686A29}"/>
                </a:ext>
              </a:extLst>
            </p:cNvPr>
            <p:cNvSpPr>
              <a:spLocks/>
            </p:cNvSpPr>
            <p:nvPr/>
          </p:nvSpPr>
          <p:spPr bwMode="auto">
            <a:xfrm>
              <a:off x="5277" y="3275"/>
              <a:ext cx="42" cy="77"/>
            </a:xfrm>
            <a:custGeom>
              <a:avLst/>
              <a:gdLst>
                <a:gd name="T0" fmla="*/ 1 w 84"/>
                <a:gd name="T1" fmla="*/ 0 h 155"/>
                <a:gd name="T2" fmla="*/ 1 w 84"/>
                <a:gd name="T3" fmla="*/ 0 h 155"/>
                <a:gd name="T4" fmla="*/ 1 w 84"/>
                <a:gd name="T5" fmla="*/ 0 h 155"/>
                <a:gd name="T6" fmla="*/ 1 w 84"/>
                <a:gd name="T7" fmla="*/ 0 h 155"/>
                <a:gd name="T8" fmla="*/ 1 w 84"/>
                <a:gd name="T9" fmla="*/ 0 h 155"/>
                <a:gd name="T10" fmla="*/ 1 w 84"/>
                <a:gd name="T11" fmla="*/ 0 h 155"/>
                <a:gd name="T12" fmla="*/ 1 w 84"/>
                <a:gd name="T13" fmla="*/ 0 h 155"/>
                <a:gd name="T14" fmla="*/ 1 w 84"/>
                <a:gd name="T15" fmla="*/ 0 h 155"/>
                <a:gd name="T16" fmla="*/ 1 w 84"/>
                <a:gd name="T17" fmla="*/ 0 h 155"/>
                <a:gd name="T18" fmla="*/ 0 w 84"/>
                <a:gd name="T19" fmla="*/ 0 h 155"/>
                <a:gd name="T20" fmla="*/ 1 w 84"/>
                <a:gd name="T21" fmla="*/ 0 h 155"/>
                <a:gd name="T22" fmla="*/ 1 w 84"/>
                <a:gd name="T23" fmla="*/ 0 h 155"/>
                <a:gd name="T24" fmla="*/ 1 w 84"/>
                <a:gd name="T25" fmla="*/ 0 h 155"/>
                <a:gd name="T26" fmla="*/ 1 w 84"/>
                <a:gd name="T27" fmla="*/ 0 h 155"/>
                <a:gd name="T28" fmla="*/ 1 w 84"/>
                <a:gd name="T29" fmla="*/ 0 h 155"/>
                <a:gd name="T30" fmla="*/ 1 w 84"/>
                <a:gd name="T31" fmla="*/ 0 h 155"/>
                <a:gd name="T32" fmla="*/ 1 w 84"/>
                <a:gd name="T33" fmla="*/ 0 h 155"/>
                <a:gd name="T34" fmla="*/ 1 w 84"/>
                <a:gd name="T35" fmla="*/ 0 h 155"/>
                <a:gd name="T36" fmla="*/ 1 w 84"/>
                <a:gd name="T37" fmla="*/ 0 h 155"/>
                <a:gd name="T38" fmla="*/ 1 w 84"/>
                <a:gd name="T39" fmla="*/ 0 h 155"/>
                <a:gd name="T40" fmla="*/ 1 w 84"/>
                <a:gd name="T41" fmla="*/ 0 h 155"/>
                <a:gd name="T42" fmla="*/ 1 w 84"/>
                <a:gd name="T43" fmla="*/ 0 h 155"/>
                <a:gd name="T44" fmla="*/ 1 w 84"/>
                <a:gd name="T45" fmla="*/ 0 h 155"/>
                <a:gd name="T46" fmla="*/ 1 w 84"/>
                <a:gd name="T47" fmla="*/ 0 h 155"/>
                <a:gd name="T48" fmla="*/ 1 w 84"/>
                <a:gd name="T49" fmla="*/ 0 h 155"/>
                <a:gd name="T50" fmla="*/ 1 w 84"/>
                <a:gd name="T51" fmla="*/ 0 h 155"/>
                <a:gd name="T52" fmla="*/ 1 w 84"/>
                <a:gd name="T53" fmla="*/ 0 h 155"/>
                <a:gd name="T54" fmla="*/ 1 w 84"/>
                <a:gd name="T55" fmla="*/ 0 h 155"/>
                <a:gd name="T56" fmla="*/ 1 w 84"/>
                <a:gd name="T57" fmla="*/ 0 h 155"/>
                <a:gd name="T58" fmla="*/ 1 w 84"/>
                <a:gd name="T59" fmla="*/ 0 h 155"/>
                <a:gd name="T60" fmla="*/ 1 w 84"/>
                <a:gd name="T61" fmla="*/ 0 h 155"/>
                <a:gd name="T62" fmla="*/ 1 w 84"/>
                <a:gd name="T63" fmla="*/ 0 h 155"/>
                <a:gd name="T64" fmla="*/ 1 w 84"/>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55"/>
                <a:gd name="T101" fmla="*/ 84 w 84"/>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55">
                  <a:moveTo>
                    <a:pt x="48" y="0"/>
                  </a:moveTo>
                  <a:lnTo>
                    <a:pt x="43" y="7"/>
                  </a:lnTo>
                  <a:lnTo>
                    <a:pt x="38" y="13"/>
                  </a:lnTo>
                  <a:lnTo>
                    <a:pt x="32" y="18"/>
                  </a:lnTo>
                  <a:lnTo>
                    <a:pt x="27" y="20"/>
                  </a:lnTo>
                  <a:lnTo>
                    <a:pt x="17" y="27"/>
                  </a:lnTo>
                  <a:lnTo>
                    <a:pt x="10" y="38"/>
                  </a:lnTo>
                  <a:lnTo>
                    <a:pt x="5" y="54"/>
                  </a:lnTo>
                  <a:lnTo>
                    <a:pt x="1" y="73"/>
                  </a:lnTo>
                  <a:lnTo>
                    <a:pt x="0" y="94"/>
                  </a:lnTo>
                  <a:lnTo>
                    <a:pt x="2" y="115"/>
                  </a:lnTo>
                  <a:lnTo>
                    <a:pt x="7" y="136"/>
                  </a:lnTo>
                  <a:lnTo>
                    <a:pt x="14" y="155"/>
                  </a:lnTo>
                  <a:lnTo>
                    <a:pt x="9" y="135"/>
                  </a:lnTo>
                  <a:lnTo>
                    <a:pt x="10" y="114"/>
                  </a:lnTo>
                  <a:lnTo>
                    <a:pt x="17" y="91"/>
                  </a:lnTo>
                  <a:lnTo>
                    <a:pt x="28" y="69"/>
                  </a:lnTo>
                  <a:lnTo>
                    <a:pt x="41" y="49"/>
                  </a:lnTo>
                  <a:lnTo>
                    <a:pt x="55" y="31"/>
                  </a:lnTo>
                  <a:lnTo>
                    <a:pt x="68" y="19"/>
                  </a:lnTo>
                  <a:lnTo>
                    <a:pt x="80" y="12"/>
                  </a:lnTo>
                  <a:lnTo>
                    <a:pt x="81" y="11"/>
                  </a:lnTo>
                  <a:lnTo>
                    <a:pt x="82" y="11"/>
                  </a:lnTo>
                  <a:lnTo>
                    <a:pt x="83" y="11"/>
                  </a:lnTo>
                  <a:lnTo>
                    <a:pt x="84" y="9"/>
                  </a:lnTo>
                  <a:lnTo>
                    <a:pt x="80" y="8"/>
                  </a:lnTo>
                  <a:lnTo>
                    <a:pt x="75" y="7"/>
                  </a:lnTo>
                  <a:lnTo>
                    <a:pt x="70" y="6"/>
                  </a:lnTo>
                  <a:lnTo>
                    <a:pt x="67" y="5"/>
                  </a:lnTo>
                  <a:lnTo>
                    <a:pt x="62" y="4"/>
                  </a:lnTo>
                  <a:lnTo>
                    <a:pt x="58" y="3"/>
                  </a:lnTo>
                  <a:lnTo>
                    <a:pt x="53" y="1"/>
                  </a:lnTo>
                  <a:lnTo>
                    <a:pt x="48" y="0"/>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6" name="Freeform 47">
              <a:extLst>
                <a:ext uri="{FF2B5EF4-FFF2-40B4-BE49-F238E27FC236}">
                  <a16:creationId xmlns:a16="http://schemas.microsoft.com/office/drawing/2014/main" id="{8E540678-2852-4918-B831-A6270C3C6437}"/>
                </a:ext>
              </a:extLst>
            </p:cNvPr>
            <p:cNvSpPr>
              <a:spLocks/>
            </p:cNvSpPr>
            <p:nvPr/>
          </p:nvSpPr>
          <p:spPr bwMode="auto">
            <a:xfrm>
              <a:off x="4979" y="3265"/>
              <a:ext cx="70" cy="86"/>
            </a:xfrm>
            <a:custGeom>
              <a:avLst/>
              <a:gdLst>
                <a:gd name="T0" fmla="*/ 0 w 139"/>
                <a:gd name="T1" fmla="*/ 1 h 171"/>
                <a:gd name="T2" fmla="*/ 1 w 139"/>
                <a:gd name="T3" fmla="*/ 1 h 171"/>
                <a:gd name="T4" fmla="*/ 1 w 139"/>
                <a:gd name="T5" fmla="*/ 1 h 171"/>
                <a:gd name="T6" fmla="*/ 1 w 139"/>
                <a:gd name="T7" fmla="*/ 1 h 171"/>
                <a:gd name="T8" fmla="*/ 1 w 139"/>
                <a:gd name="T9" fmla="*/ 1 h 171"/>
                <a:gd name="T10" fmla="*/ 1 w 139"/>
                <a:gd name="T11" fmla="*/ 1 h 171"/>
                <a:gd name="T12" fmla="*/ 1 w 139"/>
                <a:gd name="T13" fmla="*/ 1 h 171"/>
                <a:gd name="T14" fmla="*/ 1 w 139"/>
                <a:gd name="T15" fmla="*/ 1 h 171"/>
                <a:gd name="T16" fmla="*/ 1 w 139"/>
                <a:gd name="T17" fmla="*/ 1 h 171"/>
                <a:gd name="T18" fmla="*/ 1 w 139"/>
                <a:gd name="T19" fmla="*/ 1 h 171"/>
                <a:gd name="T20" fmla="*/ 1 w 139"/>
                <a:gd name="T21" fmla="*/ 1 h 171"/>
                <a:gd name="T22" fmla="*/ 1 w 139"/>
                <a:gd name="T23" fmla="*/ 1 h 171"/>
                <a:gd name="T24" fmla="*/ 1 w 139"/>
                <a:gd name="T25" fmla="*/ 1 h 171"/>
                <a:gd name="T26" fmla="*/ 1 w 139"/>
                <a:gd name="T27" fmla="*/ 1 h 171"/>
                <a:gd name="T28" fmla="*/ 1 w 139"/>
                <a:gd name="T29" fmla="*/ 1 h 171"/>
                <a:gd name="T30" fmla="*/ 1 w 139"/>
                <a:gd name="T31" fmla="*/ 1 h 171"/>
                <a:gd name="T32" fmla="*/ 1 w 139"/>
                <a:gd name="T33" fmla="*/ 0 h 171"/>
                <a:gd name="T34" fmla="*/ 1 w 139"/>
                <a:gd name="T35" fmla="*/ 1 h 171"/>
                <a:gd name="T36" fmla="*/ 1 w 139"/>
                <a:gd name="T37" fmla="*/ 1 h 171"/>
                <a:gd name="T38" fmla="*/ 1 w 139"/>
                <a:gd name="T39" fmla="*/ 1 h 171"/>
                <a:gd name="T40" fmla="*/ 1 w 139"/>
                <a:gd name="T41" fmla="*/ 1 h 171"/>
                <a:gd name="T42" fmla="*/ 1 w 139"/>
                <a:gd name="T43" fmla="*/ 1 h 171"/>
                <a:gd name="T44" fmla="*/ 1 w 139"/>
                <a:gd name="T45" fmla="*/ 1 h 171"/>
                <a:gd name="T46" fmla="*/ 1 w 139"/>
                <a:gd name="T47" fmla="*/ 1 h 171"/>
                <a:gd name="T48" fmla="*/ 0 w 139"/>
                <a:gd name="T49" fmla="*/ 1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9"/>
                <a:gd name="T76" fmla="*/ 0 h 171"/>
                <a:gd name="T77" fmla="*/ 139 w 139"/>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9" h="171">
                  <a:moveTo>
                    <a:pt x="0" y="30"/>
                  </a:moveTo>
                  <a:lnTo>
                    <a:pt x="4" y="75"/>
                  </a:lnTo>
                  <a:lnTo>
                    <a:pt x="12" y="110"/>
                  </a:lnTo>
                  <a:lnTo>
                    <a:pt x="25" y="137"/>
                  </a:lnTo>
                  <a:lnTo>
                    <a:pt x="40" y="155"/>
                  </a:lnTo>
                  <a:lnTo>
                    <a:pt x="56" y="167"/>
                  </a:lnTo>
                  <a:lnTo>
                    <a:pt x="72" y="171"/>
                  </a:lnTo>
                  <a:lnTo>
                    <a:pt x="87" y="170"/>
                  </a:lnTo>
                  <a:lnTo>
                    <a:pt x="100" y="164"/>
                  </a:lnTo>
                  <a:lnTo>
                    <a:pt x="109" y="155"/>
                  </a:lnTo>
                  <a:lnTo>
                    <a:pt x="116" y="141"/>
                  </a:lnTo>
                  <a:lnTo>
                    <a:pt x="122" y="124"/>
                  </a:lnTo>
                  <a:lnTo>
                    <a:pt x="126" y="105"/>
                  </a:lnTo>
                  <a:lnTo>
                    <a:pt x="131" y="81"/>
                  </a:lnTo>
                  <a:lnTo>
                    <a:pt x="133" y="56"/>
                  </a:lnTo>
                  <a:lnTo>
                    <a:pt x="137" y="28"/>
                  </a:lnTo>
                  <a:lnTo>
                    <a:pt x="139" y="0"/>
                  </a:lnTo>
                  <a:lnTo>
                    <a:pt x="118" y="1"/>
                  </a:lnTo>
                  <a:lnTo>
                    <a:pt x="99" y="3"/>
                  </a:lnTo>
                  <a:lnTo>
                    <a:pt x="78" y="7"/>
                  </a:lnTo>
                  <a:lnTo>
                    <a:pt x="60" y="11"/>
                  </a:lnTo>
                  <a:lnTo>
                    <a:pt x="41" y="16"/>
                  </a:lnTo>
                  <a:lnTo>
                    <a:pt x="25" y="20"/>
                  </a:lnTo>
                  <a:lnTo>
                    <a:pt x="11" y="25"/>
                  </a:lnTo>
                  <a:lnTo>
                    <a:pt x="0" y="30"/>
                  </a:lnTo>
                  <a:close/>
                </a:path>
              </a:pathLst>
            </a:custGeom>
            <a:solidFill>
              <a:srgbClr val="9BD3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7" name="Freeform 48">
              <a:extLst>
                <a:ext uri="{FF2B5EF4-FFF2-40B4-BE49-F238E27FC236}">
                  <a16:creationId xmlns:a16="http://schemas.microsoft.com/office/drawing/2014/main" id="{4A26F49B-491C-466F-B6A3-F84473596A1B}"/>
                </a:ext>
              </a:extLst>
            </p:cNvPr>
            <p:cNvSpPr>
              <a:spLocks/>
            </p:cNvSpPr>
            <p:nvPr/>
          </p:nvSpPr>
          <p:spPr bwMode="auto">
            <a:xfrm>
              <a:off x="5066" y="2902"/>
              <a:ext cx="167" cy="69"/>
            </a:xfrm>
            <a:custGeom>
              <a:avLst/>
              <a:gdLst>
                <a:gd name="T0" fmla="*/ 0 w 335"/>
                <a:gd name="T1" fmla="*/ 0 h 137"/>
                <a:gd name="T2" fmla="*/ 0 w 335"/>
                <a:gd name="T3" fmla="*/ 1 h 137"/>
                <a:gd name="T4" fmla="*/ 0 w 335"/>
                <a:gd name="T5" fmla="*/ 1 h 137"/>
                <a:gd name="T6" fmla="*/ 0 w 335"/>
                <a:gd name="T7" fmla="*/ 1 h 137"/>
                <a:gd name="T8" fmla="*/ 0 w 335"/>
                <a:gd name="T9" fmla="*/ 1 h 137"/>
                <a:gd name="T10" fmla="*/ 0 w 335"/>
                <a:gd name="T11" fmla="*/ 1 h 137"/>
                <a:gd name="T12" fmla="*/ 0 w 335"/>
                <a:gd name="T13" fmla="*/ 1 h 137"/>
                <a:gd name="T14" fmla="*/ 0 w 335"/>
                <a:gd name="T15" fmla="*/ 1 h 137"/>
                <a:gd name="T16" fmla="*/ 0 w 335"/>
                <a:gd name="T17" fmla="*/ 1 h 137"/>
                <a:gd name="T18" fmla="*/ 0 w 335"/>
                <a:gd name="T19" fmla="*/ 1 h 137"/>
                <a:gd name="T20" fmla="*/ 0 w 335"/>
                <a:gd name="T21" fmla="*/ 1 h 137"/>
                <a:gd name="T22" fmla="*/ 0 w 335"/>
                <a:gd name="T23" fmla="*/ 1 h 137"/>
                <a:gd name="T24" fmla="*/ 0 w 335"/>
                <a:gd name="T25" fmla="*/ 1 h 137"/>
                <a:gd name="T26" fmla="*/ 0 w 335"/>
                <a:gd name="T27" fmla="*/ 1 h 137"/>
                <a:gd name="T28" fmla="*/ 0 w 335"/>
                <a:gd name="T29" fmla="*/ 1 h 137"/>
                <a:gd name="T30" fmla="*/ 0 w 335"/>
                <a:gd name="T31" fmla="*/ 1 h 137"/>
                <a:gd name="T32" fmla="*/ 0 w 335"/>
                <a:gd name="T33" fmla="*/ 1 h 137"/>
                <a:gd name="T34" fmla="*/ 0 w 335"/>
                <a:gd name="T35" fmla="*/ 1 h 137"/>
                <a:gd name="T36" fmla="*/ 0 w 335"/>
                <a:gd name="T37" fmla="*/ 1 h 137"/>
                <a:gd name="T38" fmla="*/ 0 w 335"/>
                <a:gd name="T39" fmla="*/ 1 h 137"/>
                <a:gd name="T40" fmla="*/ 0 w 335"/>
                <a:gd name="T41" fmla="*/ 1 h 137"/>
                <a:gd name="T42" fmla="*/ 0 w 335"/>
                <a:gd name="T43" fmla="*/ 1 h 137"/>
                <a:gd name="T44" fmla="*/ 0 w 335"/>
                <a:gd name="T45" fmla="*/ 1 h 137"/>
                <a:gd name="T46" fmla="*/ 0 w 335"/>
                <a:gd name="T47" fmla="*/ 1 h 137"/>
                <a:gd name="T48" fmla="*/ 0 w 335"/>
                <a:gd name="T49" fmla="*/ 1 h 137"/>
                <a:gd name="T50" fmla="*/ 0 w 335"/>
                <a:gd name="T51" fmla="*/ 1 h 137"/>
                <a:gd name="T52" fmla="*/ 0 w 335"/>
                <a:gd name="T53" fmla="*/ 1 h 137"/>
                <a:gd name="T54" fmla="*/ 0 w 335"/>
                <a:gd name="T55" fmla="*/ 1 h 137"/>
                <a:gd name="T56" fmla="*/ 0 w 335"/>
                <a:gd name="T57" fmla="*/ 1 h 137"/>
                <a:gd name="T58" fmla="*/ 0 w 335"/>
                <a:gd name="T59" fmla="*/ 1 h 137"/>
                <a:gd name="T60" fmla="*/ 0 w 335"/>
                <a:gd name="T61" fmla="*/ 1 h 137"/>
                <a:gd name="T62" fmla="*/ 0 w 335"/>
                <a:gd name="T63" fmla="*/ 1 h 137"/>
                <a:gd name="T64" fmla="*/ 0 w 335"/>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137"/>
                <a:gd name="T101" fmla="*/ 335 w 335"/>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137">
                  <a:moveTo>
                    <a:pt x="167" y="0"/>
                  </a:moveTo>
                  <a:lnTo>
                    <a:pt x="134" y="1"/>
                  </a:lnTo>
                  <a:lnTo>
                    <a:pt x="103" y="6"/>
                  </a:lnTo>
                  <a:lnTo>
                    <a:pt x="74" y="11"/>
                  </a:lnTo>
                  <a:lnTo>
                    <a:pt x="50" y="21"/>
                  </a:lnTo>
                  <a:lnTo>
                    <a:pt x="29" y="31"/>
                  </a:lnTo>
                  <a:lnTo>
                    <a:pt x="13" y="42"/>
                  </a:lnTo>
                  <a:lnTo>
                    <a:pt x="4" y="55"/>
                  </a:lnTo>
                  <a:lnTo>
                    <a:pt x="0" y="69"/>
                  </a:lnTo>
                  <a:lnTo>
                    <a:pt x="4" y="83"/>
                  </a:lnTo>
                  <a:lnTo>
                    <a:pt x="13" y="95"/>
                  </a:lnTo>
                  <a:lnTo>
                    <a:pt x="29" y="107"/>
                  </a:lnTo>
                  <a:lnTo>
                    <a:pt x="50" y="116"/>
                  </a:lnTo>
                  <a:lnTo>
                    <a:pt x="74" y="125"/>
                  </a:lnTo>
                  <a:lnTo>
                    <a:pt x="103" y="131"/>
                  </a:lnTo>
                  <a:lnTo>
                    <a:pt x="134" y="136"/>
                  </a:lnTo>
                  <a:lnTo>
                    <a:pt x="167" y="137"/>
                  </a:lnTo>
                  <a:lnTo>
                    <a:pt x="201" y="136"/>
                  </a:lnTo>
                  <a:lnTo>
                    <a:pt x="232" y="131"/>
                  </a:lnTo>
                  <a:lnTo>
                    <a:pt x="261" y="125"/>
                  </a:lnTo>
                  <a:lnTo>
                    <a:pt x="286" y="116"/>
                  </a:lnTo>
                  <a:lnTo>
                    <a:pt x="306" y="107"/>
                  </a:lnTo>
                  <a:lnTo>
                    <a:pt x="322" y="95"/>
                  </a:lnTo>
                  <a:lnTo>
                    <a:pt x="331" y="83"/>
                  </a:lnTo>
                  <a:lnTo>
                    <a:pt x="335" y="69"/>
                  </a:lnTo>
                  <a:lnTo>
                    <a:pt x="331" y="55"/>
                  </a:lnTo>
                  <a:lnTo>
                    <a:pt x="322" y="42"/>
                  </a:lnTo>
                  <a:lnTo>
                    <a:pt x="306" y="31"/>
                  </a:lnTo>
                  <a:lnTo>
                    <a:pt x="286" y="21"/>
                  </a:lnTo>
                  <a:lnTo>
                    <a:pt x="261" y="11"/>
                  </a:lnTo>
                  <a:lnTo>
                    <a:pt x="232" y="6"/>
                  </a:lnTo>
                  <a:lnTo>
                    <a:pt x="201" y="1"/>
                  </a:lnTo>
                  <a:lnTo>
                    <a:pt x="167" y="0"/>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8" name="Freeform 49">
              <a:extLst>
                <a:ext uri="{FF2B5EF4-FFF2-40B4-BE49-F238E27FC236}">
                  <a16:creationId xmlns:a16="http://schemas.microsoft.com/office/drawing/2014/main" id="{6FA58BCF-9B0C-4065-B7B1-9C6084A3BBF5}"/>
                </a:ext>
              </a:extLst>
            </p:cNvPr>
            <p:cNvSpPr>
              <a:spLocks/>
            </p:cNvSpPr>
            <p:nvPr/>
          </p:nvSpPr>
          <p:spPr bwMode="auto">
            <a:xfrm>
              <a:off x="5062" y="2898"/>
              <a:ext cx="87" cy="39"/>
            </a:xfrm>
            <a:custGeom>
              <a:avLst/>
              <a:gdLst>
                <a:gd name="T0" fmla="*/ 0 w 175"/>
                <a:gd name="T1" fmla="*/ 1 h 77"/>
                <a:gd name="T2" fmla="*/ 0 w 175"/>
                <a:gd name="T3" fmla="*/ 1 h 77"/>
                <a:gd name="T4" fmla="*/ 0 w 175"/>
                <a:gd name="T5" fmla="*/ 1 h 77"/>
                <a:gd name="T6" fmla="*/ 0 w 175"/>
                <a:gd name="T7" fmla="*/ 1 h 77"/>
                <a:gd name="T8" fmla="*/ 0 w 175"/>
                <a:gd name="T9" fmla="*/ 1 h 77"/>
                <a:gd name="T10" fmla="*/ 0 w 175"/>
                <a:gd name="T11" fmla="*/ 1 h 77"/>
                <a:gd name="T12" fmla="*/ 0 w 175"/>
                <a:gd name="T13" fmla="*/ 1 h 77"/>
                <a:gd name="T14" fmla="*/ 0 w 175"/>
                <a:gd name="T15" fmla="*/ 1 h 77"/>
                <a:gd name="T16" fmla="*/ 0 w 175"/>
                <a:gd name="T17" fmla="*/ 1 h 77"/>
                <a:gd name="T18" fmla="*/ 0 w 175"/>
                <a:gd name="T19" fmla="*/ 1 h 77"/>
                <a:gd name="T20" fmla="*/ 0 w 175"/>
                <a:gd name="T21" fmla="*/ 0 h 77"/>
                <a:gd name="T22" fmla="*/ 0 w 175"/>
                <a:gd name="T23" fmla="*/ 1 h 77"/>
                <a:gd name="T24" fmla="*/ 0 w 175"/>
                <a:gd name="T25" fmla="*/ 1 h 77"/>
                <a:gd name="T26" fmla="*/ 0 w 175"/>
                <a:gd name="T27" fmla="*/ 1 h 77"/>
                <a:gd name="T28" fmla="*/ 0 w 175"/>
                <a:gd name="T29" fmla="*/ 1 h 77"/>
                <a:gd name="T30" fmla="*/ 0 w 175"/>
                <a:gd name="T31" fmla="*/ 1 h 77"/>
                <a:gd name="T32" fmla="*/ 0 w 175"/>
                <a:gd name="T33" fmla="*/ 1 h 77"/>
                <a:gd name="T34" fmla="*/ 0 w 175"/>
                <a:gd name="T35" fmla="*/ 1 h 77"/>
                <a:gd name="T36" fmla="*/ 0 w 175"/>
                <a:gd name="T37" fmla="*/ 1 h 77"/>
                <a:gd name="T38" fmla="*/ 0 w 175"/>
                <a:gd name="T39" fmla="*/ 1 h 77"/>
                <a:gd name="T40" fmla="*/ 0 w 175"/>
                <a:gd name="T41" fmla="*/ 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77"/>
                <a:gd name="T65" fmla="*/ 175 w 175"/>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77">
                  <a:moveTo>
                    <a:pt x="17" y="77"/>
                  </a:moveTo>
                  <a:lnTo>
                    <a:pt x="17" y="77"/>
                  </a:lnTo>
                  <a:lnTo>
                    <a:pt x="19" y="67"/>
                  </a:lnTo>
                  <a:lnTo>
                    <a:pt x="26" y="56"/>
                  </a:lnTo>
                  <a:lnTo>
                    <a:pt x="41" y="46"/>
                  </a:lnTo>
                  <a:lnTo>
                    <a:pt x="60" y="35"/>
                  </a:lnTo>
                  <a:lnTo>
                    <a:pt x="83" y="26"/>
                  </a:lnTo>
                  <a:lnTo>
                    <a:pt x="112" y="20"/>
                  </a:lnTo>
                  <a:lnTo>
                    <a:pt x="142" y="16"/>
                  </a:lnTo>
                  <a:lnTo>
                    <a:pt x="175" y="16"/>
                  </a:lnTo>
                  <a:lnTo>
                    <a:pt x="175" y="0"/>
                  </a:lnTo>
                  <a:lnTo>
                    <a:pt x="142" y="2"/>
                  </a:lnTo>
                  <a:lnTo>
                    <a:pt x="110" y="7"/>
                  </a:lnTo>
                  <a:lnTo>
                    <a:pt x="81" y="12"/>
                  </a:lnTo>
                  <a:lnTo>
                    <a:pt x="56" y="22"/>
                  </a:lnTo>
                  <a:lnTo>
                    <a:pt x="34" y="32"/>
                  </a:lnTo>
                  <a:lnTo>
                    <a:pt x="17" y="45"/>
                  </a:lnTo>
                  <a:lnTo>
                    <a:pt x="5" y="60"/>
                  </a:lnTo>
                  <a:lnTo>
                    <a:pt x="0" y="77"/>
                  </a:lnTo>
                  <a:lnTo>
                    <a:pt x="17" y="77"/>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99" name="Freeform 50">
              <a:extLst>
                <a:ext uri="{FF2B5EF4-FFF2-40B4-BE49-F238E27FC236}">
                  <a16:creationId xmlns:a16="http://schemas.microsoft.com/office/drawing/2014/main" id="{3AB4E39D-5C86-4702-9165-1F22438D9874}"/>
                </a:ext>
              </a:extLst>
            </p:cNvPr>
            <p:cNvSpPr>
              <a:spLocks/>
            </p:cNvSpPr>
            <p:nvPr/>
          </p:nvSpPr>
          <p:spPr bwMode="auto">
            <a:xfrm>
              <a:off x="5062" y="2937"/>
              <a:ext cx="87" cy="38"/>
            </a:xfrm>
            <a:custGeom>
              <a:avLst/>
              <a:gdLst>
                <a:gd name="T0" fmla="*/ 0 w 175"/>
                <a:gd name="T1" fmla="*/ 1 h 76"/>
                <a:gd name="T2" fmla="*/ 0 w 175"/>
                <a:gd name="T3" fmla="*/ 1 h 76"/>
                <a:gd name="T4" fmla="*/ 0 w 175"/>
                <a:gd name="T5" fmla="*/ 1 h 76"/>
                <a:gd name="T6" fmla="*/ 0 w 175"/>
                <a:gd name="T7" fmla="*/ 1 h 76"/>
                <a:gd name="T8" fmla="*/ 0 w 175"/>
                <a:gd name="T9" fmla="*/ 1 h 76"/>
                <a:gd name="T10" fmla="*/ 0 w 175"/>
                <a:gd name="T11" fmla="*/ 1 h 76"/>
                <a:gd name="T12" fmla="*/ 0 w 175"/>
                <a:gd name="T13" fmla="*/ 1 h 76"/>
                <a:gd name="T14" fmla="*/ 0 w 175"/>
                <a:gd name="T15" fmla="*/ 1 h 76"/>
                <a:gd name="T16" fmla="*/ 0 w 175"/>
                <a:gd name="T17" fmla="*/ 1 h 76"/>
                <a:gd name="T18" fmla="*/ 0 w 175"/>
                <a:gd name="T19" fmla="*/ 0 h 76"/>
                <a:gd name="T20" fmla="*/ 0 w 175"/>
                <a:gd name="T21" fmla="*/ 0 h 76"/>
                <a:gd name="T22" fmla="*/ 0 w 175"/>
                <a:gd name="T23" fmla="*/ 1 h 76"/>
                <a:gd name="T24" fmla="*/ 0 w 175"/>
                <a:gd name="T25" fmla="*/ 1 h 76"/>
                <a:gd name="T26" fmla="*/ 0 w 175"/>
                <a:gd name="T27" fmla="*/ 1 h 76"/>
                <a:gd name="T28" fmla="*/ 0 w 175"/>
                <a:gd name="T29" fmla="*/ 1 h 76"/>
                <a:gd name="T30" fmla="*/ 0 w 175"/>
                <a:gd name="T31" fmla="*/ 1 h 76"/>
                <a:gd name="T32" fmla="*/ 0 w 175"/>
                <a:gd name="T33" fmla="*/ 1 h 76"/>
                <a:gd name="T34" fmla="*/ 0 w 175"/>
                <a:gd name="T35" fmla="*/ 1 h 76"/>
                <a:gd name="T36" fmla="*/ 0 w 175"/>
                <a:gd name="T37" fmla="*/ 1 h 76"/>
                <a:gd name="T38" fmla="*/ 0 w 175"/>
                <a:gd name="T39" fmla="*/ 1 h 76"/>
                <a:gd name="T40" fmla="*/ 0 w 175"/>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76"/>
                <a:gd name="T65" fmla="*/ 175 w 175"/>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76">
                  <a:moveTo>
                    <a:pt x="175" y="60"/>
                  </a:moveTo>
                  <a:lnTo>
                    <a:pt x="175" y="60"/>
                  </a:lnTo>
                  <a:lnTo>
                    <a:pt x="142" y="60"/>
                  </a:lnTo>
                  <a:lnTo>
                    <a:pt x="112" y="55"/>
                  </a:lnTo>
                  <a:lnTo>
                    <a:pt x="83" y="49"/>
                  </a:lnTo>
                  <a:lnTo>
                    <a:pt x="60" y="40"/>
                  </a:lnTo>
                  <a:lnTo>
                    <a:pt x="41" y="31"/>
                  </a:lnTo>
                  <a:lnTo>
                    <a:pt x="26" y="21"/>
                  </a:lnTo>
                  <a:lnTo>
                    <a:pt x="19" y="10"/>
                  </a:lnTo>
                  <a:lnTo>
                    <a:pt x="17" y="0"/>
                  </a:lnTo>
                  <a:lnTo>
                    <a:pt x="0" y="0"/>
                  </a:lnTo>
                  <a:lnTo>
                    <a:pt x="5" y="17"/>
                  </a:lnTo>
                  <a:lnTo>
                    <a:pt x="17" y="32"/>
                  </a:lnTo>
                  <a:lnTo>
                    <a:pt x="34" y="45"/>
                  </a:lnTo>
                  <a:lnTo>
                    <a:pt x="56" y="54"/>
                  </a:lnTo>
                  <a:lnTo>
                    <a:pt x="81" y="63"/>
                  </a:lnTo>
                  <a:lnTo>
                    <a:pt x="110" y="69"/>
                  </a:lnTo>
                  <a:lnTo>
                    <a:pt x="142" y="74"/>
                  </a:lnTo>
                  <a:lnTo>
                    <a:pt x="175" y="76"/>
                  </a:lnTo>
                  <a:lnTo>
                    <a:pt x="175" y="6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0" name="Freeform 51">
              <a:extLst>
                <a:ext uri="{FF2B5EF4-FFF2-40B4-BE49-F238E27FC236}">
                  <a16:creationId xmlns:a16="http://schemas.microsoft.com/office/drawing/2014/main" id="{76D13A87-E846-4C0D-B57D-490FBA7CC7C8}"/>
                </a:ext>
              </a:extLst>
            </p:cNvPr>
            <p:cNvSpPr>
              <a:spLocks/>
            </p:cNvSpPr>
            <p:nvPr/>
          </p:nvSpPr>
          <p:spPr bwMode="auto">
            <a:xfrm>
              <a:off x="5149" y="2937"/>
              <a:ext cx="88" cy="38"/>
            </a:xfrm>
            <a:custGeom>
              <a:avLst/>
              <a:gdLst>
                <a:gd name="T0" fmla="*/ 1 w 176"/>
                <a:gd name="T1" fmla="*/ 0 h 76"/>
                <a:gd name="T2" fmla="*/ 1 w 176"/>
                <a:gd name="T3" fmla="*/ 0 h 76"/>
                <a:gd name="T4" fmla="*/ 1 w 176"/>
                <a:gd name="T5" fmla="*/ 1 h 76"/>
                <a:gd name="T6" fmla="*/ 1 w 176"/>
                <a:gd name="T7" fmla="*/ 1 h 76"/>
                <a:gd name="T8" fmla="*/ 1 w 176"/>
                <a:gd name="T9" fmla="*/ 1 h 76"/>
                <a:gd name="T10" fmla="*/ 1 w 176"/>
                <a:gd name="T11" fmla="*/ 1 h 76"/>
                <a:gd name="T12" fmla="*/ 1 w 176"/>
                <a:gd name="T13" fmla="*/ 1 h 76"/>
                <a:gd name="T14" fmla="*/ 1 w 176"/>
                <a:gd name="T15" fmla="*/ 1 h 76"/>
                <a:gd name="T16" fmla="*/ 1 w 176"/>
                <a:gd name="T17" fmla="*/ 1 h 76"/>
                <a:gd name="T18" fmla="*/ 0 w 176"/>
                <a:gd name="T19" fmla="*/ 1 h 76"/>
                <a:gd name="T20" fmla="*/ 0 w 176"/>
                <a:gd name="T21" fmla="*/ 1 h 76"/>
                <a:gd name="T22" fmla="*/ 1 w 176"/>
                <a:gd name="T23" fmla="*/ 1 h 76"/>
                <a:gd name="T24" fmla="*/ 1 w 176"/>
                <a:gd name="T25" fmla="*/ 1 h 76"/>
                <a:gd name="T26" fmla="*/ 1 w 176"/>
                <a:gd name="T27" fmla="*/ 1 h 76"/>
                <a:gd name="T28" fmla="*/ 1 w 176"/>
                <a:gd name="T29" fmla="*/ 1 h 76"/>
                <a:gd name="T30" fmla="*/ 1 w 176"/>
                <a:gd name="T31" fmla="*/ 1 h 76"/>
                <a:gd name="T32" fmla="*/ 1 w 176"/>
                <a:gd name="T33" fmla="*/ 1 h 76"/>
                <a:gd name="T34" fmla="*/ 1 w 176"/>
                <a:gd name="T35" fmla="*/ 1 h 76"/>
                <a:gd name="T36" fmla="*/ 1 w 176"/>
                <a:gd name="T37" fmla="*/ 0 h 76"/>
                <a:gd name="T38" fmla="*/ 1 w 176"/>
                <a:gd name="T39" fmla="*/ 0 h 76"/>
                <a:gd name="T40" fmla="*/ 1 w 176"/>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76"/>
                <a:gd name="T65" fmla="*/ 176 w 17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76">
                  <a:moveTo>
                    <a:pt x="159" y="0"/>
                  </a:moveTo>
                  <a:lnTo>
                    <a:pt x="159" y="0"/>
                  </a:lnTo>
                  <a:lnTo>
                    <a:pt x="157" y="10"/>
                  </a:lnTo>
                  <a:lnTo>
                    <a:pt x="150" y="21"/>
                  </a:lnTo>
                  <a:lnTo>
                    <a:pt x="135" y="31"/>
                  </a:lnTo>
                  <a:lnTo>
                    <a:pt x="117" y="40"/>
                  </a:lnTo>
                  <a:lnTo>
                    <a:pt x="93" y="49"/>
                  </a:lnTo>
                  <a:lnTo>
                    <a:pt x="64" y="55"/>
                  </a:lnTo>
                  <a:lnTo>
                    <a:pt x="34" y="60"/>
                  </a:lnTo>
                  <a:lnTo>
                    <a:pt x="0" y="60"/>
                  </a:lnTo>
                  <a:lnTo>
                    <a:pt x="0" y="76"/>
                  </a:lnTo>
                  <a:lnTo>
                    <a:pt x="34" y="74"/>
                  </a:lnTo>
                  <a:lnTo>
                    <a:pt x="66" y="69"/>
                  </a:lnTo>
                  <a:lnTo>
                    <a:pt x="95" y="63"/>
                  </a:lnTo>
                  <a:lnTo>
                    <a:pt x="121" y="54"/>
                  </a:lnTo>
                  <a:lnTo>
                    <a:pt x="142" y="45"/>
                  </a:lnTo>
                  <a:lnTo>
                    <a:pt x="159" y="32"/>
                  </a:lnTo>
                  <a:lnTo>
                    <a:pt x="171" y="17"/>
                  </a:lnTo>
                  <a:lnTo>
                    <a:pt x="176" y="0"/>
                  </a:lnTo>
                  <a:lnTo>
                    <a:pt x="159"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1" name="Freeform 52">
              <a:extLst>
                <a:ext uri="{FF2B5EF4-FFF2-40B4-BE49-F238E27FC236}">
                  <a16:creationId xmlns:a16="http://schemas.microsoft.com/office/drawing/2014/main" id="{4B98B8A0-C044-4FC4-B595-19DBE1AE153F}"/>
                </a:ext>
              </a:extLst>
            </p:cNvPr>
            <p:cNvSpPr>
              <a:spLocks/>
            </p:cNvSpPr>
            <p:nvPr/>
          </p:nvSpPr>
          <p:spPr bwMode="auto">
            <a:xfrm>
              <a:off x="5149" y="2898"/>
              <a:ext cx="88" cy="39"/>
            </a:xfrm>
            <a:custGeom>
              <a:avLst/>
              <a:gdLst>
                <a:gd name="T0" fmla="*/ 0 w 176"/>
                <a:gd name="T1" fmla="*/ 1 h 77"/>
                <a:gd name="T2" fmla="*/ 0 w 176"/>
                <a:gd name="T3" fmla="*/ 1 h 77"/>
                <a:gd name="T4" fmla="*/ 1 w 176"/>
                <a:gd name="T5" fmla="*/ 1 h 77"/>
                <a:gd name="T6" fmla="*/ 1 w 176"/>
                <a:gd name="T7" fmla="*/ 1 h 77"/>
                <a:gd name="T8" fmla="*/ 1 w 176"/>
                <a:gd name="T9" fmla="*/ 1 h 77"/>
                <a:gd name="T10" fmla="*/ 1 w 176"/>
                <a:gd name="T11" fmla="*/ 1 h 77"/>
                <a:gd name="T12" fmla="*/ 1 w 176"/>
                <a:gd name="T13" fmla="*/ 1 h 77"/>
                <a:gd name="T14" fmla="*/ 1 w 176"/>
                <a:gd name="T15" fmla="*/ 1 h 77"/>
                <a:gd name="T16" fmla="*/ 1 w 176"/>
                <a:gd name="T17" fmla="*/ 1 h 77"/>
                <a:gd name="T18" fmla="*/ 1 w 176"/>
                <a:gd name="T19" fmla="*/ 1 h 77"/>
                <a:gd name="T20" fmla="*/ 1 w 176"/>
                <a:gd name="T21" fmla="*/ 1 h 77"/>
                <a:gd name="T22" fmla="*/ 1 w 176"/>
                <a:gd name="T23" fmla="*/ 1 h 77"/>
                <a:gd name="T24" fmla="*/ 1 w 176"/>
                <a:gd name="T25" fmla="*/ 1 h 77"/>
                <a:gd name="T26" fmla="*/ 1 w 176"/>
                <a:gd name="T27" fmla="*/ 1 h 77"/>
                <a:gd name="T28" fmla="*/ 1 w 176"/>
                <a:gd name="T29" fmla="*/ 1 h 77"/>
                <a:gd name="T30" fmla="*/ 1 w 176"/>
                <a:gd name="T31" fmla="*/ 1 h 77"/>
                <a:gd name="T32" fmla="*/ 1 w 176"/>
                <a:gd name="T33" fmla="*/ 1 h 77"/>
                <a:gd name="T34" fmla="*/ 1 w 176"/>
                <a:gd name="T35" fmla="*/ 1 h 77"/>
                <a:gd name="T36" fmla="*/ 0 w 176"/>
                <a:gd name="T37" fmla="*/ 0 h 77"/>
                <a:gd name="T38" fmla="*/ 0 w 176"/>
                <a:gd name="T39" fmla="*/ 0 h 77"/>
                <a:gd name="T40" fmla="*/ 0 w 176"/>
                <a:gd name="T41" fmla="*/ 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77"/>
                <a:gd name="T65" fmla="*/ 176 w 176"/>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77">
                  <a:moveTo>
                    <a:pt x="0" y="16"/>
                  </a:moveTo>
                  <a:lnTo>
                    <a:pt x="0" y="16"/>
                  </a:lnTo>
                  <a:lnTo>
                    <a:pt x="34" y="16"/>
                  </a:lnTo>
                  <a:lnTo>
                    <a:pt x="64" y="20"/>
                  </a:lnTo>
                  <a:lnTo>
                    <a:pt x="93" y="26"/>
                  </a:lnTo>
                  <a:lnTo>
                    <a:pt x="117" y="35"/>
                  </a:lnTo>
                  <a:lnTo>
                    <a:pt x="135" y="45"/>
                  </a:lnTo>
                  <a:lnTo>
                    <a:pt x="150" y="56"/>
                  </a:lnTo>
                  <a:lnTo>
                    <a:pt x="157" y="67"/>
                  </a:lnTo>
                  <a:lnTo>
                    <a:pt x="159" y="77"/>
                  </a:lnTo>
                  <a:lnTo>
                    <a:pt x="176" y="77"/>
                  </a:lnTo>
                  <a:lnTo>
                    <a:pt x="171" y="60"/>
                  </a:lnTo>
                  <a:lnTo>
                    <a:pt x="159" y="45"/>
                  </a:lnTo>
                  <a:lnTo>
                    <a:pt x="142" y="33"/>
                  </a:lnTo>
                  <a:lnTo>
                    <a:pt x="121" y="22"/>
                  </a:lnTo>
                  <a:lnTo>
                    <a:pt x="95" y="12"/>
                  </a:lnTo>
                  <a:lnTo>
                    <a:pt x="66" y="7"/>
                  </a:lnTo>
                  <a:lnTo>
                    <a:pt x="34" y="2"/>
                  </a:lnTo>
                  <a:lnTo>
                    <a:pt x="0" y="0"/>
                  </a:lnTo>
                  <a:lnTo>
                    <a:pt x="0"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2" name="Freeform 53">
              <a:extLst>
                <a:ext uri="{FF2B5EF4-FFF2-40B4-BE49-F238E27FC236}">
                  <a16:creationId xmlns:a16="http://schemas.microsoft.com/office/drawing/2014/main" id="{93F7D803-851F-411D-BB05-99C5049EA275}"/>
                </a:ext>
              </a:extLst>
            </p:cNvPr>
            <p:cNvSpPr>
              <a:spLocks/>
            </p:cNvSpPr>
            <p:nvPr/>
          </p:nvSpPr>
          <p:spPr bwMode="auto">
            <a:xfrm>
              <a:off x="5089" y="2878"/>
              <a:ext cx="121" cy="70"/>
            </a:xfrm>
            <a:custGeom>
              <a:avLst/>
              <a:gdLst>
                <a:gd name="T0" fmla="*/ 1 w 241"/>
                <a:gd name="T1" fmla="*/ 0 h 142"/>
                <a:gd name="T2" fmla="*/ 1 w 241"/>
                <a:gd name="T3" fmla="*/ 0 h 142"/>
                <a:gd name="T4" fmla="*/ 1 w 241"/>
                <a:gd name="T5" fmla="*/ 0 h 142"/>
                <a:gd name="T6" fmla="*/ 1 w 241"/>
                <a:gd name="T7" fmla="*/ 0 h 142"/>
                <a:gd name="T8" fmla="*/ 1 w 241"/>
                <a:gd name="T9" fmla="*/ 0 h 142"/>
                <a:gd name="T10" fmla="*/ 1 w 241"/>
                <a:gd name="T11" fmla="*/ 0 h 142"/>
                <a:gd name="T12" fmla="*/ 1 w 241"/>
                <a:gd name="T13" fmla="*/ 0 h 142"/>
                <a:gd name="T14" fmla="*/ 1 w 241"/>
                <a:gd name="T15" fmla="*/ 0 h 142"/>
                <a:gd name="T16" fmla="*/ 1 w 241"/>
                <a:gd name="T17" fmla="*/ 0 h 142"/>
                <a:gd name="T18" fmla="*/ 1 w 241"/>
                <a:gd name="T19" fmla="*/ 0 h 142"/>
                <a:gd name="T20" fmla="*/ 1 w 241"/>
                <a:gd name="T21" fmla="*/ 0 h 142"/>
                <a:gd name="T22" fmla="*/ 1 w 241"/>
                <a:gd name="T23" fmla="*/ 0 h 142"/>
                <a:gd name="T24" fmla="*/ 1 w 241"/>
                <a:gd name="T25" fmla="*/ 0 h 142"/>
                <a:gd name="T26" fmla="*/ 1 w 241"/>
                <a:gd name="T27" fmla="*/ 0 h 142"/>
                <a:gd name="T28" fmla="*/ 1 w 241"/>
                <a:gd name="T29" fmla="*/ 0 h 142"/>
                <a:gd name="T30" fmla="*/ 1 w 241"/>
                <a:gd name="T31" fmla="*/ 0 h 142"/>
                <a:gd name="T32" fmla="*/ 0 w 241"/>
                <a:gd name="T33" fmla="*/ 0 h 142"/>
                <a:gd name="T34" fmla="*/ 0 w 241"/>
                <a:gd name="T35" fmla="*/ 0 h 142"/>
                <a:gd name="T36" fmla="*/ 1 w 241"/>
                <a:gd name="T37" fmla="*/ 0 h 142"/>
                <a:gd name="T38" fmla="*/ 1 w 241"/>
                <a:gd name="T39" fmla="*/ 0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142"/>
                <a:gd name="T62" fmla="*/ 241 w 241"/>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142">
                  <a:moveTo>
                    <a:pt x="241" y="92"/>
                  </a:moveTo>
                  <a:lnTo>
                    <a:pt x="239" y="103"/>
                  </a:lnTo>
                  <a:lnTo>
                    <a:pt x="232" y="112"/>
                  </a:lnTo>
                  <a:lnTo>
                    <a:pt x="221" y="120"/>
                  </a:lnTo>
                  <a:lnTo>
                    <a:pt x="206" y="127"/>
                  </a:lnTo>
                  <a:lnTo>
                    <a:pt x="188" y="134"/>
                  </a:lnTo>
                  <a:lnTo>
                    <a:pt x="168" y="138"/>
                  </a:lnTo>
                  <a:lnTo>
                    <a:pt x="145" y="141"/>
                  </a:lnTo>
                  <a:lnTo>
                    <a:pt x="120" y="142"/>
                  </a:lnTo>
                  <a:lnTo>
                    <a:pt x="96" y="141"/>
                  </a:lnTo>
                  <a:lnTo>
                    <a:pt x="73" y="138"/>
                  </a:lnTo>
                  <a:lnTo>
                    <a:pt x="53" y="134"/>
                  </a:lnTo>
                  <a:lnTo>
                    <a:pt x="35" y="127"/>
                  </a:lnTo>
                  <a:lnTo>
                    <a:pt x="20" y="120"/>
                  </a:lnTo>
                  <a:lnTo>
                    <a:pt x="9" y="112"/>
                  </a:lnTo>
                  <a:lnTo>
                    <a:pt x="2" y="103"/>
                  </a:lnTo>
                  <a:lnTo>
                    <a:pt x="0" y="92"/>
                  </a:lnTo>
                  <a:lnTo>
                    <a:pt x="0" y="0"/>
                  </a:lnTo>
                  <a:lnTo>
                    <a:pt x="241" y="0"/>
                  </a:lnTo>
                  <a:lnTo>
                    <a:pt x="241" y="92"/>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3" name="Freeform 54">
              <a:extLst>
                <a:ext uri="{FF2B5EF4-FFF2-40B4-BE49-F238E27FC236}">
                  <a16:creationId xmlns:a16="http://schemas.microsoft.com/office/drawing/2014/main" id="{006734EB-5FB6-40FB-A0D0-E4F94457D740}"/>
                </a:ext>
              </a:extLst>
            </p:cNvPr>
            <p:cNvSpPr>
              <a:spLocks/>
            </p:cNvSpPr>
            <p:nvPr/>
          </p:nvSpPr>
          <p:spPr bwMode="auto">
            <a:xfrm>
              <a:off x="5089" y="2849"/>
              <a:ext cx="121" cy="49"/>
            </a:xfrm>
            <a:custGeom>
              <a:avLst/>
              <a:gdLst>
                <a:gd name="T0" fmla="*/ 1 w 241"/>
                <a:gd name="T1" fmla="*/ 0 h 98"/>
                <a:gd name="T2" fmla="*/ 1 w 241"/>
                <a:gd name="T3" fmla="*/ 1 h 98"/>
                <a:gd name="T4" fmla="*/ 1 w 241"/>
                <a:gd name="T5" fmla="*/ 1 h 98"/>
                <a:gd name="T6" fmla="*/ 1 w 241"/>
                <a:gd name="T7" fmla="*/ 1 h 98"/>
                <a:gd name="T8" fmla="*/ 1 w 241"/>
                <a:gd name="T9" fmla="*/ 1 h 98"/>
                <a:gd name="T10" fmla="*/ 1 w 241"/>
                <a:gd name="T11" fmla="*/ 1 h 98"/>
                <a:gd name="T12" fmla="*/ 1 w 241"/>
                <a:gd name="T13" fmla="*/ 1 h 98"/>
                <a:gd name="T14" fmla="*/ 1 w 241"/>
                <a:gd name="T15" fmla="*/ 1 h 98"/>
                <a:gd name="T16" fmla="*/ 0 w 241"/>
                <a:gd name="T17" fmla="*/ 1 h 98"/>
                <a:gd name="T18" fmla="*/ 1 w 241"/>
                <a:gd name="T19" fmla="*/ 1 h 98"/>
                <a:gd name="T20" fmla="*/ 1 w 241"/>
                <a:gd name="T21" fmla="*/ 1 h 98"/>
                <a:gd name="T22" fmla="*/ 1 w 241"/>
                <a:gd name="T23" fmla="*/ 1 h 98"/>
                <a:gd name="T24" fmla="*/ 1 w 241"/>
                <a:gd name="T25" fmla="*/ 1 h 98"/>
                <a:gd name="T26" fmla="*/ 1 w 241"/>
                <a:gd name="T27" fmla="*/ 1 h 98"/>
                <a:gd name="T28" fmla="*/ 1 w 241"/>
                <a:gd name="T29" fmla="*/ 1 h 98"/>
                <a:gd name="T30" fmla="*/ 1 w 241"/>
                <a:gd name="T31" fmla="*/ 1 h 98"/>
                <a:gd name="T32" fmla="*/ 1 w 241"/>
                <a:gd name="T33" fmla="*/ 1 h 98"/>
                <a:gd name="T34" fmla="*/ 1 w 241"/>
                <a:gd name="T35" fmla="*/ 1 h 98"/>
                <a:gd name="T36" fmla="*/ 1 w 241"/>
                <a:gd name="T37" fmla="*/ 1 h 98"/>
                <a:gd name="T38" fmla="*/ 1 w 241"/>
                <a:gd name="T39" fmla="*/ 1 h 98"/>
                <a:gd name="T40" fmla="*/ 1 w 241"/>
                <a:gd name="T41" fmla="*/ 1 h 98"/>
                <a:gd name="T42" fmla="*/ 1 w 241"/>
                <a:gd name="T43" fmla="*/ 1 h 98"/>
                <a:gd name="T44" fmla="*/ 1 w 241"/>
                <a:gd name="T45" fmla="*/ 1 h 98"/>
                <a:gd name="T46" fmla="*/ 1 w 241"/>
                <a:gd name="T47" fmla="*/ 1 h 98"/>
                <a:gd name="T48" fmla="*/ 1 w 241"/>
                <a:gd name="T49" fmla="*/ 1 h 98"/>
                <a:gd name="T50" fmla="*/ 1 w 241"/>
                <a:gd name="T51" fmla="*/ 1 h 98"/>
                <a:gd name="T52" fmla="*/ 1 w 241"/>
                <a:gd name="T53" fmla="*/ 1 h 98"/>
                <a:gd name="T54" fmla="*/ 1 w 241"/>
                <a:gd name="T55" fmla="*/ 1 h 98"/>
                <a:gd name="T56" fmla="*/ 1 w 241"/>
                <a:gd name="T57" fmla="*/ 1 h 98"/>
                <a:gd name="T58" fmla="*/ 1 w 241"/>
                <a:gd name="T59" fmla="*/ 1 h 98"/>
                <a:gd name="T60" fmla="*/ 1 w 241"/>
                <a:gd name="T61" fmla="*/ 1 h 98"/>
                <a:gd name="T62" fmla="*/ 1 w 241"/>
                <a:gd name="T63" fmla="*/ 1 h 98"/>
                <a:gd name="T64" fmla="*/ 1 w 241"/>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98"/>
                <a:gd name="T101" fmla="*/ 241 w 241"/>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98">
                  <a:moveTo>
                    <a:pt x="120" y="0"/>
                  </a:moveTo>
                  <a:lnTo>
                    <a:pt x="96" y="1"/>
                  </a:lnTo>
                  <a:lnTo>
                    <a:pt x="73" y="3"/>
                  </a:lnTo>
                  <a:lnTo>
                    <a:pt x="53" y="8"/>
                  </a:lnTo>
                  <a:lnTo>
                    <a:pt x="35" y="13"/>
                  </a:lnTo>
                  <a:lnTo>
                    <a:pt x="20" y="22"/>
                  </a:lnTo>
                  <a:lnTo>
                    <a:pt x="9" y="30"/>
                  </a:lnTo>
                  <a:lnTo>
                    <a:pt x="2" y="39"/>
                  </a:lnTo>
                  <a:lnTo>
                    <a:pt x="0" y="48"/>
                  </a:lnTo>
                  <a:lnTo>
                    <a:pt x="2" y="58"/>
                  </a:lnTo>
                  <a:lnTo>
                    <a:pt x="9" y="68"/>
                  </a:lnTo>
                  <a:lnTo>
                    <a:pt x="20" y="76"/>
                  </a:lnTo>
                  <a:lnTo>
                    <a:pt x="35" y="83"/>
                  </a:lnTo>
                  <a:lnTo>
                    <a:pt x="53" y="89"/>
                  </a:lnTo>
                  <a:lnTo>
                    <a:pt x="73" y="94"/>
                  </a:lnTo>
                  <a:lnTo>
                    <a:pt x="96" y="96"/>
                  </a:lnTo>
                  <a:lnTo>
                    <a:pt x="120" y="98"/>
                  </a:lnTo>
                  <a:lnTo>
                    <a:pt x="145" y="96"/>
                  </a:lnTo>
                  <a:lnTo>
                    <a:pt x="168" y="94"/>
                  </a:lnTo>
                  <a:lnTo>
                    <a:pt x="188" y="89"/>
                  </a:lnTo>
                  <a:lnTo>
                    <a:pt x="206" y="83"/>
                  </a:lnTo>
                  <a:lnTo>
                    <a:pt x="221" y="76"/>
                  </a:lnTo>
                  <a:lnTo>
                    <a:pt x="232" y="68"/>
                  </a:lnTo>
                  <a:lnTo>
                    <a:pt x="239" y="58"/>
                  </a:lnTo>
                  <a:lnTo>
                    <a:pt x="241" y="48"/>
                  </a:lnTo>
                  <a:lnTo>
                    <a:pt x="239" y="39"/>
                  </a:lnTo>
                  <a:lnTo>
                    <a:pt x="232" y="30"/>
                  </a:lnTo>
                  <a:lnTo>
                    <a:pt x="221" y="22"/>
                  </a:lnTo>
                  <a:lnTo>
                    <a:pt x="206" y="13"/>
                  </a:lnTo>
                  <a:lnTo>
                    <a:pt x="188" y="8"/>
                  </a:lnTo>
                  <a:lnTo>
                    <a:pt x="168" y="3"/>
                  </a:lnTo>
                  <a:lnTo>
                    <a:pt x="145" y="1"/>
                  </a:lnTo>
                  <a:lnTo>
                    <a:pt x="120" y="0"/>
                  </a:lnTo>
                  <a:close/>
                </a:path>
              </a:pathLst>
            </a:custGeom>
            <a:solidFill>
              <a:srgbClr val="E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4" name="Freeform 55">
              <a:extLst>
                <a:ext uri="{FF2B5EF4-FFF2-40B4-BE49-F238E27FC236}">
                  <a16:creationId xmlns:a16="http://schemas.microsoft.com/office/drawing/2014/main" id="{0EBB6D32-12B0-4BF6-BADA-C6181FB3CBC3}"/>
                </a:ext>
              </a:extLst>
            </p:cNvPr>
            <p:cNvSpPr>
              <a:spLocks/>
            </p:cNvSpPr>
            <p:nvPr/>
          </p:nvSpPr>
          <p:spPr bwMode="auto">
            <a:xfrm>
              <a:off x="5081" y="2894"/>
              <a:ext cx="47" cy="36"/>
            </a:xfrm>
            <a:custGeom>
              <a:avLst/>
              <a:gdLst>
                <a:gd name="T0" fmla="*/ 0 w 95"/>
                <a:gd name="T1" fmla="*/ 0 h 73"/>
                <a:gd name="T2" fmla="*/ 0 w 95"/>
                <a:gd name="T3" fmla="*/ 0 h 73"/>
                <a:gd name="T4" fmla="*/ 0 w 95"/>
                <a:gd name="T5" fmla="*/ 0 h 73"/>
                <a:gd name="T6" fmla="*/ 0 w 95"/>
                <a:gd name="T7" fmla="*/ 0 h 73"/>
                <a:gd name="T8" fmla="*/ 0 w 95"/>
                <a:gd name="T9" fmla="*/ 0 h 73"/>
                <a:gd name="T10" fmla="*/ 0 w 95"/>
                <a:gd name="T11" fmla="*/ 0 h 73"/>
                <a:gd name="T12" fmla="*/ 0 w 95"/>
                <a:gd name="T13" fmla="*/ 0 h 73"/>
                <a:gd name="T14" fmla="*/ 0 w 95"/>
                <a:gd name="T15" fmla="*/ 0 h 73"/>
                <a:gd name="T16" fmla="*/ 0 w 95"/>
                <a:gd name="T17" fmla="*/ 0 h 73"/>
                <a:gd name="T18" fmla="*/ 0 w 95"/>
                <a:gd name="T19" fmla="*/ 0 h 73"/>
                <a:gd name="T20" fmla="*/ 0 w 95"/>
                <a:gd name="T21" fmla="*/ 0 h 73"/>
                <a:gd name="T22" fmla="*/ 0 w 95"/>
                <a:gd name="T23" fmla="*/ 0 h 73"/>
                <a:gd name="T24" fmla="*/ 0 w 95"/>
                <a:gd name="T25" fmla="*/ 0 h 73"/>
                <a:gd name="T26" fmla="*/ 0 w 95"/>
                <a:gd name="T27" fmla="*/ 0 h 73"/>
                <a:gd name="T28" fmla="*/ 0 w 95"/>
                <a:gd name="T29" fmla="*/ 0 h 73"/>
                <a:gd name="T30" fmla="*/ 0 w 95"/>
                <a:gd name="T31" fmla="*/ 0 h 73"/>
                <a:gd name="T32" fmla="*/ 0 w 95"/>
                <a:gd name="T33" fmla="*/ 0 h 73"/>
                <a:gd name="T34" fmla="*/ 0 w 95"/>
                <a:gd name="T35" fmla="*/ 0 h 73"/>
                <a:gd name="T36" fmla="*/ 0 w 95"/>
                <a:gd name="T37" fmla="*/ 0 h 73"/>
                <a:gd name="T38" fmla="*/ 0 w 95"/>
                <a:gd name="T39" fmla="*/ 0 h 73"/>
                <a:gd name="T40" fmla="*/ 0 w 95"/>
                <a:gd name="T41" fmla="*/ 0 h 73"/>
                <a:gd name="T42" fmla="*/ 0 w 95"/>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73"/>
                <a:gd name="T68" fmla="*/ 95 w 95"/>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73">
                  <a:moveTo>
                    <a:pt x="95" y="73"/>
                  </a:moveTo>
                  <a:lnTo>
                    <a:pt x="75" y="71"/>
                  </a:lnTo>
                  <a:lnTo>
                    <a:pt x="57" y="66"/>
                  </a:lnTo>
                  <a:lnTo>
                    <a:pt x="41" y="62"/>
                  </a:lnTo>
                  <a:lnTo>
                    <a:pt x="27" y="56"/>
                  </a:lnTo>
                  <a:lnTo>
                    <a:pt x="17" y="49"/>
                  </a:lnTo>
                  <a:lnTo>
                    <a:pt x="7" y="41"/>
                  </a:lnTo>
                  <a:lnTo>
                    <a:pt x="3" y="33"/>
                  </a:lnTo>
                  <a:lnTo>
                    <a:pt x="0" y="25"/>
                  </a:lnTo>
                  <a:lnTo>
                    <a:pt x="2" y="18"/>
                  </a:lnTo>
                  <a:lnTo>
                    <a:pt x="5" y="12"/>
                  </a:lnTo>
                  <a:lnTo>
                    <a:pt x="10" y="6"/>
                  </a:lnTo>
                  <a:lnTo>
                    <a:pt x="17" y="0"/>
                  </a:lnTo>
                  <a:lnTo>
                    <a:pt x="17" y="18"/>
                  </a:lnTo>
                  <a:lnTo>
                    <a:pt x="19" y="24"/>
                  </a:lnTo>
                  <a:lnTo>
                    <a:pt x="22" y="30"/>
                  </a:lnTo>
                  <a:lnTo>
                    <a:pt x="28" y="37"/>
                  </a:lnTo>
                  <a:lnTo>
                    <a:pt x="36" y="44"/>
                  </a:lnTo>
                  <a:lnTo>
                    <a:pt x="47" y="51"/>
                  </a:lnTo>
                  <a:lnTo>
                    <a:pt x="60" y="59"/>
                  </a:lnTo>
                  <a:lnTo>
                    <a:pt x="75" y="66"/>
                  </a:lnTo>
                  <a:lnTo>
                    <a:pt x="95"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5" name="Freeform 56">
              <a:extLst>
                <a:ext uri="{FF2B5EF4-FFF2-40B4-BE49-F238E27FC236}">
                  <a16:creationId xmlns:a16="http://schemas.microsoft.com/office/drawing/2014/main" id="{94A87495-FFB4-4BA3-9782-A83C7A409892}"/>
                </a:ext>
              </a:extLst>
            </p:cNvPr>
            <p:cNvSpPr>
              <a:spLocks/>
            </p:cNvSpPr>
            <p:nvPr/>
          </p:nvSpPr>
          <p:spPr bwMode="auto">
            <a:xfrm>
              <a:off x="5081" y="2880"/>
              <a:ext cx="47" cy="36"/>
            </a:xfrm>
            <a:custGeom>
              <a:avLst/>
              <a:gdLst>
                <a:gd name="T0" fmla="*/ 0 w 95"/>
                <a:gd name="T1" fmla="*/ 1 h 72"/>
                <a:gd name="T2" fmla="*/ 0 w 95"/>
                <a:gd name="T3" fmla="*/ 1 h 72"/>
                <a:gd name="T4" fmla="*/ 0 w 95"/>
                <a:gd name="T5" fmla="*/ 1 h 72"/>
                <a:gd name="T6" fmla="*/ 0 w 95"/>
                <a:gd name="T7" fmla="*/ 1 h 72"/>
                <a:gd name="T8" fmla="*/ 0 w 95"/>
                <a:gd name="T9" fmla="*/ 1 h 72"/>
                <a:gd name="T10" fmla="*/ 0 w 95"/>
                <a:gd name="T11" fmla="*/ 1 h 72"/>
                <a:gd name="T12" fmla="*/ 0 w 95"/>
                <a:gd name="T13" fmla="*/ 1 h 72"/>
                <a:gd name="T14" fmla="*/ 0 w 95"/>
                <a:gd name="T15" fmla="*/ 1 h 72"/>
                <a:gd name="T16" fmla="*/ 0 w 95"/>
                <a:gd name="T17" fmla="*/ 1 h 72"/>
                <a:gd name="T18" fmla="*/ 0 w 95"/>
                <a:gd name="T19" fmla="*/ 1 h 72"/>
                <a:gd name="T20" fmla="*/ 0 w 95"/>
                <a:gd name="T21" fmla="*/ 1 h 72"/>
                <a:gd name="T22" fmla="*/ 0 w 95"/>
                <a:gd name="T23" fmla="*/ 1 h 72"/>
                <a:gd name="T24" fmla="*/ 0 w 95"/>
                <a:gd name="T25" fmla="*/ 0 h 72"/>
                <a:gd name="T26" fmla="*/ 0 w 95"/>
                <a:gd name="T27" fmla="*/ 1 h 72"/>
                <a:gd name="T28" fmla="*/ 0 w 95"/>
                <a:gd name="T29" fmla="*/ 1 h 72"/>
                <a:gd name="T30" fmla="*/ 0 w 95"/>
                <a:gd name="T31" fmla="*/ 1 h 72"/>
                <a:gd name="T32" fmla="*/ 0 w 95"/>
                <a:gd name="T33" fmla="*/ 1 h 72"/>
                <a:gd name="T34" fmla="*/ 0 w 95"/>
                <a:gd name="T35" fmla="*/ 1 h 72"/>
                <a:gd name="T36" fmla="*/ 0 w 95"/>
                <a:gd name="T37" fmla="*/ 1 h 72"/>
                <a:gd name="T38" fmla="*/ 0 w 95"/>
                <a:gd name="T39" fmla="*/ 1 h 72"/>
                <a:gd name="T40" fmla="*/ 0 w 95"/>
                <a:gd name="T41" fmla="*/ 1 h 72"/>
                <a:gd name="T42" fmla="*/ 0 w 95"/>
                <a:gd name="T43" fmla="*/ 1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72"/>
                <a:gd name="T68" fmla="*/ 95 w 95"/>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72">
                  <a:moveTo>
                    <a:pt x="95" y="72"/>
                  </a:moveTo>
                  <a:lnTo>
                    <a:pt x="75" y="70"/>
                  </a:lnTo>
                  <a:lnTo>
                    <a:pt x="57" y="66"/>
                  </a:lnTo>
                  <a:lnTo>
                    <a:pt x="41" y="61"/>
                  </a:lnTo>
                  <a:lnTo>
                    <a:pt x="27" y="55"/>
                  </a:lnTo>
                  <a:lnTo>
                    <a:pt x="17" y="48"/>
                  </a:lnTo>
                  <a:lnTo>
                    <a:pt x="7" y="40"/>
                  </a:lnTo>
                  <a:lnTo>
                    <a:pt x="3" y="32"/>
                  </a:lnTo>
                  <a:lnTo>
                    <a:pt x="0" y="24"/>
                  </a:lnTo>
                  <a:lnTo>
                    <a:pt x="2" y="17"/>
                  </a:lnTo>
                  <a:lnTo>
                    <a:pt x="5" y="11"/>
                  </a:lnTo>
                  <a:lnTo>
                    <a:pt x="10" y="6"/>
                  </a:lnTo>
                  <a:lnTo>
                    <a:pt x="17" y="0"/>
                  </a:lnTo>
                  <a:lnTo>
                    <a:pt x="17" y="17"/>
                  </a:lnTo>
                  <a:lnTo>
                    <a:pt x="19" y="23"/>
                  </a:lnTo>
                  <a:lnTo>
                    <a:pt x="22" y="30"/>
                  </a:lnTo>
                  <a:lnTo>
                    <a:pt x="28" y="37"/>
                  </a:lnTo>
                  <a:lnTo>
                    <a:pt x="36" y="44"/>
                  </a:lnTo>
                  <a:lnTo>
                    <a:pt x="47" y="51"/>
                  </a:lnTo>
                  <a:lnTo>
                    <a:pt x="60" y="59"/>
                  </a:lnTo>
                  <a:lnTo>
                    <a:pt x="75" y="66"/>
                  </a:lnTo>
                  <a:lnTo>
                    <a:pt x="95"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6" name="Freeform 57">
              <a:extLst>
                <a:ext uri="{FF2B5EF4-FFF2-40B4-BE49-F238E27FC236}">
                  <a16:creationId xmlns:a16="http://schemas.microsoft.com/office/drawing/2014/main" id="{5F726655-A8E9-4B62-BB58-3BBE5FBD29BF}"/>
                </a:ext>
              </a:extLst>
            </p:cNvPr>
            <p:cNvSpPr>
              <a:spLocks/>
            </p:cNvSpPr>
            <p:nvPr/>
          </p:nvSpPr>
          <p:spPr bwMode="auto">
            <a:xfrm>
              <a:off x="5171" y="2894"/>
              <a:ext cx="47" cy="36"/>
            </a:xfrm>
            <a:custGeom>
              <a:avLst/>
              <a:gdLst>
                <a:gd name="T0" fmla="*/ 0 w 94"/>
                <a:gd name="T1" fmla="*/ 0 h 73"/>
                <a:gd name="T2" fmla="*/ 1 w 94"/>
                <a:gd name="T3" fmla="*/ 0 h 73"/>
                <a:gd name="T4" fmla="*/ 1 w 94"/>
                <a:gd name="T5" fmla="*/ 0 h 73"/>
                <a:gd name="T6" fmla="*/ 1 w 94"/>
                <a:gd name="T7" fmla="*/ 0 h 73"/>
                <a:gd name="T8" fmla="*/ 1 w 94"/>
                <a:gd name="T9" fmla="*/ 0 h 73"/>
                <a:gd name="T10" fmla="*/ 1 w 94"/>
                <a:gd name="T11" fmla="*/ 0 h 73"/>
                <a:gd name="T12" fmla="*/ 1 w 94"/>
                <a:gd name="T13" fmla="*/ 0 h 73"/>
                <a:gd name="T14" fmla="*/ 1 w 94"/>
                <a:gd name="T15" fmla="*/ 0 h 73"/>
                <a:gd name="T16" fmla="*/ 1 w 94"/>
                <a:gd name="T17" fmla="*/ 0 h 73"/>
                <a:gd name="T18" fmla="*/ 1 w 94"/>
                <a:gd name="T19" fmla="*/ 0 h 73"/>
                <a:gd name="T20" fmla="*/ 1 w 94"/>
                <a:gd name="T21" fmla="*/ 0 h 73"/>
                <a:gd name="T22" fmla="*/ 1 w 94"/>
                <a:gd name="T23" fmla="*/ 0 h 73"/>
                <a:gd name="T24" fmla="*/ 1 w 94"/>
                <a:gd name="T25" fmla="*/ 0 h 73"/>
                <a:gd name="T26" fmla="*/ 1 w 94"/>
                <a:gd name="T27" fmla="*/ 0 h 73"/>
                <a:gd name="T28" fmla="*/ 1 w 94"/>
                <a:gd name="T29" fmla="*/ 0 h 73"/>
                <a:gd name="T30" fmla="*/ 1 w 94"/>
                <a:gd name="T31" fmla="*/ 0 h 73"/>
                <a:gd name="T32" fmla="*/ 1 w 94"/>
                <a:gd name="T33" fmla="*/ 0 h 73"/>
                <a:gd name="T34" fmla="*/ 1 w 94"/>
                <a:gd name="T35" fmla="*/ 0 h 73"/>
                <a:gd name="T36" fmla="*/ 1 w 94"/>
                <a:gd name="T37" fmla="*/ 0 h 73"/>
                <a:gd name="T38" fmla="*/ 1 w 94"/>
                <a:gd name="T39" fmla="*/ 0 h 73"/>
                <a:gd name="T40" fmla="*/ 1 w 94"/>
                <a:gd name="T41" fmla="*/ 0 h 73"/>
                <a:gd name="T42" fmla="*/ 0 w 94"/>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73"/>
                <a:gd name="T68" fmla="*/ 94 w 94"/>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73">
                  <a:moveTo>
                    <a:pt x="0" y="73"/>
                  </a:moveTo>
                  <a:lnTo>
                    <a:pt x="20" y="71"/>
                  </a:lnTo>
                  <a:lnTo>
                    <a:pt x="37" y="66"/>
                  </a:lnTo>
                  <a:lnTo>
                    <a:pt x="53" y="62"/>
                  </a:lnTo>
                  <a:lnTo>
                    <a:pt x="67" y="56"/>
                  </a:lnTo>
                  <a:lnTo>
                    <a:pt x="79" y="49"/>
                  </a:lnTo>
                  <a:lnTo>
                    <a:pt x="87" y="41"/>
                  </a:lnTo>
                  <a:lnTo>
                    <a:pt x="91" y="33"/>
                  </a:lnTo>
                  <a:lnTo>
                    <a:pt x="94" y="25"/>
                  </a:lnTo>
                  <a:lnTo>
                    <a:pt x="92" y="18"/>
                  </a:lnTo>
                  <a:lnTo>
                    <a:pt x="89" y="12"/>
                  </a:lnTo>
                  <a:lnTo>
                    <a:pt x="84" y="6"/>
                  </a:lnTo>
                  <a:lnTo>
                    <a:pt x="77" y="0"/>
                  </a:lnTo>
                  <a:lnTo>
                    <a:pt x="77" y="18"/>
                  </a:lnTo>
                  <a:lnTo>
                    <a:pt x="75" y="24"/>
                  </a:lnTo>
                  <a:lnTo>
                    <a:pt x="72" y="30"/>
                  </a:lnTo>
                  <a:lnTo>
                    <a:pt x="66" y="37"/>
                  </a:lnTo>
                  <a:lnTo>
                    <a:pt x="58" y="44"/>
                  </a:lnTo>
                  <a:lnTo>
                    <a:pt x="47" y="51"/>
                  </a:lnTo>
                  <a:lnTo>
                    <a:pt x="35" y="59"/>
                  </a:lnTo>
                  <a:lnTo>
                    <a:pt x="19" y="66"/>
                  </a:lnTo>
                  <a:lnTo>
                    <a:pt x="0"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7" name="Freeform 58">
              <a:extLst>
                <a:ext uri="{FF2B5EF4-FFF2-40B4-BE49-F238E27FC236}">
                  <a16:creationId xmlns:a16="http://schemas.microsoft.com/office/drawing/2014/main" id="{D1DF7358-F6B1-4EDE-90D2-E3298812F6D6}"/>
                </a:ext>
              </a:extLst>
            </p:cNvPr>
            <p:cNvSpPr>
              <a:spLocks/>
            </p:cNvSpPr>
            <p:nvPr/>
          </p:nvSpPr>
          <p:spPr bwMode="auto">
            <a:xfrm>
              <a:off x="5171" y="2880"/>
              <a:ext cx="47" cy="36"/>
            </a:xfrm>
            <a:custGeom>
              <a:avLst/>
              <a:gdLst>
                <a:gd name="T0" fmla="*/ 0 w 94"/>
                <a:gd name="T1" fmla="*/ 1 h 72"/>
                <a:gd name="T2" fmla="*/ 1 w 94"/>
                <a:gd name="T3" fmla="*/ 1 h 72"/>
                <a:gd name="T4" fmla="*/ 1 w 94"/>
                <a:gd name="T5" fmla="*/ 1 h 72"/>
                <a:gd name="T6" fmla="*/ 1 w 94"/>
                <a:gd name="T7" fmla="*/ 1 h 72"/>
                <a:gd name="T8" fmla="*/ 1 w 94"/>
                <a:gd name="T9" fmla="*/ 1 h 72"/>
                <a:gd name="T10" fmla="*/ 1 w 94"/>
                <a:gd name="T11" fmla="*/ 1 h 72"/>
                <a:gd name="T12" fmla="*/ 1 w 94"/>
                <a:gd name="T13" fmla="*/ 1 h 72"/>
                <a:gd name="T14" fmla="*/ 1 w 94"/>
                <a:gd name="T15" fmla="*/ 1 h 72"/>
                <a:gd name="T16" fmla="*/ 1 w 94"/>
                <a:gd name="T17" fmla="*/ 1 h 72"/>
                <a:gd name="T18" fmla="*/ 1 w 94"/>
                <a:gd name="T19" fmla="*/ 1 h 72"/>
                <a:gd name="T20" fmla="*/ 1 w 94"/>
                <a:gd name="T21" fmla="*/ 1 h 72"/>
                <a:gd name="T22" fmla="*/ 1 w 94"/>
                <a:gd name="T23" fmla="*/ 1 h 72"/>
                <a:gd name="T24" fmla="*/ 1 w 94"/>
                <a:gd name="T25" fmla="*/ 0 h 72"/>
                <a:gd name="T26" fmla="*/ 1 w 94"/>
                <a:gd name="T27" fmla="*/ 1 h 72"/>
                <a:gd name="T28" fmla="*/ 1 w 94"/>
                <a:gd name="T29" fmla="*/ 1 h 72"/>
                <a:gd name="T30" fmla="*/ 1 w 94"/>
                <a:gd name="T31" fmla="*/ 1 h 72"/>
                <a:gd name="T32" fmla="*/ 1 w 94"/>
                <a:gd name="T33" fmla="*/ 1 h 72"/>
                <a:gd name="T34" fmla="*/ 1 w 94"/>
                <a:gd name="T35" fmla="*/ 1 h 72"/>
                <a:gd name="T36" fmla="*/ 1 w 94"/>
                <a:gd name="T37" fmla="*/ 1 h 72"/>
                <a:gd name="T38" fmla="*/ 1 w 94"/>
                <a:gd name="T39" fmla="*/ 1 h 72"/>
                <a:gd name="T40" fmla="*/ 1 w 94"/>
                <a:gd name="T41" fmla="*/ 1 h 72"/>
                <a:gd name="T42" fmla="*/ 0 w 94"/>
                <a:gd name="T43" fmla="*/ 1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
                <a:gd name="T67" fmla="*/ 0 h 72"/>
                <a:gd name="T68" fmla="*/ 94 w 94"/>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 h="72">
                  <a:moveTo>
                    <a:pt x="0" y="72"/>
                  </a:moveTo>
                  <a:lnTo>
                    <a:pt x="20" y="70"/>
                  </a:lnTo>
                  <a:lnTo>
                    <a:pt x="37" y="66"/>
                  </a:lnTo>
                  <a:lnTo>
                    <a:pt x="53" y="61"/>
                  </a:lnTo>
                  <a:lnTo>
                    <a:pt x="67" y="55"/>
                  </a:lnTo>
                  <a:lnTo>
                    <a:pt x="79" y="48"/>
                  </a:lnTo>
                  <a:lnTo>
                    <a:pt x="87" y="40"/>
                  </a:lnTo>
                  <a:lnTo>
                    <a:pt x="91" y="32"/>
                  </a:lnTo>
                  <a:lnTo>
                    <a:pt x="94" y="24"/>
                  </a:lnTo>
                  <a:lnTo>
                    <a:pt x="92" y="17"/>
                  </a:lnTo>
                  <a:lnTo>
                    <a:pt x="89" y="11"/>
                  </a:lnTo>
                  <a:lnTo>
                    <a:pt x="84" y="6"/>
                  </a:lnTo>
                  <a:lnTo>
                    <a:pt x="77" y="0"/>
                  </a:lnTo>
                  <a:lnTo>
                    <a:pt x="77" y="17"/>
                  </a:lnTo>
                  <a:lnTo>
                    <a:pt x="75" y="23"/>
                  </a:lnTo>
                  <a:lnTo>
                    <a:pt x="72" y="30"/>
                  </a:lnTo>
                  <a:lnTo>
                    <a:pt x="66" y="37"/>
                  </a:lnTo>
                  <a:lnTo>
                    <a:pt x="58" y="44"/>
                  </a:lnTo>
                  <a:lnTo>
                    <a:pt x="47" y="51"/>
                  </a:lnTo>
                  <a:lnTo>
                    <a:pt x="35" y="59"/>
                  </a:lnTo>
                  <a:lnTo>
                    <a:pt x="19" y="66"/>
                  </a:lnTo>
                  <a:lnTo>
                    <a:pt x="0"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208" name="Freeform 59">
              <a:extLst>
                <a:ext uri="{FF2B5EF4-FFF2-40B4-BE49-F238E27FC236}">
                  <a16:creationId xmlns:a16="http://schemas.microsoft.com/office/drawing/2014/main" id="{28F1A159-4033-4DF6-BDC6-8DB742BDA096}"/>
                </a:ext>
              </a:extLst>
            </p:cNvPr>
            <p:cNvSpPr>
              <a:spLocks/>
            </p:cNvSpPr>
            <p:nvPr/>
          </p:nvSpPr>
          <p:spPr bwMode="auto">
            <a:xfrm>
              <a:off x="5100" y="2853"/>
              <a:ext cx="98" cy="40"/>
            </a:xfrm>
            <a:custGeom>
              <a:avLst/>
              <a:gdLst>
                <a:gd name="T0" fmla="*/ 1 w 195"/>
                <a:gd name="T1" fmla="*/ 0 h 79"/>
                <a:gd name="T2" fmla="*/ 1 w 195"/>
                <a:gd name="T3" fmla="*/ 1 h 79"/>
                <a:gd name="T4" fmla="*/ 1 w 195"/>
                <a:gd name="T5" fmla="*/ 1 h 79"/>
                <a:gd name="T6" fmla="*/ 1 w 195"/>
                <a:gd name="T7" fmla="*/ 1 h 79"/>
                <a:gd name="T8" fmla="*/ 1 w 195"/>
                <a:gd name="T9" fmla="*/ 1 h 79"/>
                <a:gd name="T10" fmla="*/ 1 w 195"/>
                <a:gd name="T11" fmla="*/ 1 h 79"/>
                <a:gd name="T12" fmla="*/ 1 w 195"/>
                <a:gd name="T13" fmla="*/ 1 h 79"/>
                <a:gd name="T14" fmla="*/ 1 w 195"/>
                <a:gd name="T15" fmla="*/ 1 h 79"/>
                <a:gd name="T16" fmla="*/ 0 w 195"/>
                <a:gd name="T17" fmla="*/ 1 h 79"/>
                <a:gd name="T18" fmla="*/ 1 w 195"/>
                <a:gd name="T19" fmla="*/ 1 h 79"/>
                <a:gd name="T20" fmla="*/ 1 w 195"/>
                <a:gd name="T21" fmla="*/ 1 h 79"/>
                <a:gd name="T22" fmla="*/ 1 w 195"/>
                <a:gd name="T23" fmla="*/ 1 h 79"/>
                <a:gd name="T24" fmla="*/ 1 w 195"/>
                <a:gd name="T25" fmla="*/ 1 h 79"/>
                <a:gd name="T26" fmla="*/ 1 w 195"/>
                <a:gd name="T27" fmla="*/ 1 h 79"/>
                <a:gd name="T28" fmla="*/ 1 w 195"/>
                <a:gd name="T29" fmla="*/ 1 h 79"/>
                <a:gd name="T30" fmla="*/ 1 w 195"/>
                <a:gd name="T31" fmla="*/ 1 h 79"/>
                <a:gd name="T32" fmla="*/ 1 w 195"/>
                <a:gd name="T33" fmla="*/ 1 h 79"/>
                <a:gd name="T34" fmla="*/ 1 w 195"/>
                <a:gd name="T35" fmla="*/ 1 h 79"/>
                <a:gd name="T36" fmla="*/ 1 w 195"/>
                <a:gd name="T37" fmla="*/ 1 h 79"/>
                <a:gd name="T38" fmla="*/ 1 w 195"/>
                <a:gd name="T39" fmla="*/ 1 h 79"/>
                <a:gd name="T40" fmla="*/ 1 w 195"/>
                <a:gd name="T41" fmla="*/ 1 h 79"/>
                <a:gd name="T42" fmla="*/ 1 w 195"/>
                <a:gd name="T43" fmla="*/ 1 h 79"/>
                <a:gd name="T44" fmla="*/ 1 w 195"/>
                <a:gd name="T45" fmla="*/ 1 h 79"/>
                <a:gd name="T46" fmla="*/ 1 w 195"/>
                <a:gd name="T47" fmla="*/ 1 h 79"/>
                <a:gd name="T48" fmla="*/ 1 w 195"/>
                <a:gd name="T49" fmla="*/ 1 h 79"/>
                <a:gd name="T50" fmla="*/ 1 w 195"/>
                <a:gd name="T51" fmla="*/ 1 h 79"/>
                <a:gd name="T52" fmla="*/ 1 w 195"/>
                <a:gd name="T53" fmla="*/ 1 h 79"/>
                <a:gd name="T54" fmla="*/ 1 w 195"/>
                <a:gd name="T55" fmla="*/ 1 h 79"/>
                <a:gd name="T56" fmla="*/ 1 w 195"/>
                <a:gd name="T57" fmla="*/ 1 h 79"/>
                <a:gd name="T58" fmla="*/ 1 w 195"/>
                <a:gd name="T59" fmla="*/ 1 h 79"/>
                <a:gd name="T60" fmla="*/ 1 w 195"/>
                <a:gd name="T61" fmla="*/ 1 h 79"/>
                <a:gd name="T62" fmla="*/ 1 w 195"/>
                <a:gd name="T63" fmla="*/ 1 h 79"/>
                <a:gd name="T64" fmla="*/ 1 w 195"/>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5"/>
                <a:gd name="T100" fmla="*/ 0 h 79"/>
                <a:gd name="T101" fmla="*/ 195 w 195"/>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5" h="79">
                  <a:moveTo>
                    <a:pt x="97" y="0"/>
                  </a:moveTo>
                  <a:lnTo>
                    <a:pt x="78" y="1"/>
                  </a:lnTo>
                  <a:lnTo>
                    <a:pt x="59" y="3"/>
                  </a:lnTo>
                  <a:lnTo>
                    <a:pt x="42" y="7"/>
                  </a:lnTo>
                  <a:lnTo>
                    <a:pt x="28" y="11"/>
                  </a:lnTo>
                  <a:lnTo>
                    <a:pt x="17" y="17"/>
                  </a:lnTo>
                  <a:lnTo>
                    <a:pt x="8" y="24"/>
                  </a:lnTo>
                  <a:lnTo>
                    <a:pt x="2" y="31"/>
                  </a:lnTo>
                  <a:lnTo>
                    <a:pt x="0" y="39"/>
                  </a:lnTo>
                  <a:lnTo>
                    <a:pt x="2" y="47"/>
                  </a:lnTo>
                  <a:lnTo>
                    <a:pt x="8" y="54"/>
                  </a:lnTo>
                  <a:lnTo>
                    <a:pt x="17" y="61"/>
                  </a:lnTo>
                  <a:lnTo>
                    <a:pt x="28" y="68"/>
                  </a:lnTo>
                  <a:lnTo>
                    <a:pt x="42" y="72"/>
                  </a:lnTo>
                  <a:lnTo>
                    <a:pt x="59" y="76"/>
                  </a:lnTo>
                  <a:lnTo>
                    <a:pt x="78" y="78"/>
                  </a:lnTo>
                  <a:lnTo>
                    <a:pt x="97" y="79"/>
                  </a:lnTo>
                  <a:lnTo>
                    <a:pt x="117" y="78"/>
                  </a:lnTo>
                  <a:lnTo>
                    <a:pt x="136" y="76"/>
                  </a:lnTo>
                  <a:lnTo>
                    <a:pt x="153" y="72"/>
                  </a:lnTo>
                  <a:lnTo>
                    <a:pt x="167" y="68"/>
                  </a:lnTo>
                  <a:lnTo>
                    <a:pt x="178" y="61"/>
                  </a:lnTo>
                  <a:lnTo>
                    <a:pt x="187" y="54"/>
                  </a:lnTo>
                  <a:lnTo>
                    <a:pt x="193" y="47"/>
                  </a:lnTo>
                  <a:lnTo>
                    <a:pt x="195" y="39"/>
                  </a:lnTo>
                  <a:lnTo>
                    <a:pt x="193" y="31"/>
                  </a:lnTo>
                  <a:lnTo>
                    <a:pt x="187" y="24"/>
                  </a:lnTo>
                  <a:lnTo>
                    <a:pt x="178" y="17"/>
                  </a:lnTo>
                  <a:lnTo>
                    <a:pt x="167" y="11"/>
                  </a:lnTo>
                  <a:lnTo>
                    <a:pt x="153" y="7"/>
                  </a:lnTo>
                  <a:lnTo>
                    <a:pt x="136" y="3"/>
                  </a:lnTo>
                  <a:lnTo>
                    <a:pt x="117" y="1"/>
                  </a:lnTo>
                  <a:lnTo>
                    <a:pt x="97" y="0"/>
                  </a:lnTo>
                  <a:close/>
                </a:path>
              </a:pathLst>
            </a:custGeom>
            <a:solidFill>
              <a:srgbClr val="308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77158" name="Picture 6">
            <a:extLst>
              <a:ext uri="{FF2B5EF4-FFF2-40B4-BE49-F238E27FC236}">
                <a16:creationId xmlns:a16="http://schemas.microsoft.com/office/drawing/2014/main" id="{BF5A69F9-0852-4018-A02A-00B408A6E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87375"/>
            <a:ext cx="1852613"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8784A13-713A-424C-99DF-985675C1BCC9}"/>
              </a:ext>
            </a:extLst>
          </p:cNvPr>
          <p:cNvSpPr/>
          <p:nvPr/>
        </p:nvSpPr>
        <p:spPr>
          <a:xfrm>
            <a:off x="6553200" y="3403600"/>
            <a:ext cx="2128838" cy="1508125"/>
          </a:xfrm>
          <a:prstGeom prst="rect">
            <a:avLst/>
          </a:prstGeom>
        </p:spPr>
        <p:txBody>
          <a:bodyPr lIns="91040" tIns="45520" rIns="91040" bIns="45520">
            <a:spAutoFit/>
          </a:bodyPr>
          <a:lstStyle/>
          <a:p>
            <a:pPr eaLnBrk="1" hangingPunct="1">
              <a:defRPr/>
            </a:pPr>
            <a:r>
              <a:rPr lang="en-US" sz="2300" kern="0" dirty="0">
                <a:solidFill>
                  <a:srgbClr val="000000"/>
                </a:solidFill>
                <a:effectLst>
                  <a:outerShdw blurRad="38100" dist="38100" dir="2700000" algn="tl">
                    <a:srgbClr val="000000">
                      <a:alpha val="43137"/>
                    </a:srgbClr>
                  </a:outerShdw>
                </a:effectLst>
                <a:latin typeface="Arial"/>
              </a:rPr>
              <a:t>Notice particles have settled out in solution.</a:t>
            </a:r>
            <a:endParaRPr lang="en-US" sz="23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158"/>
                                        </p:tgtEl>
                                        <p:attrNameLst>
                                          <p:attrName>style.visibility</p:attrName>
                                        </p:attrNameLst>
                                      </p:cBhvr>
                                      <p:to>
                                        <p:strVal val="visible"/>
                                      </p:to>
                                    </p:set>
                                    <p:animEffect transition="in" filter="fade">
                                      <p:cBhvr>
                                        <p:cTn id="17" dur="500"/>
                                        <p:tgtEl>
                                          <p:spTgt spid="1771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6"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a:extLst>
              <a:ext uri="{FF2B5EF4-FFF2-40B4-BE49-F238E27FC236}">
                <a16:creationId xmlns:a16="http://schemas.microsoft.com/office/drawing/2014/main" id="{30A6C913-168C-44AD-8037-78940F80B7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01" t="3960" r="3940" b="4950"/>
          <a:stretch>
            <a:fillRect/>
          </a:stretch>
        </p:blipFill>
        <p:spPr>
          <a:xfrm>
            <a:off x="19050" y="4271963"/>
            <a:ext cx="7085013" cy="2586037"/>
          </a:xfrm>
          <a:noFill/>
        </p:spPr>
      </p:pic>
      <p:sp>
        <p:nvSpPr>
          <p:cNvPr id="6" name="Content Placeholder 2">
            <a:extLst>
              <a:ext uri="{FF2B5EF4-FFF2-40B4-BE49-F238E27FC236}">
                <a16:creationId xmlns:a16="http://schemas.microsoft.com/office/drawing/2014/main" id="{32DB37BE-2B19-4514-9B76-7FE5F65787E5}"/>
              </a:ext>
            </a:extLst>
          </p:cNvPr>
          <p:cNvSpPr txBox="1">
            <a:spLocks/>
          </p:cNvSpPr>
          <p:nvPr/>
        </p:nvSpPr>
        <p:spPr bwMode="auto">
          <a:xfrm>
            <a:off x="211138" y="1219200"/>
            <a:ext cx="7104062" cy="990600"/>
          </a:xfrm>
          <a:prstGeom prst="rect">
            <a:avLst/>
          </a:prstGeom>
          <a:noFill/>
          <a:ln w="9525">
            <a:noFill/>
            <a:miter lim="800000"/>
            <a:headEnd/>
            <a:tailEnd/>
          </a:ln>
        </p:spPr>
        <p:txBody>
          <a:bodyPr lIns="89843" tIns="44921" rIns="89843" bIns="44921"/>
          <a:lstStyle/>
          <a:p>
            <a:pPr marL="336985" indent="-336985">
              <a:spcBef>
                <a:spcPct val="20000"/>
              </a:spcBef>
              <a:defRPr/>
            </a:pPr>
            <a:r>
              <a:rPr lang="en-US" sz="6100" kern="0" dirty="0">
                <a:latin typeface="+mn-lt"/>
              </a:rPr>
              <a:t>Super Saturated</a:t>
            </a:r>
          </a:p>
        </p:txBody>
      </p:sp>
      <p:sp>
        <p:nvSpPr>
          <p:cNvPr id="7" name="Rectangle 6">
            <a:extLst>
              <a:ext uri="{FF2B5EF4-FFF2-40B4-BE49-F238E27FC236}">
                <a16:creationId xmlns:a16="http://schemas.microsoft.com/office/drawing/2014/main" id="{A24C5E4D-2984-45A4-B6B5-28C453279F73}"/>
              </a:ext>
            </a:extLst>
          </p:cNvPr>
          <p:cNvSpPr/>
          <p:nvPr/>
        </p:nvSpPr>
        <p:spPr>
          <a:xfrm>
            <a:off x="30163" y="2330450"/>
            <a:ext cx="7086600" cy="1860435"/>
          </a:xfrm>
          <a:prstGeom prst="rect">
            <a:avLst/>
          </a:prstGeom>
          <a:solidFill>
            <a:srgbClr val="FF0000"/>
          </a:solidFill>
        </p:spPr>
        <p:txBody>
          <a:bodyPr lIns="89843" tIns="44921" rIns="89843" bIns="44921">
            <a:spAutoFit/>
          </a:bodyPr>
          <a:lstStyle/>
          <a:p>
            <a:pPr algn="ctr">
              <a:defRPr/>
            </a:pPr>
            <a:r>
              <a:rPr lang="en-US" sz="2700" dirty="0">
                <a:solidFill>
                  <a:schemeClr val="accent3"/>
                </a:solidFill>
                <a:effectLst>
                  <a:outerShdw blurRad="38100" dist="38100" dir="2700000" algn="tl">
                    <a:srgbClr val="000000">
                      <a:alpha val="43137"/>
                    </a:srgbClr>
                  </a:outerShdw>
                </a:effectLst>
                <a:latin typeface="Arial" charset="0"/>
              </a:rPr>
              <a:t>When the solvent holds more solute than is normally possible at that temperature by</a:t>
            </a:r>
            <a:r>
              <a:rPr lang="en-US" sz="2800" dirty="0">
                <a:effectLst>
                  <a:outerShdw blurRad="38100" dist="38100" dir="2700000" algn="tl">
                    <a:srgbClr val="000000">
                      <a:alpha val="43137"/>
                    </a:srgbClr>
                  </a:outerShdw>
                </a:effectLst>
              </a:rPr>
              <a:t> </a:t>
            </a:r>
          </a:p>
          <a:p>
            <a:pPr algn="ctr">
              <a:defRPr/>
            </a:pP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heating gently and stirring the excess solute into the solution until the solute dissolves. Allow the solution to cool slowly without disturbing it. [e.g. hand warmers]</a:t>
            </a:r>
          </a:p>
        </p:txBody>
      </p:sp>
      <p:sp>
        <p:nvSpPr>
          <p:cNvPr id="178181" name="Title 1">
            <a:extLst>
              <a:ext uri="{FF2B5EF4-FFF2-40B4-BE49-F238E27FC236}">
                <a16:creationId xmlns:a16="http://schemas.microsoft.com/office/drawing/2014/main" id="{39D55C98-A444-4D92-9E73-6FE59A73E9BE}"/>
              </a:ext>
            </a:extLst>
          </p:cNvPr>
          <p:cNvSpPr txBox="1">
            <a:spLocks/>
          </p:cNvSpPr>
          <p:nvPr/>
        </p:nvSpPr>
        <p:spPr bwMode="auto">
          <a:xfrm>
            <a:off x="180975" y="-39688"/>
            <a:ext cx="5638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rgbClr val="FFFF00"/>
                </a:solidFill>
              </a:rPr>
              <a:t>Types of Solutions</a:t>
            </a:r>
          </a:p>
        </p:txBody>
      </p:sp>
      <p:pic>
        <p:nvPicPr>
          <p:cNvPr id="25" name="Picture 2" descr="File:Rock-Candy-Sticks.jpg">
            <a:extLst>
              <a:ext uri="{FF2B5EF4-FFF2-40B4-BE49-F238E27FC236}">
                <a16:creationId xmlns:a16="http://schemas.microsoft.com/office/drawing/2014/main" id="{B18858B0-ED27-4356-95A9-75ECDDA80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2270125"/>
            <a:ext cx="19462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3" name="Picture 55">
            <a:extLst>
              <a:ext uri="{FF2B5EF4-FFF2-40B4-BE49-F238E27FC236}">
                <a16:creationId xmlns:a16="http://schemas.microsoft.com/office/drawing/2014/main" id="{0D43AC6C-693C-440B-9653-758828302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8" y="0"/>
            <a:ext cx="1654175"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BEC6B0B5-FF9C-4F01-B399-977E7F6E568D}"/>
              </a:ext>
            </a:extLst>
          </p:cNvPr>
          <p:cNvSpPr/>
          <p:nvPr/>
        </p:nvSpPr>
        <p:spPr>
          <a:xfrm>
            <a:off x="7710488" y="76200"/>
            <a:ext cx="1433512" cy="1862138"/>
          </a:xfrm>
          <a:prstGeom prst="rect">
            <a:avLst/>
          </a:prstGeom>
        </p:spPr>
        <p:txBody>
          <a:bodyPr lIns="91040" tIns="45520" rIns="91040" bIns="45520">
            <a:spAutoFit/>
          </a:bodyPr>
          <a:lstStyle/>
          <a:p>
            <a:pPr eaLnBrk="1" hangingPunct="1">
              <a:defRPr/>
            </a:pPr>
            <a:r>
              <a:rPr lang="en-US" sz="2300" kern="0" dirty="0">
                <a:solidFill>
                  <a:srgbClr val="000000"/>
                </a:solidFill>
                <a:latin typeface="Arial"/>
              </a:rPr>
              <a:t>No particles have settled out.</a:t>
            </a:r>
            <a:endParaRPr lang="en-US" sz="2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8178"/>
                                        </p:tgtEl>
                                        <p:attrNameLst>
                                          <p:attrName>style.visibility</p:attrName>
                                        </p:attrNameLst>
                                      </p:cBhvr>
                                      <p:to>
                                        <p:strVal val="visible"/>
                                      </p:to>
                                    </p:set>
                                    <p:animEffect transition="in" filter="wipe(left)">
                                      <p:cBhvr>
                                        <p:cTn id="26" dur="6250"/>
                                        <p:tgtEl>
                                          <p:spTgt spid="178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a:extLst>
              <a:ext uri="{FF2B5EF4-FFF2-40B4-BE49-F238E27FC236}">
                <a16:creationId xmlns:a16="http://schemas.microsoft.com/office/drawing/2014/main" id="{BC87C7C6-4AF2-431C-A9E5-C25077A323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01" t="3960" r="3940" b="4950"/>
          <a:stretch>
            <a:fillRect/>
          </a:stretch>
        </p:blipFill>
        <p:spPr>
          <a:xfrm>
            <a:off x="1143000" y="2667000"/>
            <a:ext cx="6911975" cy="2522538"/>
          </a:xfrm>
          <a:noFill/>
        </p:spPr>
      </p:pic>
      <p:sp>
        <p:nvSpPr>
          <p:cNvPr id="6" name="Content Placeholder 2">
            <a:extLst>
              <a:ext uri="{FF2B5EF4-FFF2-40B4-BE49-F238E27FC236}">
                <a16:creationId xmlns:a16="http://schemas.microsoft.com/office/drawing/2014/main" id="{CF7792D7-8B95-43E3-948B-F82921265138}"/>
              </a:ext>
            </a:extLst>
          </p:cNvPr>
          <p:cNvSpPr txBox="1">
            <a:spLocks/>
          </p:cNvSpPr>
          <p:nvPr/>
        </p:nvSpPr>
        <p:spPr bwMode="auto">
          <a:xfrm>
            <a:off x="533400" y="0"/>
            <a:ext cx="8077200" cy="990600"/>
          </a:xfrm>
          <a:prstGeom prst="rect">
            <a:avLst/>
          </a:prstGeom>
          <a:solidFill>
            <a:schemeClr val="accent2"/>
          </a:solidFill>
          <a:ln w="9525">
            <a:noFill/>
            <a:miter lim="800000"/>
            <a:headEnd/>
            <a:tailEnd/>
          </a:ln>
        </p:spPr>
        <p:txBody>
          <a:bodyPr lIns="89843" tIns="44921" rIns="89843" bIns="44921"/>
          <a:lstStyle/>
          <a:p>
            <a:pPr marL="336985" indent="-336985" algn="ctr">
              <a:spcBef>
                <a:spcPct val="20000"/>
              </a:spcBef>
              <a:defRPr/>
            </a:pPr>
            <a:r>
              <a:rPr lang="en-US" sz="6100" kern="0" dirty="0">
                <a:solidFill>
                  <a:srgbClr val="FFFF00"/>
                </a:solidFill>
                <a:latin typeface="+mn-lt"/>
              </a:rPr>
              <a:t>Seeding </a:t>
            </a:r>
            <a:r>
              <a:rPr lang="en-US" sz="2800" kern="0" dirty="0">
                <a:solidFill>
                  <a:srgbClr val="FFFF00"/>
                </a:solidFill>
                <a:latin typeface="+mn-lt"/>
              </a:rPr>
              <a:t>a Super Saturated Solution</a:t>
            </a:r>
          </a:p>
        </p:txBody>
      </p:sp>
      <p:sp>
        <p:nvSpPr>
          <p:cNvPr id="7" name="Rectangle 6">
            <a:extLst>
              <a:ext uri="{FF2B5EF4-FFF2-40B4-BE49-F238E27FC236}">
                <a16:creationId xmlns:a16="http://schemas.microsoft.com/office/drawing/2014/main" id="{B20F4350-D7DE-4150-9041-0CDD186455C7}"/>
              </a:ext>
            </a:extLst>
          </p:cNvPr>
          <p:cNvSpPr/>
          <p:nvPr/>
        </p:nvSpPr>
        <p:spPr>
          <a:xfrm>
            <a:off x="838200" y="1143000"/>
            <a:ext cx="7543800" cy="1336675"/>
          </a:xfrm>
          <a:prstGeom prst="rect">
            <a:avLst/>
          </a:prstGeom>
          <a:solidFill>
            <a:srgbClr val="FF0000"/>
          </a:solidFill>
        </p:spPr>
        <p:txBody>
          <a:bodyPr lIns="89843" tIns="44921" rIns="89843" bIns="44921">
            <a:spAutoFit/>
          </a:bodyPr>
          <a:lstStyle/>
          <a:p>
            <a:pPr eaLnBrk="1" hangingPunct="1">
              <a:defRPr/>
            </a:pPr>
            <a:r>
              <a:rPr lang="en-US" sz="2700" dirty="0">
                <a:solidFill>
                  <a:schemeClr val="accent3"/>
                </a:solidFill>
                <a:latin typeface="Arial" charset="0"/>
              </a:rPr>
              <a:t>These solutions are </a:t>
            </a:r>
            <a:r>
              <a:rPr lang="en-US" sz="2700" dirty="0">
                <a:solidFill>
                  <a:srgbClr val="FFFF00"/>
                </a:solidFill>
                <a:effectLst>
                  <a:outerShdw blurRad="38100" dist="38100" dir="2700000" algn="tl">
                    <a:srgbClr val="000000">
                      <a:alpha val="43137"/>
                    </a:srgbClr>
                  </a:outerShdw>
                </a:effectLst>
                <a:latin typeface="Arial" charset="0"/>
              </a:rPr>
              <a:t>unstable</a:t>
            </a:r>
            <a:r>
              <a:rPr lang="en-US" sz="2700" dirty="0">
                <a:solidFill>
                  <a:schemeClr val="accent3"/>
                </a:solidFill>
                <a:latin typeface="Arial" charset="0"/>
              </a:rPr>
              <a:t>; crystallization can usually be stimulated by adding a “</a:t>
            </a:r>
            <a:r>
              <a:rPr lang="en-US" sz="2700" dirty="0">
                <a:solidFill>
                  <a:srgbClr val="00B0F0"/>
                </a:solidFill>
                <a:effectLst>
                  <a:outerShdw blurRad="38100" dist="38100" dir="2700000" algn="tl">
                    <a:srgbClr val="000000">
                      <a:alpha val="43137"/>
                    </a:srgbClr>
                  </a:outerShdw>
                </a:effectLst>
                <a:latin typeface="Arial" charset="0"/>
              </a:rPr>
              <a:t>seed</a:t>
            </a:r>
            <a:r>
              <a:rPr lang="en-US" sz="2700" dirty="0">
                <a:solidFill>
                  <a:schemeClr val="accent3"/>
                </a:solidFill>
                <a:effectLst>
                  <a:outerShdw blurRad="38100" dist="38100" dir="2700000" algn="tl">
                    <a:srgbClr val="000000">
                      <a:alpha val="43137"/>
                    </a:srgbClr>
                  </a:outerShdw>
                </a:effectLst>
                <a:latin typeface="Arial" charset="0"/>
              </a:rPr>
              <a:t> </a:t>
            </a:r>
            <a:r>
              <a:rPr lang="en-US" sz="2700" dirty="0">
                <a:solidFill>
                  <a:srgbClr val="00B0F0"/>
                </a:solidFill>
                <a:effectLst>
                  <a:outerShdw blurRad="38100" dist="38100" dir="2700000" algn="tl">
                    <a:srgbClr val="000000">
                      <a:alpha val="43137"/>
                    </a:srgbClr>
                  </a:outerShdw>
                </a:effectLst>
                <a:latin typeface="Arial" charset="0"/>
              </a:rPr>
              <a:t>crystal</a:t>
            </a:r>
            <a:r>
              <a:rPr lang="en-US" sz="2700" dirty="0">
                <a:solidFill>
                  <a:schemeClr val="accent3"/>
                </a:solidFill>
                <a:latin typeface="Arial" charset="0"/>
              </a:rPr>
              <a:t>” or scratching the side of the flask or agitation.</a:t>
            </a:r>
          </a:p>
        </p:txBody>
      </p:sp>
      <p:sp>
        <p:nvSpPr>
          <p:cNvPr id="9" name="Right Arrow 8">
            <a:extLst>
              <a:ext uri="{FF2B5EF4-FFF2-40B4-BE49-F238E27FC236}">
                <a16:creationId xmlns:a16="http://schemas.microsoft.com/office/drawing/2014/main" id="{1546EA6C-FBAA-419B-9354-02F913591AA1}"/>
              </a:ext>
            </a:extLst>
          </p:cNvPr>
          <p:cNvSpPr/>
          <p:nvPr/>
        </p:nvSpPr>
        <p:spPr>
          <a:xfrm>
            <a:off x="5562600" y="4114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Right Arrow 9">
            <a:extLst>
              <a:ext uri="{FF2B5EF4-FFF2-40B4-BE49-F238E27FC236}">
                <a16:creationId xmlns:a16="http://schemas.microsoft.com/office/drawing/2014/main" id="{77B30025-6DC9-416C-83B6-F1C590B2825B}"/>
              </a:ext>
            </a:extLst>
          </p:cNvPr>
          <p:cNvSpPr/>
          <p:nvPr/>
        </p:nvSpPr>
        <p:spPr>
          <a:xfrm>
            <a:off x="2895600" y="4170363"/>
            <a:ext cx="10287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2" name="Rectangle 1">
            <a:extLst>
              <a:ext uri="{FF2B5EF4-FFF2-40B4-BE49-F238E27FC236}">
                <a16:creationId xmlns:a16="http://schemas.microsoft.com/office/drawing/2014/main" id="{B5A61D93-852B-41AC-A687-140164486D5C}"/>
              </a:ext>
            </a:extLst>
          </p:cNvPr>
          <p:cNvSpPr/>
          <p:nvPr/>
        </p:nvSpPr>
        <p:spPr>
          <a:xfrm>
            <a:off x="457200" y="5484813"/>
            <a:ext cx="8229600" cy="1058862"/>
          </a:xfrm>
          <a:prstGeom prst="rect">
            <a:avLst/>
          </a:prstGeom>
          <a:solidFill>
            <a:schemeClr val="accent6">
              <a:lumMod val="20000"/>
              <a:lumOff val="80000"/>
            </a:schemeClr>
          </a:solidFill>
        </p:spPr>
        <p:txBody>
          <a:bodyPr lIns="91040" tIns="273123" rIns="91040" bIns="364163" anchor="ctr">
            <a:spAutoFit/>
          </a:bodyPr>
          <a:lstStyle/>
          <a:p>
            <a:pPr algn="ctr" eaLnBrk="1" hangingPunct="1">
              <a:defRPr/>
            </a:pPr>
            <a:r>
              <a:rPr lang="en-US" altLang="en-US" sz="2700" dirty="0">
                <a:solidFill>
                  <a:srgbClr val="FFFF00"/>
                </a:solidFill>
                <a:hlinkClick r:id="rId3"/>
              </a:rPr>
              <a:t>http://somup.com/cFXjebninU</a:t>
            </a:r>
            <a:r>
              <a:rPr lang="en-US" altLang="en-US" sz="2700" dirty="0">
                <a:solidFill>
                  <a:srgbClr val="FFFF00"/>
                </a:solidFill>
              </a:rPr>
              <a:t> (1:29)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A96CF7F-915B-4218-B095-CC4546FEC498}"/>
              </a:ext>
            </a:extLst>
          </p:cNvPr>
          <p:cNvSpPr>
            <a:spLocks noGrp="1" noChangeArrowheads="1"/>
          </p:cNvSpPr>
          <p:nvPr>
            <p:ph type="title"/>
          </p:nvPr>
        </p:nvSpPr>
        <p:spPr>
          <a:xfrm>
            <a:off x="1295400" y="274638"/>
            <a:ext cx="7391400" cy="1143000"/>
          </a:xfrm>
        </p:spPr>
        <p:txBody>
          <a:bodyPr/>
          <a:lstStyle/>
          <a:p>
            <a:r>
              <a:rPr lang="en-US" altLang="en-US"/>
              <a:t>Solubility of </a:t>
            </a:r>
            <a:r>
              <a:rPr lang="en-US" altLang="en-US">
                <a:solidFill>
                  <a:schemeClr val="bg1"/>
                </a:solidFill>
              </a:rPr>
              <a:t>SOLIDS</a:t>
            </a:r>
            <a:r>
              <a:rPr lang="en-US" altLang="en-US"/>
              <a:t> Graph</a:t>
            </a:r>
          </a:p>
        </p:txBody>
      </p:sp>
      <p:pic>
        <p:nvPicPr>
          <p:cNvPr id="180227" name="Picture 2">
            <a:extLst>
              <a:ext uri="{FF2B5EF4-FFF2-40B4-BE49-F238E27FC236}">
                <a16:creationId xmlns:a16="http://schemas.microsoft.com/office/drawing/2014/main" id="{822677AC-E62B-4D2B-8F4F-903459B39B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6389" name="Rectangle 6">
            <a:extLst>
              <a:ext uri="{FF2B5EF4-FFF2-40B4-BE49-F238E27FC236}">
                <a16:creationId xmlns:a16="http://schemas.microsoft.com/office/drawing/2014/main" id="{075861D7-3DBF-4124-AB29-2A18C8AA2C2B}"/>
              </a:ext>
            </a:extLst>
          </p:cNvPr>
          <p:cNvSpPr>
            <a:spLocks noChangeArrowheads="1"/>
          </p:cNvSpPr>
          <p:nvPr/>
        </p:nvSpPr>
        <p:spPr bwMode="auto">
          <a:xfrm>
            <a:off x="609600" y="4038600"/>
            <a:ext cx="2590800" cy="1862138"/>
          </a:xfrm>
          <a:prstGeom prst="rect">
            <a:avLst/>
          </a:prstGeom>
          <a:solidFill>
            <a:schemeClr val="accent2"/>
          </a:solidFill>
          <a:ln w="9525">
            <a:noFill/>
            <a:miter lim="800000"/>
            <a:headEnd/>
            <a:tailEnd/>
          </a:ln>
        </p:spPr>
        <p:txBody>
          <a:bodyPr lIns="89843" tIns="44921" rIns="89843" bIns="44921">
            <a:spAutoFit/>
          </a:bodyPr>
          <a:lstStyle/>
          <a:p>
            <a:pPr algn="ctr" eaLnBrk="1" hangingPunct="1">
              <a:defRPr/>
            </a:pPr>
            <a:r>
              <a:rPr lang="en-US" sz="2300" dirty="0">
                <a:solidFill>
                  <a:schemeClr val="accent3"/>
                </a:solidFill>
                <a:latin typeface="Arial" charset="0"/>
              </a:rPr>
              <a:t>Except for Ce</a:t>
            </a:r>
            <a:r>
              <a:rPr lang="en-US" sz="2300" baseline="-25000" dirty="0">
                <a:solidFill>
                  <a:schemeClr val="accent3"/>
                </a:solidFill>
                <a:latin typeface="Arial" charset="0"/>
              </a:rPr>
              <a:t>2</a:t>
            </a:r>
            <a:r>
              <a:rPr lang="en-US" sz="2300" dirty="0">
                <a:solidFill>
                  <a:schemeClr val="accent3"/>
                </a:solidFill>
                <a:latin typeface="Arial" charset="0"/>
              </a:rPr>
              <a:t>SO</a:t>
            </a:r>
            <a:r>
              <a:rPr lang="en-US" sz="2300" baseline="-25000" dirty="0">
                <a:solidFill>
                  <a:schemeClr val="accent3"/>
                </a:solidFill>
                <a:latin typeface="Arial" charset="0"/>
              </a:rPr>
              <a:t>4</a:t>
            </a:r>
            <a:r>
              <a:rPr lang="en-US" sz="2300" dirty="0">
                <a:solidFill>
                  <a:schemeClr val="accent3"/>
                </a:solidFill>
                <a:latin typeface="Arial" charset="0"/>
              </a:rPr>
              <a:t>, what trend do you observe on the graph?</a:t>
            </a:r>
          </a:p>
        </p:txBody>
      </p:sp>
      <p:sp>
        <p:nvSpPr>
          <p:cNvPr id="6" name="Rectangle 6">
            <a:extLst>
              <a:ext uri="{FF2B5EF4-FFF2-40B4-BE49-F238E27FC236}">
                <a16:creationId xmlns:a16="http://schemas.microsoft.com/office/drawing/2014/main" id="{CEABB718-2AC3-418E-AB65-2154D5AF32F6}"/>
              </a:ext>
            </a:extLst>
          </p:cNvPr>
          <p:cNvSpPr>
            <a:spLocks noChangeArrowheads="1"/>
          </p:cNvSpPr>
          <p:nvPr/>
        </p:nvSpPr>
        <p:spPr bwMode="auto">
          <a:xfrm>
            <a:off x="609600" y="1524000"/>
            <a:ext cx="2667000" cy="2282825"/>
          </a:xfrm>
          <a:prstGeom prst="rect">
            <a:avLst/>
          </a:prstGeom>
          <a:solidFill>
            <a:schemeClr val="accent1">
              <a:lumMod val="90000"/>
            </a:schemeClr>
          </a:solidFill>
          <a:ln w="9525">
            <a:noFill/>
            <a:miter lim="800000"/>
            <a:headEnd/>
            <a:tailEnd/>
          </a:ln>
        </p:spPr>
        <p:txBody>
          <a:bodyPr lIns="89843" tIns="44921" rIns="89843" bIns="449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300">
                <a:solidFill>
                  <a:srgbClr val="002060"/>
                </a:solidFill>
              </a:rPr>
              <a:t>Notice that solubility of solids (</a:t>
            </a:r>
            <a:r>
              <a:rPr lang="en-US" altLang="en-US" sz="2300">
                <a:solidFill>
                  <a:srgbClr val="FFFF00"/>
                </a:solidFill>
              </a:rPr>
              <a:t>y axis</a:t>
            </a:r>
            <a:r>
              <a:rPr lang="en-US" altLang="en-US" sz="2300">
                <a:solidFill>
                  <a:srgbClr val="002060"/>
                </a:solidFill>
              </a:rPr>
              <a:t>) is shown based on varying temperature </a:t>
            </a:r>
          </a:p>
          <a:p>
            <a:pPr algn="ctr" eaLnBrk="1" hangingPunct="1">
              <a:defRPr/>
            </a:pPr>
            <a:r>
              <a:rPr lang="en-US" altLang="en-US" sz="2300">
                <a:solidFill>
                  <a:srgbClr val="002060"/>
                </a:solidFill>
              </a:rPr>
              <a:t>(</a:t>
            </a:r>
            <a:r>
              <a:rPr lang="en-US" altLang="en-US" sz="2300">
                <a:solidFill>
                  <a:srgbClr val="FFFF00"/>
                </a:solidFill>
              </a:rPr>
              <a:t>x axis</a:t>
            </a:r>
            <a:r>
              <a:rPr lang="en-US" altLang="en-US" sz="2300">
                <a:solidFill>
                  <a:srgbClr val="002060"/>
                </a:solidFill>
              </a:rPr>
              <a:t>).</a:t>
            </a:r>
          </a:p>
        </p:txBody>
      </p:sp>
      <p:pic>
        <p:nvPicPr>
          <p:cNvPr id="7" name="Picture 6">
            <a:extLst>
              <a:ext uri="{FF2B5EF4-FFF2-40B4-BE49-F238E27FC236}">
                <a16:creationId xmlns:a16="http://schemas.microsoft.com/office/drawing/2014/main" id="{B7C91437-AF42-4448-94ED-E9BDF2CD3E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3" y="24766"/>
            <a:ext cx="999807" cy="1118234"/>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left)">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wipe(up)">
                                      <p:cBhvr>
                                        <p:cTn id="17"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a:extLst>
              <a:ext uri="{FF2B5EF4-FFF2-40B4-BE49-F238E27FC236}">
                <a16:creationId xmlns:a16="http://schemas.microsoft.com/office/drawing/2014/main" id="{87EE7535-8FFE-4B16-802E-B5575D178F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1251" name="Rectangle 6">
            <a:extLst>
              <a:ext uri="{FF2B5EF4-FFF2-40B4-BE49-F238E27FC236}">
                <a16:creationId xmlns:a16="http://schemas.microsoft.com/office/drawing/2014/main" id="{42B0DD23-171A-4A1C-A3D0-0D153AE17B6C}"/>
              </a:ext>
            </a:extLst>
          </p:cNvPr>
          <p:cNvSpPr>
            <a:spLocks noChangeArrowheads="1"/>
          </p:cNvSpPr>
          <p:nvPr/>
        </p:nvSpPr>
        <p:spPr bwMode="auto">
          <a:xfrm>
            <a:off x="152400" y="1143000"/>
            <a:ext cx="35052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Generally, the</a:t>
            </a:r>
          </a:p>
          <a:p>
            <a:pPr eaLnBrk="1" hangingPunct="1">
              <a:spcBef>
                <a:spcPct val="0"/>
              </a:spcBef>
              <a:buFontTx/>
              <a:buNone/>
            </a:pPr>
            <a:r>
              <a:rPr lang="en-US" altLang="en-US" dirty="0"/>
              <a:t>solubility of </a:t>
            </a:r>
            <a:r>
              <a:rPr lang="en-US" altLang="en-US" dirty="0">
                <a:solidFill>
                  <a:srgbClr val="FFFFFF"/>
                </a:solidFill>
                <a:effectLst>
                  <a:outerShdw blurRad="38100" dist="38100" dir="2700000" algn="tl">
                    <a:srgbClr val="000000">
                      <a:alpha val="43137"/>
                    </a:srgbClr>
                  </a:outerShdw>
                </a:effectLst>
              </a:rPr>
              <a:t>solid</a:t>
            </a:r>
          </a:p>
          <a:p>
            <a:pPr eaLnBrk="1" hangingPunct="1">
              <a:spcBef>
                <a:spcPct val="0"/>
              </a:spcBef>
              <a:buFontTx/>
              <a:buNone/>
            </a:pPr>
            <a:r>
              <a:rPr lang="en-US" altLang="en-US" dirty="0"/>
              <a:t>solutes in liquid</a:t>
            </a:r>
          </a:p>
          <a:p>
            <a:pPr eaLnBrk="1" hangingPunct="1">
              <a:spcBef>
                <a:spcPct val="0"/>
              </a:spcBef>
              <a:buFontTx/>
              <a:buNone/>
            </a:pPr>
            <a:r>
              <a:rPr lang="en-US" altLang="en-US" dirty="0"/>
              <a:t>solvents </a:t>
            </a:r>
            <a:r>
              <a:rPr lang="en-US" altLang="en-US" u="sng" dirty="0"/>
              <a:t>in</a:t>
            </a:r>
            <a:r>
              <a:rPr lang="en-US" altLang="en-US" dirty="0"/>
              <a:t>creases</a:t>
            </a:r>
          </a:p>
          <a:p>
            <a:pPr eaLnBrk="1" hangingPunct="1">
              <a:spcBef>
                <a:spcPct val="0"/>
              </a:spcBef>
              <a:buFontTx/>
              <a:buNone/>
            </a:pPr>
            <a:r>
              <a:rPr lang="en-US" altLang="en-US" dirty="0"/>
              <a:t>with </a:t>
            </a:r>
            <a:r>
              <a:rPr lang="en-US" altLang="en-US" u="sng" dirty="0"/>
              <a:t>in</a:t>
            </a:r>
            <a:r>
              <a:rPr lang="en-US" altLang="en-US" dirty="0"/>
              <a:t>creasing</a:t>
            </a:r>
          </a:p>
          <a:p>
            <a:pPr eaLnBrk="1" hangingPunct="1">
              <a:spcBef>
                <a:spcPct val="0"/>
              </a:spcBef>
              <a:buFontTx/>
              <a:buNone/>
            </a:pPr>
            <a:r>
              <a:rPr lang="en-US" altLang="en-US" dirty="0">
                <a:solidFill>
                  <a:srgbClr val="FF0000"/>
                </a:solidFill>
                <a:effectLst>
                  <a:outerShdw blurRad="38100" dist="38100" dir="2700000" algn="tl">
                    <a:srgbClr val="000000">
                      <a:alpha val="43137"/>
                    </a:srgbClr>
                  </a:outerShdw>
                </a:effectLst>
              </a:rPr>
              <a:t>temperature</a:t>
            </a:r>
            <a:r>
              <a:rPr lang="en-US" altLang="en-US" dirty="0"/>
              <a:t>.</a:t>
            </a:r>
          </a:p>
          <a:p>
            <a:pPr eaLnBrk="1" hangingPunct="1">
              <a:spcBef>
                <a:spcPct val="0"/>
              </a:spcBef>
              <a:buFontTx/>
              <a:buNone/>
            </a:pPr>
            <a:endParaRPr lang="en-US" altLang="en-US" sz="1900" dirty="0"/>
          </a:p>
          <a:p>
            <a:pPr eaLnBrk="1" hangingPunct="1">
              <a:spcBef>
                <a:spcPct val="0"/>
              </a:spcBef>
              <a:buFontTx/>
              <a:buNone/>
            </a:pPr>
            <a:r>
              <a:rPr lang="en-US" altLang="en-US" dirty="0">
                <a:solidFill>
                  <a:srgbClr val="0070C0"/>
                </a:solidFill>
              </a:rPr>
              <a:t>What kind of relationship is this?</a:t>
            </a:r>
          </a:p>
        </p:txBody>
      </p:sp>
      <p:sp>
        <p:nvSpPr>
          <p:cNvPr id="20487" name="AutoShape 7">
            <a:extLst>
              <a:ext uri="{FF2B5EF4-FFF2-40B4-BE49-F238E27FC236}">
                <a16:creationId xmlns:a16="http://schemas.microsoft.com/office/drawing/2014/main" id="{3F7C83D9-5B49-4A22-BBFC-6465EEA23910}"/>
              </a:ext>
            </a:extLst>
          </p:cNvPr>
          <p:cNvSpPr>
            <a:spLocks noChangeArrowheads="1"/>
          </p:cNvSpPr>
          <p:nvPr/>
        </p:nvSpPr>
        <p:spPr bwMode="auto">
          <a:xfrm rot="-2589390">
            <a:off x="3810000" y="3657600"/>
            <a:ext cx="4419600" cy="457200"/>
          </a:xfrm>
          <a:prstGeom prst="rightArrow">
            <a:avLst>
              <a:gd name="adj1" fmla="val 50000"/>
              <a:gd name="adj2" fmla="val 24166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p>
        </p:txBody>
      </p:sp>
      <p:sp>
        <p:nvSpPr>
          <p:cNvPr id="181253" name="Title 1">
            <a:extLst>
              <a:ext uri="{FF2B5EF4-FFF2-40B4-BE49-F238E27FC236}">
                <a16:creationId xmlns:a16="http://schemas.microsoft.com/office/drawing/2014/main" id="{426200D2-CBD8-4C05-972C-4706DAA09B86}"/>
              </a:ext>
            </a:extLst>
          </p:cNvPr>
          <p:cNvSpPr>
            <a:spLocks/>
          </p:cNvSpPr>
          <p:nvPr/>
        </p:nvSpPr>
        <p:spPr bwMode="auto">
          <a:xfrm>
            <a:off x="1447800" y="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SOLIDS</a:t>
            </a:r>
            <a:r>
              <a:rPr lang="en-US" altLang="en-US" sz="4400">
                <a:solidFill>
                  <a:schemeClr val="tx2"/>
                </a:solidFill>
              </a:rPr>
              <a:t> Graph</a:t>
            </a:r>
          </a:p>
        </p:txBody>
      </p:sp>
      <p:pic>
        <p:nvPicPr>
          <p:cNvPr id="7" name="Picture 6">
            <a:extLst>
              <a:ext uri="{FF2B5EF4-FFF2-40B4-BE49-F238E27FC236}">
                <a16:creationId xmlns:a16="http://schemas.microsoft.com/office/drawing/2014/main" id="{2F0D3972-5AD5-412E-A930-71CED27CD6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3" y="24766"/>
            <a:ext cx="999807" cy="1118234"/>
          </a:xfrm>
          <a:prstGeom prst="rect">
            <a:avLst/>
          </a:prstGeom>
          <a:noFill/>
          <a:ln>
            <a:noFill/>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500"/>
                                        <p:tgtEl>
                                          <p:spTgt spid="18125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fade">
                                      <p:cBhvr>
                                        <p:cTn id="11" dur="500"/>
                                        <p:tgtEl>
                                          <p:spTgt spid="18125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animEffect transition="in" filter="fade">
                                      <p:cBhvr>
                                        <p:cTn id="15" dur="500"/>
                                        <p:tgtEl>
                                          <p:spTgt spid="18125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animEffect transition="in" filter="fade">
                                      <p:cBhvr>
                                        <p:cTn id="19" dur="500"/>
                                        <p:tgtEl>
                                          <p:spTgt spid="18125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1251">
                                            <p:txEl>
                                              <p:pRg st="4" end="4"/>
                                            </p:txEl>
                                          </p:spTgt>
                                        </p:tgtEl>
                                        <p:attrNameLst>
                                          <p:attrName>style.visibility</p:attrName>
                                        </p:attrNameLst>
                                      </p:cBhvr>
                                      <p:to>
                                        <p:strVal val="visible"/>
                                      </p:to>
                                    </p:set>
                                    <p:animEffect transition="in" filter="fade">
                                      <p:cBhvr>
                                        <p:cTn id="23" dur="500"/>
                                        <p:tgtEl>
                                          <p:spTgt spid="18125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1251">
                                            <p:txEl>
                                              <p:pRg st="5" end="5"/>
                                            </p:txEl>
                                          </p:spTgt>
                                        </p:tgtEl>
                                        <p:attrNameLst>
                                          <p:attrName>style.visibility</p:attrName>
                                        </p:attrNameLst>
                                      </p:cBhvr>
                                      <p:to>
                                        <p:strVal val="visible"/>
                                      </p:to>
                                    </p:set>
                                    <p:animEffect transition="in" filter="fade">
                                      <p:cBhvr>
                                        <p:cTn id="27" dur="500"/>
                                        <p:tgtEl>
                                          <p:spTgt spid="1812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251">
                                            <p:txEl>
                                              <p:pRg st="7" end="7"/>
                                            </p:txEl>
                                          </p:spTgt>
                                        </p:tgtEl>
                                        <p:attrNameLst>
                                          <p:attrName>style.visibility</p:attrName>
                                        </p:attrNameLst>
                                      </p:cBhvr>
                                      <p:to>
                                        <p:strVal val="visible"/>
                                      </p:to>
                                    </p:set>
                                    <p:animEffect transition="in" filter="fade">
                                      <p:cBhvr>
                                        <p:cTn id="32" dur="500"/>
                                        <p:tgtEl>
                                          <p:spTgt spid="1812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487"/>
                                        </p:tgtEl>
                                        <p:attrNameLst>
                                          <p:attrName>style.visibility</p:attrName>
                                        </p:attrNameLst>
                                      </p:cBhvr>
                                      <p:to>
                                        <p:strVal val="visible"/>
                                      </p:to>
                                    </p:set>
                                    <p:animEffect transition="in" filter="wipe(down)">
                                      <p:cBhvr>
                                        <p:cTn id="37"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a:extLst>
              <a:ext uri="{FF2B5EF4-FFF2-40B4-BE49-F238E27FC236}">
                <a16:creationId xmlns:a16="http://schemas.microsoft.com/office/drawing/2014/main" id="{BF868E2F-456D-4A09-B7A1-91A54C4653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9" name="Rectangle 8">
            <a:extLst>
              <a:ext uri="{FF2B5EF4-FFF2-40B4-BE49-F238E27FC236}">
                <a16:creationId xmlns:a16="http://schemas.microsoft.com/office/drawing/2014/main" id="{5251C4CB-32FA-4F44-97FD-F40FD2456B00}"/>
              </a:ext>
            </a:extLst>
          </p:cNvPr>
          <p:cNvSpPr>
            <a:spLocks noChangeArrowheads="1"/>
          </p:cNvSpPr>
          <p:nvPr/>
        </p:nvSpPr>
        <p:spPr bwMode="auto">
          <a:xfrm>
            <a:off x="457200" y="1735138"/>
            <a:ext cx="2895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3600" dirty="0"/>
              <a:t>Solubility of solids exhibits a </a:t>
            </a:r>
            <a:r>
              <a:rPr lang="en-US" altLang="en-US" sz="3600" dirty="0">
                <a:solidFill>
                  <a:srgbClr val="CC0000"/>
                </a:solidFill>
                <a:effectLst>
                  <a:outerShdw blurRad="38100" dist="38100" dir="2700000" algn="tl">
                    <a:srgbClr val="000000">
                      <a:alpha val="43137"/>
                    </a:srgbClr>
                  </a:outerShdw>
                </a:effectLst>
              </a:rPr>
              <a:t>Direct</a:t>
            </a:r>
          </a:p>
          <a:p>
            <a:pPr eaLnBrk="1" hangingPunct="1">
              <a:spcBef>
                <a:spcPct val="0"/>
              </a:spcBef>
              <a:buFontTx/>
              <a:buNone/>
            </a:pPr>
            <a:r>
              <a:rPr lang="en-US" altLang="en-US" sz="3600" dirty="0"/>
              <a:t>relationship with temperature.</a:t>
            </a:r>
          </a:p>
        </p:txBody>
      </p:sp>
      <p:sp>
        <p:nvSpPr>
          <p:cNvPr id="182276" name="Title 1">
            <a:extLst>
              <a:ext uri="{FF2B5EF4-FFF2-40B4-BE49-F238E27FC236}">
                <a16:creationId xmlns:a16="http://schemas.microsoft.com/office/drawing/2014/main" id="{A88F921E-9805-4397-83AD-CF95D2B5DC7A}"/>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SOLIDS</a:t>
            </a:r>
            <a:r>
              <a:rPr lang="en-US" altLang="en-US" sz="4400">
                <a:solidFill>
                  <a:schemeClr val="tx2"/>
                </a:solidFill>
              </a:rPr>
              <a:t>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28BF34B4-5AA6-4586-997F-040F9A03102E}"/>
              </a:ext>
            </a:extLst>
          </p:cNvPr>
          <p:cNvSpPr>
            <a:spLocks noGrp="1" noChangeArrowheads="1"/>
          </p:cNvSpPr>
          <p:nvPr>
            <p:ph type="title"/>
          </p:nvPr>
        </p:nvSpPr>
        <p:spPr/>
        <p:txBody>
          <a:bodyPr/>
          <a:lstStyle/>
          <a:p>
            <a:r>
              <a:rPr lang="en-US" altLang="en-US"/>
              <a:t>Practice Problems</a:t>
            </a:r>
          </a:p>
        </p:txBody>
      </p:sp>
      <p:pic>
        <p:nvPicPr>
          <p:cNvPr id="183299" name="Picture 2">
            <a:extLst>
              <a:ext uri="{FF2B5EF4-FFF2-40B4-BE49-F238E27FC236}">
                <a16:creationId xmlns:a16="http://schemas.microsoft.com/office/drawing/2014/main" id="{3881181E-D2EA-47DD-9FC1-49C9AC4D9E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3300" name="Rectangle 6">
            <a:extLst>
              <a:ext uri="{FF2B5EF4-FFF2-40B4-BE49-F238E27FC236}">
                <a16:creationId xmlns:a16="http://schemas.microsoft.com/office/drawing/2014/main" id="{B7781B5A-055D-444D-BA62-BEA92C9BEC55}"/>
              </a:ext>
            </a:extLst>
          </p:cNvPr>
          <p:cNvSpPr>
            <a:spLocks noChangeArrowheads="1"/>
          </p:cNvSpPr>
          <p:nvPr/>
        </p:nvSpPr>
        <p:spPr bwMode="auto">
          <a:xfrm>
            <a:off x="457200" y="1676400"/>
            <a:ext cx="2743200" cy="2214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If the temperature is 50 C, how much K</a:t>
            </a:r>
            <a:r>
              <a:rPr lang="en-US" altLang="en-US" sz="2300" baseline="-25000">
                <a:solidFill>
                  <a:srgbClr val="0070C0"/>
                </a:solidFill>
              </a:rPr>
              <a:t>2</a:t>
            </a:r>
            <a:r>
              <a:rPr lang="en-US" altLang="en-US" sz="2300">
                <a:solidFill>
                  <a:srgbClr val="0070C0"/>
                </a:solidFill>
              </a:rPr>
              <a:t>Cr</a:t>
            </a:r>
            <a:r>
              <a:rPr lang="en-US" altLang="en-US" sz="2300" baseline="-25000">
                <a:solidFill>
                  <a:srgbClr val="0070C0"/>
                </a:solidFill>
              </a:rPr>
              <a:t>2</a:t>
            </a:r>
            <a:r>
              <a:rPr lang="en-US" altLang="en-US" sz="2300">
                <a:solidFill>
                  <a:srgbClr val="0070C0"/>
                </a:solidFill>
              </a:rPr>
              <a:t>O</a:t>
            </a:r>
            <a:r>
              <a:rPr lang="en-US" altLang="en-US" sz="2300" baseline="-25000">
                <a:solidFill>
                  <a:srgbClr val="0070C0"/>
                </a:solidFill>
              </a:rPr>
              <a:t>7</a:t>
            </a:r>
            <a:r>
              <a:rPr lang="en-US" altLang="en-US" sz="2300">
                <a:solidFill>
                  <a:srgbClr val="0070C0"/>
                </a:solidFill>
              </a:rPr>
              <a:t> can normally dissolve in 100 grams of water?</a:t>
            </a:r>
          </a:p>
        </p:txBody>
      </p:sp>
      <p:pic>
        <p:nvPicPr>
          <p:cNvPr id="183301" name="Picture 8">
            <a:extLst>
              <a:ext uri="{FF2B5EF4-FFF2-40B4-BE49-F238E27FC236}">
                <a16:creationId xmlns:a16="http://schemas.microsoft.com/office/drawing/2014/main" id="{60F61D57-1249-4B5E-8EBC-FF0E278EF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3E82AC18-3810-4BBA-9358-D2BDC857697E}"/>
              </a:ext>
            </a:extLst>
          </p:cNvPr>
          <p:cNvSpPr>
            <a:spLocks noGrp="1" noChangeArrowheads="1"/>
          </p:cNvSpPr>
          <p:nvPr>
            <p:ph type="title"/>
          </p:nvPr>
        </p:nvSpPr>
        <p:spPr/>
        <p:txBody>
          <a:bodyPr/>
          <a:lstStyle/>
          <a:p>
            <a:r>
              <a:rPr lang="en-US" altLang="en-US"/>
              <a:t>Practice Problems</a:t>
            </a:r>
          </a:p>
        </p:txBody>
      </p:sp>
      <p:pic>
        <p:nvPicPr>
          <p:cNvPr id="184323" name="Picture 2">
            <a:extLst>
              <a:ext uri="{FF2B5EF4-FFF2-40B4-BE49-F238E27FC236}">
                <a16:creationId xmlns:a16="http://schemas.microsoft.com/office/drawing/2014/main" id="{8229C876-CDB5-4E46-A62F-F219659B8F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6" name="Up Arrow 5">
            <a:extLst>
              <a:ext uri="{FF2B5EF4-FFF2-40B4-BE49-F238E27FC236}">
                <a16:creationId xmlns:a16="http://schemas.microsoft.com/office/drawing/2014/main" id="{DC541ADA-9A85-4854-AF72-17ACF6AB6562}"/>
              </a:ext>
            </a:extLst>
          </p:cNvPr>
          <p:cNvSpPr/>
          <p:nvPr/>
        </p:nvSpPr>
        <p:spPr>
          <a:xfrm>
            <a:off x="6172200" y="4419600"/>
            <a:ext cx="228600" cy="10668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7" name="Oval 6">
            <a:extLst>
              <a:ext uri="{FF2B5EF4-FFF2-40B4-BE49-F238E27FC236}">
                <a16:creationId xmlns:a16="http://schemas.microsoft.com/office/drawing/2014/main" id="{96CEC0A7-F5DB-454B-98BD-5402506F9812}"/>
              </a:ext>
            </a:extLst>
          </p:cNvPr>
          <p:cNvSpPr/>
          <p:nvPr/>
        </p:nvSpPr>
        <p:spPr>
          <a:xfrm rot="2845994">
            <a:off x="7162800" y="2393950"/>
            <a:ext cx="762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8" name="Left Arrow 7">
            <a:extLst>
              <a:ext uri="{FF2B5EF4-FFF2-40B4-BE49-F238E27FC236}">
                <a16:creationId xmlns:a16="http://schemas.microsoft.com/office/drawing/2014/main" id="{FC5CF63F-FCCB-4F62-8AA4-F6D6695FDEC2}"/>
              </a:ext>
            </a:extLst>
          </p:cNvPr>
          <p:cNvSpPr/>
          <p:nvPr/>
        </p:nvSpPr>
        <p:spPr>
          <a:xfrm>
            <a:off x="4419600" y="4267200"/>
            <a:ext cx="1828800" cy="15240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9" name="Oval 8">
            <a:extLst>
              <a:ext uri="{FF2B5EF4-FFF2-40B4-BE49-F238E27FC236}">
                <a16:creationId xmlns:a16="http://schemas.microsoft.com/office/drawing/2014/main" id="{9057AA35-9308-41BF-9037-E45D797326AC}"/>
              </a:ext>
            </a:extLst>
          </p:cNvPr>
          <p:cNvSpPr/>
          <p:nvPr/>
        </p:nvSpPr>
        <p:spPr>
          <a:xfrm>
            <a:off x="4038600" y="4097338"/>
            <a:ext cx="515938" cy="4746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56E8316C-2025-4ADD-AC98-C61D54BBE5F2}"/>
              </a:ext>
            </a:extLst>
          </p:cNvPr>
          <p:cNvSpPr txBox="1">
            <a:spLocks noChangeArrowheads="1"/>
          </p:cNvSpPr>
          <p:nvPr/>
        </p:nvSpPr>
        <p:spPr bwMode="auto">
          <a:xfrm>
            <a:off x="914400" y="4252913"/>
            <a:ext cx="1828800" cy="582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t>29 - 30 g</a:t>
            </a:r>
          </a:p>
        </p:txBody>
      </p:sp>
      <p:sp>
        <p:nvSpPr>
          <p:cNvPr id="184329" name="Rectangle 6">
            <a:extLst>
              <a:ext uri="{FF2B5EF4-FFF2-40B4-BE49-F238E27FC236}">
                <a16:creationId xmlns:a16="http://schemas.microsoft.com/office/drawing/2014/main" id="{E0000086-C29F-402C-A2AD-5909A6AA7282}"/>
              </a:ext>
            </a:extLst>
          </p:cNvPr>
          <p:cNvSpPr>
            <a:spLocks noChangeArrowheads="1"/>
          </p:cNvSpPr>
          <p:nvPr/>
        </p:nvSpPr>
        <p:spPr bwMode="auto">
          <a:xfrm>
            <a:off x="457200" y="1676400"/>
            <a:ext cx="2743200" cy="2214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If the temperature is 50 C, how much K</a:t>
            </a:r>
            <a:r>
              <a:rPr lang="en-US" altLang="en-US" sz="2300" baseline="-25000">
                <a:solidFill>
                  <a:srgbClr val="0070C0"/>
                </a:solidFill>
              </a:rPr>
              <a:t>2</a:t>
            </a:r>
            <a:r>
              <a:rPr lang="en-US" altLang="en-US" sz="2300">
                <a:solidFill>
                  <a:srgbClr val="0070C0"/>
                </a:solidFill>
              </a:rPr>
              <a:t>Cr</a:t>
            </a:r>
            <a:r>
              <a:rPr lang="en-US" altLang="en-US" sz="2300" baseline="-25000">
                <a:solidFill>
                  <a:srgbClr val="0070C0"/>
                </a:solidFill>
              </a:rPr>
              <a:t>2</a:t>
            </a:r>
            <a:r>
              <a:rPr lang="en-US" altLang="en-US" sz="2300">
                <a:solidFill>
                  <a:srgbClr val="0070C0"/>
                </a:solidFill>
              </a:rPr>
              <a:t>O</a:t>
            </a:r>
            <a:r>
              <a:rPr lang="en-US" altLang="en-US" sz="2300" baseline="-25000">
                <a:solidFill>
                  <a:srgbClr val="0070C0"/>
                </a:solidFill>
              </a:rPr>
              <a:t>7</a:t>
            </a:r>
            <a:r>
              <a:rPr lang="en-US" altLang="en-US" sz="2300">
                <a:solidFill>
                  <a:srgbClr val="0070C0"/>
                </a:solidFill>
              </a:rPr>
              <a:t> can normally dissolve in 100 grams of water?</a:t>
            </a:r>
          </a:p>
        </p:txBody>
      </p:sp>
      <p:pic>
        <p:nvPicPr>
          <p:cNvPr id="184330" name="Picture 8">
            <a:extLst>
              <a:ext uri="{FF2B5EF4-FFF2-40B4-BE49-F238E27FC236}">
                <a16:creationId xmlns:a16="http://schemas.microsoft.com/office/drawing/2014/main" id="{870CB597-7167-4165-85FB-DAF4015C6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2000"/>
                                        <p:tgtEl>
                                          <p:spTgt spid="8"/>
                                        </p:tgtEl>
                                      </p:cBhvr>
                                    </p:animEffect>
                                  </p:childTnLst>
                                </p:cTn>
                              </p:par>
                            </p:childTnLst>
                          </p:cTn>
                        </p:par>
                        <p:par>
                          <p:cTn id="19" fill="hold" nodeType="afterGroup">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DAF31255-7088-469D-88C5-F7601BC21D8F}"/>
              </a:ext>
            </a:extLst>
          </p:cNvPr>
          <p:cNvSpPr>
            <a:spLocks noGrp="1" noChangeArrowheads="1"/>
          </p:cNvSpPr>
          <p:nvPr>
            <p:ph type="title"/>
          </p:nvPr>
        </p:nvSpPr>
        <p:spPr/>
        <p:txBody>
          <a:bodyPr/>
          <a:lstStyle/>
          <a:p>
            <a:r>
              <a:rPr lang="en-US" altLang="en-US"/>
              <a:t>Practice Problems</a:t>
            </a:r>
          </a:p>
        </p:txBody>
      </p:sp>
      <p:pic>
        <p:nvPicPr>
          <p:cNvPr id="185347" name="Picture 2">
            <a:extLst>
              <a:ext uri="{FF2B5EF4-FFF2-40B4-BE49-F238E27FC236}">
                <a16:creationId xmlns:a16="http://schemas.microsoft.com/office/drawing/2014/main" id="{030513B4-0EF1-457B-8ABE-80E71F87C1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5348" name="Rectangle 6">
            <a:extLst>
              <a:ext uri="{FF2B5EF4-FFF2-40B4-BE49-F238E27FC236}">
                <a16:creationId xmlns:a16="http://schemas.microsoft.com/office/drawing/2014/main" id="{76DD250A-B409-410F-966C-9C4B82F0DC09}"/>
              </a:ext>
            </a:extLst>
          </p:cNvPr>
          <p:cNvSpPr>
            <a:spLocks noChangeArrowheads="1"/>
          </p:cNvSpPr>
          <p:nvPr/>
        </p:nvSpPr>
        <p:spPr bwMode="auto">
          <a:xfrm>
            <a:off x="381000" y="1651000"/>
            <a:ext cx="2819400" cy="22145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A student has 88 g of KNO</a:t>
            </a:r>
            <a:r>
              <a:rPr lang="en-US" altLang="en-US" sz="2300" baseline="-25000">
                <a:solidFill>
                  <a:srgbClr val="FFFF00"/>
                </a:solidFill>
              </a:rPr>
              <a:t>3</a:t>
            </a:r>
            <a:r>
              <a:rPr lang="en-US" altLang="en-US" sz="2300">
                <a:solidFill>
                  <a:srgbClr val="FFFF00"/>
                </a:solidFill>
              </a:rPr>
              <a:t> in 100 g of water.  At what temperature will this solution be saturated?</a:t>
            </a:r>
          </a:p>
        </p:txBody>
      </p:sp>
      <p:pic>
        <p:nvPicPr>
          <p:cNvPr id="185349" name="Picture 8">
            <a:extLst>
              <a:ext uri="{FF2B5EF4-FFF2-40B4-BE49-F238E27FC236}">
                <a16:creationId xmlns:a16="http://schemas.microsoft.com/office/drawing/2014/main" id="{FCF95562-3714-46D7-8B6C-DB7A4B0A2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FED3F686-23A0-4265-93D7-7636574BD04F}"/>
              </a:ext>
            </a:extLst>
          </p:cNvPr>
          <p:cNvSpPr>
            <a:spLocks noGrp="1" noChangeArrowheads="1"/>
          </p:cNvSpPr>
          <p:nvPr>
            <p:ph type="title"/>
          </p:nvPr>
        </p:nvSpPr>
        <p:spPr/>
        <p:txBody>
          <a:bodyPr/>
          <a:lstStyle/>
          <a:p>
            <a:r>
              <a:rPr lang="en-US" altLang="en-US"/>
              <a:t>Practice Problems</a:t>
            </a:r>
          </a:p>
        </p:txBody>
      </p:sp>
      <p:pic>
        <p:nvPicPr>
          <p:cNvPr id="186371" name="Picture 2">
            <a:extLst>
              <a:ext uri="{FF2B5EF4-FFF2-40B4-BE49-F238E27FC236}">
                <a16:creationId xmlns:a16="http://schemas.microsoft.com/office/drawing/2014/main" id="{81D04892-2FCD-4368-8F58-C0F7FF804C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6372" name="Rectangle 6">
            <a:extLst>
              <a:ext uri="{FF2B5EF4-FFF2-40B4-BE49-F238E27FC236}">
                <a16:creationId xmlns:a16="http://schemas.microsoft.com/office/drawing/2014/main" id="{30554099-14B6-4329-9660-8AF636351BD9}"/>
              </a:ext>
            </a:extLst>
          </p:cNvPr>
          <p:cNvSpPr>
            <a:spLocks noChangeArrowheads="1"/>
          </p:cNvSpPr>
          <p:nvPr/>
        </p:nvSpPr>
        <p:spPr bwMode="auto">
          <a:xfrm>
            <a:off x="381000" y="1651000"/>
            <a:ext cx="2819400" cy="22145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A student has 88 g of KNO</a:t>
            </a:r>
            <a:r>
              <a:rPr lang="en-US" altLang="en-US" sz="2300" baseline="-25000">
                <a:solidFill>
                  <a:srgbClr val="FFFF00"/>
                </a:solidFill>
              </a:rPr>
              <a:t>3</a:t>
            </a:r>
            <a:r>
              <a:rPr lang="en-US" altLang="en-US" sz="2300">
                <a:solidFill>
                  <a:srgbClr val="FFFF00"/>
                </a:solidFill>
              </a:rPr>
              <a:t> in 100 g of water.  At what temperature will this solution be saturated?</a:t>
            </a:r>
          </a:p>
        </p:txBody>
      </p:sp>
      <p:sp>
        <p:nvSpPr>
          <p:cNvPr id="6" name="Up Arrow 5">
            <a:extLst>
              <a:ext uri="{FF2B5EF4-FFF2-40B4-BE49-F238E27FC236}">
                <a16:creationId xmlns:a16="http://schemas.microsoft.com/office/drawing/2014/main" id="{4684E83D-EF77-42A4-B233-92F405A5DF6E}"/>
              </a:ext>
            </a:extLst>
          </p:cNvPr>
          <p:cNvSpPr>
            <a:spLocks noChangeArrowheads="1"/>
          </p:cNvSpPr>
          <p:nvPr/>
        </p:nvSpPr>
        <p:spPr bwMode="auto">
          <a:xfrm flipV="1">
            <a:off x="6172200" y="2057400"/>
            <a:ext cx="152400" cy="3352800"/>
          </a:xfrm>
          <a:prstGeom prst="upArrow">
            <a:avLst>
              <a:gd name="adj1" fmla="val 50000"/>
              <a:gd name="adj2" fmla="val 235685"/>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7" name="Oval 6">
            <a:extLst>
              <a:ext uri="{FF2B5EF4-FFF2-40B4-BE49-F238E27FC236}">
                <a16:creationId xmlns:a16="http://schemas.microsoft.com/office/drawing/2014/main" id="{D3B12CD7-3B0C-4F25-89EC-D13AC59CDB5A}"/>
              </a:ext>
            </a:extLst>
          </p:cNvPr>
          <p:cNvSpPr>
            <a:spLocks noChangeArrowheads="1"/>
          </p:cNvSpPr>
          <p:nvPr/>
        </p:nvSpPr>
        <p:spPr bwMode="auto">
          <a:xfrm rot="1439597">
            <a:off x="5716588" y="2613025"/>
            <a:ext cx="463550" cy="990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defRPr/>
            </a:pPr>
            <a:endParaRPr lang="en-US">
              <a:solidFill>
                <a:schemeClr val="lt1"/>
              </a:solidFill>
              <a:latin typeface="+mn-lt"/>
            </a:endParaRPr>
          </a:p>
        </p:txBody>
      </p:sp>
      <p:sp>
        <p:nvSpPr>
          <p:cNvPr id="8" name="Left Arrow 7">
            <a:extLst>
              <a:ext uri="{FF2B5EF4-FFF2-40B4-BE49-F238E27FC236}">
                <a16:creationId xmlns:a16="http://schemas.microsoft.com/office/drawing/2014/main" id="{11A0DD7A-B548-4709-BD76-159CE08E3F02}"/>
              </a:ext>
            </a:extLst>
          </p:cNvPr>
          <p:cNvSpPr>
            <a:spLocks noChangeArrowheads="1"/>
          </p:cNvSpPr>
          <p:nvPr/>
        </p:nvSpPr>
        <p:spPr bwMode="auto">
          <a:xfrm rot="10800000">
            <a:off x="4343400" y="1905000"/>
            <a:ext cx="1905000" cy="152400"/>
          </a:xfrm>
          <a:prstGeom prst="leftArrow">
            <a:avLst>
              <a:gd name="adj1" fmla="val 50000"/>
              <a:gd name="adj2" fmla="val 56829"/>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9" name="Oval 8">
            <a:extLst>
              <a:ext uri="{FF2B5EF4-FFF2-40B4-BE49-F238E27FC236}">
                <a16:creationId xmlns:a16="http://schemas.microsoft.com/office/drawing/2014/main" id="{A37431EA-0E68-4F85-B7E1-058BF3CC820A}"/>
              </a:ext>
            </a:extLst>
          </p:cNvPr>
          <p:cNvSpPr/>
          <p:nvPr/>
        </p:nvSpPr>
        <p:spPr>
          <a:xfrm>
            <a:off x="3962400" y="17526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FF3C2FF8-63F9-4A3E-AAA0-61C4E4CEA490}"/>
              </a:ext>
            </a:extLst>
          </p:cNvPr>
          <p:cNvSpPr txBox="1">
            <a:spLocks noChangeArrowheads="1"/>
          </p:cNvSpPr>
          <p:nvPr/>
        </p:nvSpPr>
        <p:spPr bwMode="auto">
          <a:xfrm>
            <a:off x="838200" y="4191000"/>
            <a:ext cx="1905000" cy="582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t>49 - 50 C</a:t>
            </a:r>
          </a:p>
        </p:txBody>
      </p:sp>
      <p:pic>
        <p:nvPicPr>
          <p:cNvPr id="186378" name="Picture 8">
            <a:extLst>
              <a:ext uri="{FF2B5EF4-FFF2-40B4-BE49-F238E27FC236}">
                <a16:creationId xmlns:a16="http://schemas.microsoft.com/office/drawing/2014/main" id="{ED380672-3C46-4D4E-A582-3C48BBD82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000"/>
                                        <p:tgtEl>
                                          <p:spTgt spid="6"/>
                                        </p:tgtEl>
                                      </p:cBhvr>
                                    </p:animEffect>
                                  </p:childTnLst>
                                </p:cTn>
                              </p:par>
                            </p:childTnLst>
                          </p:cTn>
                        </p:par>
                        <p:par>
                          <p:cTn id="24" fill="hold" nodeType="afterGroup">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5">
            <a:extLst>
              <a:ext uri="{FF2B5EF4-FFF2-40B4-BE49-F238E27FC236}">
                <a16:creationId xmlns:a16="http://schemas.microsoft.com/office/drawing/2014/main" id="{271FB7B6-90CA-4D3B-A8BF-C2261A4F9F3C}"/>
              </a:ext>
            </a:extLst>
          </p:cNvPr>
          <p:cNvSpPr>
            <a:spLocks noGrp="1" noChangeArrowheads="1"/>
          </p:cNvSpPr>
          <p:nvPr>
            <p:ph type="title"/>
          </p:nvPr>
        </p:nvSpPr>
        <p:spPr>
          <a:xfrm>
            <a:off x="1600200" y="0"/>
            <a:ext cx="5943600" cy="762000"/>
          </a:xfrm>
        </p:spPr>
        <p:txBody>
          <a:bodyPr/>
          <a:lstStyle/>
          <a:p>
            <a:pPr marL="1588" indent="12700" algn="ctr" eaLnBrk="1" hangingPunct="1"/>
            <a:r>
              <a:rPr lang="en-US" altLang="en-US"/>
              <a:t>Objectives</a:t>
            </a:r>
          </a:p>
        </p:txBody>
      </p:sp>
      <p:sp>
        <p:nvSpPr>
          <p:cNvPr id="129027" name="Content Placeholder 6">
            <a:extLst>
              <a:ext uri="{FF2B5EF4-FFF2-40B4-BE49-F238E27FC236}">
                <a16:creationId xmlns:a16="http://schemas.microsoft.com/office/drawing/2014/main" id="{95CFEA81-CEDC-4490-9281-F141AE1F960F}"/>
              </a:ext>
            </a:extLst>
          </p:cNvPr>
          <p:cNvSpPr>
            <a:spLocks noGrp="1" noChangeArrowheads="1"/>
          </p:cNvSpPr>
          <p:nvPr>
            <p:ph idx="1"/>
          </p:nvPr>
        </p:nvSpPr>
        <p:spPr>
          <a:xfrm>
            <a:off x="37214" y="990600"/>
            <a:ext cx="9144000" cy="5469762"/>
          </a:xfrm>
        </p:spPr>
        <p:txBody>
          <a:bodyPr lIns="179690" tIns="89843" rIns="179690" bIns="89843"/>
          <a:lstStyle/>
          <a:p>
            <a:pPr lvl="1" eaLnBrk="1" hangingPunct="1"/>
            <a:r>
              <a:rPr lang="en-US" altLang="en-US" sz="2800" dirty="0"/>
              <a:t>Describe how the structure of water accounts for its polarity   </a:t>
            </a:r>
          </a:p>
          <a:p>
            <a:pPr lvl="1" eaLnBrk="1" hangingPunct="1"/>
            <a:r>
              <a:rPr lang="en-US" altLang="en-US" sz="2800" dirty="0">
                <a:solidFill>
                  <a:srgbClr val="FF0000"/>
                </a:solidFill>
              </a:rPr>
              <a:t>Explain why water has unique properties including high surface tension and high boiling point</a:t>
            </a:r>
          </a:p>
          <a:p>
            <a:pPr lvl="1" eaLnBrk="1" hangingPunct="1"/>
            <a:r>
              <a:rPr lang="en-US" altLang="en-US" sz="2800" dirty="0">
                <a:solidFill>
                  <a:srgbClr val="00B050"/>
                </a:solidFill>
              </a:rPr>
              <a:t>Describe the unique role of water as the “universal solvent”</a:t>
            </a:r>
          </a:p>
          <a:p>
            <a:pPr lvl="1" eaLnBrk="1" hangingPunct="1"/>
            <a:r>
              <a:rPr lang="en-US" altLang="en-US" sz="2800" dirty="0">
                <a:solidFill>
                  <a:srgbClr val="0070C0"/>
                </a:solidFill>
              </a:rPr>
              <a:t>Identify factors affecting solubility and the rate at which a substance dissolves</a:t>
            </a:r>
          </a:p>
          <a:p>
            <a:pPr lvl="1" eaLnBrk="1" hangingPunct="1"/>
            <a:r>
              <a:rPr lang="en-US" altLang="en-US" sz="2800" dirty="0"/>
              <a:t>Define solubility and differentiate between saturated, supersaturated, and unsaturated solutions</a:t>
            </a:r>
          </a:p>
          <a:p>
            <a:pPr lvl="1" eaLnBrk="1" hangingPunct="1"/>
            <a:endParaRPr lang="en-US" altLang="en-US" sz="2300" dirty="0"/>
          </a:p>
          <a:p>
            <a:pPr lvl="1" eaLnBrk="1" hangingPunct="1"/>
            <a:endParaRPr lang="en-US" altLang="en-US" sz="2300" dirty="0"/>
          </a:p>
          <a:p>
            <a:pPr lvl="1" eaLnBrk="1" hangingPunct="1"/>
            <a:endParaRPr lang="en-US" altLang="en-US" sz="2300" dirty="0"/>
          </a:p>
        </p:txBody>
      </p:sp>
      <p:pic>
        <p:nvPicPr>
          <p:cNvPr id="129028" name="Picture 8" descr="lesson_summary-01.eps">
            <a:extLst>
              <a:ext uri="{FF2B5EF4-FFF2-40B4-BE49-F238E27FC236}">
                <a16:creationId xmlns:a16="http://schemas.microsoft.com/office/drawing/2014/main" id="{2C37DEB7-721D-477B-B9E2-5081A9F600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863"/>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9" name="Group 9">
            <a:extLst>
              <a:ext uri="{FF2B5EF4-FFF2-40B4-BE49-F238E27FC236}">
                <a16:creationId xmlns:a16="http://schemas.microsoft.com/office/drawing/2014/main" id="{A21AD607-5415-4523-8897-04EF73AE2F6C}"/>
              </a:ext>
            </a:extLst>
          </p:cNvPr>
          <p:cNvGrpSpPr>
            <a:grpSpLocks noChangeAspect="1"/>
          </p:cNvGrpSpPr>
          <p:nvPr/>
        </p:nvGrpSpPr>
        <p:grpSpPr bwMode="auto">
          <a:xfrm>
            <a:off x="8426450" y="112713"/>
            <a:ext cx="490538" cy="812800"/>
            <a:chOff x="611981" y="1262063"/>
            <a:chExt cx="902494" cy="959643"/>
          </a:xfrm>
        </p:grpSpPr>
        <p:sp>
          <p:nvSpPr>
            <p:cNvPr id="129030" name="Rectangle 10">
              <a:extLst>
                <a:ext uri="{FF2B5EF4-FFF2-40B4-BE49-F238E27FC236}">
                  <a16:creationId xmlns:a16="http://schemas.microsoft.com/office/drawing/2014/main" id="{F175AEF0-2518-4795-BD88-91C92A1644A2}"/>
                </a:ext>
              </a:extLst>
            </p:cNvPr>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893888">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42950" indent="-285750" defTabSz="1893888">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189388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18938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3888">
                <a:lnSpc>
                  <a:spcPct val="115000"/>
                </a:lnSpc>
                <a:spcBef>
                  <a:spcPct val="20000"/>
                </a:spcBef>
                <a:buChar char="»"/>
                <a:defRPr sz="2100">
                  <a:solidFill>
                    <a:srgbClr val="000000"/>
                  </a:solidFill>
                  <a:latin typeface="Arial" panose="020B0604020202020204" pitchFamily="34" charset="0"/>
                </a:defRPr>
              </a:lvl5pPr>
              <a:lvl6pPr marL="25146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a:p>
          </p:txBody>
        </p:sp>
        <p:grpSp>
          <p:nvGrpSpPr>
            <p:cNvPr id="129031" name="Group 6">
              <a:extLst>
                <a:ext uri="{FF2B5EF4-FFF2-40B4-BE49-F238E27FC236}">
                  <a16:creationId xmlns:a16="http://schemas.microsoft.com/office/drawing/2014/main" id="{7547BB31-B139-411C-9783-97C29B2B5B20}"/>
                </a:ext>
              </a:extLst>
            </p:cNvPr>
            <p:cNvGrpSpPr>
              <a:grpSpLocks noChangeAspect="1"/>
            </p:cNvGrpSpPr>
            <p:nvPr/>
          </p:nvGrpSpPr>
          <p:grpSpPr bwMode="auto">
            <a:xfrm>
              <a:off x="633982" y="1282430"/>
              <a:ext cx="858515" cy="918842"/>
              <a:chOff x="1439" y="765"/>
              <a:chExt cx="185" cy="198"/>
            </a:xfrm>
          </p:grpSpPr>
          <p:sp>
            <p:nvSpPr>
              <p:cNvPr id="129032" name="Freeform 8">
                <a:extLst>
                  <a:ext uri="{FF2B5EF4-FFF2-40B4-BE49-F238E27FC236}">
                    <a16:creationId xmlns:a16="http://schemas.microsoft.com/office/drawing/2014/main" id="{2DDD78A7-67B2-4478-B2EF-3F41DFADC35D}"/>
                  </a:ext>
                </a:extLst>
              </p:cNvPr>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4" name="Freeform 9">
                <a:extLst>
                  <a:ext uri="{FF2B5EF4-FFF2-40B4-BE49-F238E27FC236}">
                    <a16:creationId xmlns:a16="http://schemas.microsoft.com/office/drawing/2014/main" id="{A30618DD-F11F-4165-8F8C-CD570809BB80}"/>
                  </a:ext>
                </a:extLst>
              </p:cNvPr>
              <p:cNvSpPr>
                <a:spLocks noEditPoints="1"/>
              </p:cNvSpPr>
              <p:nvPr/>
            </p:nvSpPr>
            <p:spPr bwMode="auto">
              <a:xfrm>
                <a:off x="1439" y="777"/>
                <a:ext cx="183"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29034" name="Freeform 10">
                <a:extLst>
                  <a:ext uri="{FF2B5EF4-FFF2-40B4-BE49-F238E27FC236}">
                    <a16:creationId xmlns:a16="http://schemas.microsoft.com/office/drawing/2014/main" id="{03125466-2FFB-47CF-938E-77359BB6CC2C}"/>
                  </a:ext>
                </a:extLst>
              </p:cNvPr>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a:lstStyle/>
              <a:p>
                <a:endParaRPr lang="en-US"/>
              </a:p>
            </p:txBody>
          </p:sp>
          <p:sp>
            <p:nvSpPr>
              <p:cNvPr id="16" name="Freeform 11">
                <a:extLst>
                  <a:ext uri="{FF2B5EF4-FFF2-40B4-BE49-F238E27FC236}">
                    <a16:creationId xmlns:a16="http://schemas.microsoft.com/office/drawing/2014/main" id="{F1B25BE8-4909-4521-A0A2-C6D84CE24C83}"/>
                  </a:ext>
                </a:extLst>
              </p:cNvPr>
              <p:cNvSpPr>
                <a:spLocks noEditPoints="1"/>
              </p:cNvSpPr>
              <p:nvPr/>
            </p:nvSpPr>
            <p:spPr bwMode="auto">
              <a:xfrm>
                <a:off x="1476" y="765"/>
                <a:ext cx="110"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7" name="Freeform 12">
                <a:extLst>
                  <a:ext uri="{FF2B5EF4-FFF2-40B4-BE49-F238E27FC236}">
                    <a16:creationId xmlns:a16="http://schemas.microsoft.com/office/drawing/2014/main" id="{9C81E46A-1A7A-47FA-97A3-3ECB1334EDCC}"/>
                  </a:ext>
                </a:extLst>
              </p:cNvPr>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8" name="Freeform 13">
                <a:extLst>
                  <a:ext uri="{FF2B5EF4-FFF2-40B4-BE49-F238E27FC236}">
                    <a16:creationId xmlns:a16="http://schemas.microsoft.com/office/drawing/2014/main" id="{6D2FF732-C4EF-4DE7-937D-C1ECA8DFC61B}"/>
                  </a:ext>
                </a:extLst>
              </p:cNvPr>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sp>
            <p:nvSpPr>
              <p:cNvPr id="19" name="Freeform 14">
                <a:extLst>
                  <a:ext uri="{FF2B5EF4-FFF2-40B4-BE49-F238E27FC236}">
                    <a16:creationId xmlns:a16="http://schemas.microsoft.com/office/drawing/2014/main" id="{049C2286-BF63-45EC-8B9E-C06936B6A957}"/>
                  </a:ext>
                </a:extLst>
              </p:cNvPr>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a:solidFill>
                    <a:srgbClr val="000000"/>
                  </a:solidFill>
                  <a:latin typeface="Arial"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500"/>
                                        <p:tgtEl>
                                          <p:spTgt spid="129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fade">
                                      <p:cBhvr>
                                        <p:cTn id="17" dur="500"/>
                                        <p:tgtEl>
                                          <p:spTgt spid="129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fade">
                                      <p:cBhvr>
                                        <p:cTn id="22" dur="500"/>
                                        <p:tgtEl>
                                          <p:spTgt spid="1290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027">
                                            <p:txEl>
                                              <p:pRg st="4" end="4"/>
                                            </p:txEl>
                                          </p:spTgt>
                                        </p:tgtEl>
                                        <p:attrNameLst>
                                          <p:attrName>style.visibility</p:attrName>
                                        </p:attrNameLst>
                                      </p:cBhvr>
                                      <p:to>
                                        <p:strVal val="visible"/>
                                      </p:to>
                                    </p:set>
                                    <p:animEffect transition="in" filter="fade">
                                      <p:cBhvr>
                                        <p:cTn id="27" dur="500"/>
                                        <p:tgtEl>
                                          <p:spTgt spid="129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713162"/>
            <a:ext cx="3200400" cy="39840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The slope line for each compound represents a saturated solution.</a:t>
            </a:r>
          </a:p>
          <a:p>
            <a:pPr eaLnBrk="1" hangingPunct="1">
              <a:spcBef>
                <a:spcPct val="0"/>
              </a:spcBef>
              <a:buFontTx/>
              <a:buNone/>
            </a:pPr>
            <a:endParaRPr lang="en-US" altLang="en-US" sz="2300" dirty="0">
              <a:solidFill>
                <a:srgbClr val="0070C0"/>
              </a:solidFill>
            </a:endParaRPr>
          </a:p>
          <a:p>
            <a:pPr eaLnBrk="1" hangingPunct="1">
              <a:spcBef>
                <a:spcPct val="0"/>
              </a:spcBef>
              <a:buFontTx/>
              <a:buNone/>
            </a:pPr>
            <a:r>
              <a:rPr lang="en-US" altLang="en-US" sz="2300" dirty="0">
                <a:solidFill>
                  <a:srgbClr val="FF0000"/>
                </a:solidFill>
              </a:rPr>
              <a:t>BELOW the slope line is a unsaturated solution.</a:t>
            </a:r>
          </a:p>
          <a:p>
            <a:pPr eaLnBrk="1" hangingPunct="1">
              <a:spcBef>
                <a:spcPct val="0"/>
              </a:spcBef>
              <a:buFontTx/>
              <a:buNone/>
            </a:pPr>
            <a:endParaRPr lang="en-US" altLang="en-US" sz="2300" dirty="0">
              <a:solidFill>
                <a:srgbClr val="0070C0"/>
              </a:solidFill>
            </a:endParaRPr>
          </a:p>
          <a:p>
            <a:pPr eaLnBrk="1" hangingPunct="1">
              <a:spcBef>
                <a:spcPct val="0"/>
              </a:spcBef>
              <a:buFontTx/>
              <a:buNone/>
            </a:pPr>
            <a:r>
              <a:rPr lang="en-US" altLang="en-US" sz="2300" dirty="0">
                <a:solidFill>
                  <a:srgbClr val="7030A0"/>
                </a:solidFill>
              </a:rPr>
              <a:t>ABOVE the slope line is a supersaturated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6">
                                            <p:txEl>
                                              <p:pRg st="2" end="2"/>
                                            </p:txEl>
                                          </p:spTgt>
                                        </p:tgtEl>
                                        <p:attrNameLst>
                                          <p:attrName>style.visibility</p:attrName>
                                        </p:attrNameLst>
                                      </p:cBhvr>
                                      <p:to>
                                        <p:strVal val="visible"/>
                                      </p:to>
                                    </p:set>
                                    <p:animEffect transition="in" filter="fade">
                                      <p:cBhvr>
                                        <p:cTn id="12" dur="500"/>
                                        <p:tgtEl>
                                          <p:spTgt spid="1873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396">
                                            <p:txEl>
                                              <p:pRg st="4" end="4"/>
                                            </p:txEl>
                                          </p:spTgt>
                                        </p:tgtEl>
                                        <p:attrNameLst>
                                          <p:attrName>style.visibility</p:attrName>
                                        </p:attrNameLst>
                                      </p:cBhvr>
                                      <p:to>
                                        <p:strVal val="visible"/>
                                      </p:to>
                                    </p:set>
                                    <p:animEffect transition="in" filter="fade">
                                      <p:cBhvr>
                                        <p:cTn id="17" dur="500"/>
                                        <p:tgtEl>
                                          <p:spTgt spid="187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713162"/>
            <a:ext cx="3276600" cy="43380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At 75 g of solute and 20 C, CaCl</a:t>
            </a:r>
            <a:r>
              <a:rPr lang="en-US" altLang="en-US" sz="2300" baseline="-25000" dirty="0">
                <a:solidFill>
                  <a:srgbClr val="0070C0"/>
                </a:solidFill>
              </a:rPr>
              <a:t>2</a:t>
            </a:r>
            <a:r>
              <a:rPr lang="en-US" altLang="en-US" sz="2300" dirty="0">
                <a:solidFill>
                  <a:srgbClr val="0070C0"/>
                </a:solidFill>
              </a:rPr>
              <a:t> is a(n) ? solution. </a:t>
            </a:r>
            <a:r>
              <a:rPr lang="en-US" altLang="en-US" sz="1600" dirty="0"/>
              <a:t>(on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FF0000"/>
                </a:solidFill>
              </a:rPr>
              <a:t>At 60 g of solute and 70 C, KNO</a:t>
            </a:r>
            <a:r>
              <a:rPr lang="en-US" altLang="en-US" sz="2300" baseline="-25000" dirty="0">
                <a:solidFill>
                  <a:srgbClr val="FF0000"/>
                </a:solidFill>
              </a:rPr>
              <a:t>3</a:t>
            </a:r>
            <a:r>
              <a:rPr lang="en-US" altLang="en-US" sz="2300" dirty="0">
                <a:solidFill>
                  <a:srgbClr val="FF0000"/>
                </a:solidFill>
              </a:rPr>
              <a:t> is a(n) ? solution. </a:t>
            </a:r>
            <a:r>
              <a:rPr lang="en-US" altLang="en-US" sz="1600" dirty="0"/>
              <a:t>(below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7030A0"/>
                </a:solidFill>
              </a:rPr>
              <a:t>At 60 g of solute and 70 C, </a:t>
            </a:r>
            <a:r>
              <a:rPr lang="en-US" altLang="en-US" sz="2300" dirty="0" err="1">
                <a:solidFill>
                  <a:srgbClr val="7030A0"/>
                </a:solidFill>
              </a:rPr>
              <a:t>KCl</a:t>
            </a:r>
            <a:r>
              <a:rPr lang="en-US" altLang="en-US" sz="2300" dirty="0">
                <a:solidFill>
                  <a:srgbClr val="7030A0"/>
                </a:solidFill>
              </a:rPr>
              <a:t> is a(N) ? solution. </a:t>
            </a:r>
            <a:r>
              <a:rPr lang="en-US" altLang="en-US" sz="1600" dirty="0"/>
              <a:t>(above slope line)</a:t>
            </a:r>
            <a:endParaRPr lang="en-US" altLang="en-US" sz="2000" dirty="0"/>
          </a:p>
          <a:p>
            <a:pPr eaLnBrk="1" hangingPunct="1">
              <a:spcBef>
                <a:spcPct val="0"/>
              </a:spcBef>
              <a:buFontTx/>
              <a:buNone/>
            </a:pPr>
            <a:endParaRPr lang="en-US" altLang="en-US" sz="2300" dirty="0">
              <a:solidFill>
                <a:srgbClr val="7030A0"/>
              </a:solidFill>
            </a:endParaRPr>
          </a:p>
        </p:txBody>
      </p:sp>
      <p:sp>
        <p:nvSpPr>
          <p:cNvPr id="2" name="Cross 1">
            <a:extLst>
              <a:ext uri="{FF2B5EF4-FFF2-40B4-BE49-F238E27FC236}">
                <a16:creationId xmlns:a16="http://schemas.microsoft.com/office/drawing/2014/main" id="{8D0129B5-476E-4BAB-B48E-98F37FA87268}"/>
              </a:ext>
            </a:extLst>
          </p:cNvPr>
          <p:cNvSpPr/>
          <p:nvPr/>
        </p:nvSpPr>
        <p:spPr>
          <a:xfrm>
            <a:off x="5029200" y="24082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a:extLst>
              <a:ext uri="{FF2B5EF4-FFF2-40B4-BE49-F238E27FC236}">
                <a16:creationId xmlns:a16="http://schemas.microsoft.com/office/drawing/2014/main" id="{1EEF63ED-8DE5-480E-95BC-A2AF7D192196}"/>
              </a:ext>
            </a:extLst>
          </p:cNvPr>
          <p:cNvSpPr/>
          <p:nvPr/>
        </p:nvSpPr>
        <p:spPr>
          <a:xfrm>
            <a:off x="6934200" y="30178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6">
                                            <p:txEl>
                                              <p:pRg st="2" end="2"/>
                                            </p:txEl>
                                          </p:spTgt>
                                        </p:tgtEl>
                                        <p:attrNameLst>
                                          <p:attrName>style.visibility</p:attrName>
                                        </p:attrNameLst>
                                      </p:cBhvr>
                                      <p:to>
                                        <p:strVal val="visible"/>
                                      </p:to>
                                    </p:set>
                                    <p:animEffect transition="in" filter="fade">
                                      <p:cBhvr>
                                        <p:cTn id="12" dur="500"/>
                                        <p:tgtEl>
                                          <p:spTgt spid="1873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396">
                                            <p:txEl>
                                              <p:pRg st="4" end="4"/>
                                            </p:txEl>
                                          </p:spTgt>
                                        </p:tgtEl>
                                        <p:attrNameLst>
                                          <p:attrName>style.visibility</p:attrName>
                                        </p:attrNameLst>
                                      </p:cBhvr>
                                      <p:to>
                                        <p:strVal val="visible"/>
                                      </p:to>
                                    </p:set>
                                    <p:animEffect transition="in" filter="fade">
                                      <p:cBhvr>
                                        <p:cTn id="17" dur="500"/>
                                        <p:tgtEl>
                                          <p:spTgt spid="187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C09BA-55D2-4383-C397-90251D2789E1}"/>
            </a:ext>
          </a:extLst>
        </p:cNvPr>
        <p:cNvGrpSpPr/>
        <p:nvPr/>
      </p:nvGrpSpPr>
      <p:grpSpPr>
        <a:xfrm>
          <a:off x="0" y="0"/>
          <a:ext cx="0" cy="0"/>
          <a:chOff x="0" y="0"/>
          <a:chExt cx="0" cy="0"/>
        </a:xfrm>
      </p:grpSpPr>
      <p:sp>
        <p:nvSpPr>
          <p:cNvPr id="187394" name="Title 1">
            <a:extLst>
              <a:ext uri="{FF2B5EF4-FFF2-40B4-BE49-F238E27FC236}">
                <a16:creationId xmlns:a16="http://schemas.microsoft.com/office/drawing/2014/main" id="{3090BC99-F42A-8836-EE13-B1A8204107E2}"/>
              </a:ext>
            </a:extLst>
          </p:cNvPr>
          <p:cNvSpPr>
            <a:spLocks noGrp="1" noChangeArrowheads="1"/>
          </p:cNvSpPr>
          <p:nvPr>
            <p:ph type="title" idx="4294967295"/>
          </p:nvPr>
        </p:nvSpPr>
        <p:spPr/>
        <p:txBody>
          <a:bodyPr/>
          <a:lstStyle/>
          <a:p>
            <a:r>
              <a:rPr lang="en-US" altLang="en-US" dirty="0"/>
              <a:t>Reading the Slope Line</a:t>
            </a:r>
          </a:p>
        </p:txBody>
      </p:sp>
      <p:pic>
        <p:nvPicPr>
          <p:cNvPr id="187395" name="Picture 2">
            <a:extLst>
              <a:ext uri="{FF2B5EF4-FFF2-40B4-BE49-F238E27FC236}">
                <a16:creationId xmlns:a16="http://schemas.microsoft.com/office/drawing/2014/main" id="{62FA8CC9-DF65-0272-2F1C-2182B347AB0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CBF6D252-D7B5-B6CE-B6AC-DA75B72ECEBD}"/>
              </a:ext>
            </a:extLst>
          </p:cNvPr>
          <p:cNvSpPr>
            <a:spLocks noChangeArrowheads="1"/>
          </p:cNvSpPr>
          <p:nvPr/>
        </p:nvSpPr>
        <p:spPr bwMode="auto">
          <a:xfrm>
            <a:off x="228600" y="1713162"/>
            <a:ext cx="3276600" cy="52921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solidFill>
                  <a:srgbClr val="0070C0"/>
                </a:solidFill>
              </a:rPr>
              <a:t>At 75 g of solute and 20 C, CaCl</a:t>
            </a:r>
            <a:r>
              <a:rPr lang="en-US" altLang="en-US" sz="2300" baseline="-25000" dirty="0">
                <a:solidFill>
                  <a:srgbClr val="0070C0"/>
                </a:solidFill>
              </a:rPr>
              <a:t>2</a:t>
            </a:r>
            <a:r>
              <a:rPr lang="en-US" altLang="en-US" sz="2300" dirty="0">
                <a:solidFill>
                  <a:srgbClr val="0070C0"/>
                </a:solidFill>
              </a:rPr>
              <a:t> is a </a:t>
            </a:r>
            <a:r>
              <a:rPr lang="en-US" altLang="en-US" sz="2300" dirty="0"/>
              <a:t>SATURATED</a:t>
            </a:r>
            <a:r>
              <a:rPr lang="en-US" altLang="en-US" sz="2300" dirty="0">
                <a:solidFill>
                  <a:srgbClr val="0070C0"/>
                </a:solidFill>
              </a:rPr>
              <a:t> solution. </a:t>
            </a:r>
            <a:r>
              <a:rPr lang="en-US" altLang="en-US" sz="1600" dirty="0"/>
              <a:t>(on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FF0000"/>
                </a:solidFill>
              </a:rPr>
              <a:t>At 60 g of solute and 70 C, KNO</a:t>
            </a:r>
            <a:r>
              <a:rPr lang="en-US" altLang="en-US" sz="2300" baseline="-25000" dirty="0">
                <a:solidFill>
                  <a:srgbClr val="FF0000"/>
                </a:solidFill>
              </a:rPr>
              <a:t>3</a:t>
            </a:r>
            <a:r>
              <a:rPr lang="en-US" altLang="en-US" sz="2300" dirty="0">
                <a:solidFill>
                  <a:srgbClr val="FF0000"/>
                </a:solidFill>
              </a:rPr>
              <a:t> is an </a:t>
            </a:r>
            <a:r>
              <a:rPr lang="en-US" altLang="en-US" sz="2300" dirty="0">
                <a:solidFill>
                  <a:srgbClr val="00B050"/>
                </a:solidFill>
              </a:rPr>
              <a:t>UNSATURATED</a:t>
            </a:r>
            <a:r>
              <a:rPr lang="en-US" altLang="en-US" sz="2300" dirty="0">
                <a:solidFill>
                  <a:srgbClr val="FF0000"/>
                </a:solidFill>
              </a:rPr>
              <a:t> solution. </a:t>
            </a:r>
            <a:r>
              <a:rPr lang="en-US" altLang="en-US" sz="1600" dirty="0"/>
              <a:t>(below slope line)</a:t>
            </a:r>
          </a:p>
          <a:p>
            <a:pPr eaLnBrk="1" hangingPunct="1">
              <a:spcBef>
                <a:spcPct val="0"/>
              </a:spcBef>
              <a:buFontTx/>
              <a:buNone/>
            </a:pPr>
            <a:endParaRPr lang="en-US" altLang="en-US" sz="2300" dirty="0">
              <a:solidFill>
                <a:srgbClr val="0070C0"/>
              </a:solidFill>
            </a:endParaRPr>
          </a:p>
          <a:p>
            <a:pPr eaLnBrk="1" hangingPunct="1">
              <a:spcBef>
                <a:spcPct val="0"/>
              </a:spcBef>
              <a:buNone/>
            </a:pPr>
            <a:r>
              <a:rPr lang="en-US" altLang="en-US" sz="2300" dirty="0">
                <a:solidFill>
                  <a:srgbClr val="7030A0"/>
                </a:solidFill>
              </a:rPr>
              <a:t>At 60 g of solute and 70 C, </a:t>
            </a:r>
            <a:r>
              <a:rPr lang="en-US" altLang="en-US" sz="2300" dirty="0" err="1">
                <a:solidFill>
                  <a:srgbClr val="7030A0"/>
                </a:solidFill>
              </a:rPr>
              <a:t>KCl</a:t>
            </a:r>
            <a:r>
              <a:rPr lang="en-US" altLang="en-US" sz="2300" dirty="0">
                <a:solidFill>
                  <a:srgbClr val="7030A0"/>
                </a:solidFill>
              </a:rPr>
              <a:t> is a </a:t>
            </a:r>
            <a:r>
              <a:rPr lang="en-US" altLang="en-US" sz="2300" dirty="0">
                <a:solidFill>
                  <a:srgbClr val="FF0000"/>
                </a:solidFill>
              </a:rPr>
              <a:t>SUPERSATURATED</a:t>
            </a:r>
            <a:r>
              <a:rPr lang="en-US" altLang="en-US" sz="2300" dirty="0">
                <a:solidFill>
                  <a:srgbClr val="7030A0"/>
                </a:solidFill>
              </a:rPr>
              <a:t> solution. </a:t>
            </a:r>
            <a:r>
              <a:rPr lang="en-US" altLang="en-US" sz="1600" dirty="0"/>
              <a:t>(above slope line)</a:t>
            </a:r>
            <a:endParaRPr lang="en-US" altLang="en-US" sz="2000" dirty="0"/>
          </a:p>
          <a:p>
            <a:pPr eaLnBrk="1" hangingPunct="1">
              <a:spcBef>
                <a:spcPct val="0"/>
              </a:spcBef>
              <a:buFontTx/>
              <a:buNone/>
            </a:pPr>
            <a:endParaRPr lang="en-US" altLang="en-US" sz="2300" dirty="0">
              <a:solidFill>
                <a:srgbClr val="7030A0"/>
              </a:solidFill>
            </a:endParaRPr>
          </a:p>
        </p:txBody>
      </p:sp>
      <p:sp>
        <p:nvSpPr>
          <p:cNvPr id="2" name="Cross 1">
            <a:extLst>
              <a:ext uri="{FF2B5EF4-FFF2-40B4-BE49-F238E27FC236}">
                <a16:creationId xmlns:a16="http://schemas.microsoft.com/office/drawing/2014/main" id="{B4B1380F-603F-EE81-0EF5-5446B239AC9F}"/>
              </a:ext>
            </a:extLst>
          </p:cNvPr>
          <p:cNvSpPr/>
          <p:nvPr/>
        </p:nvSpPr>
        <p:spPr>
          <a:xfrm>
            <a:off x="5029200" y="24082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a:extLst>
              <a:ext uri="{FF2B5EF4-FFF2-40B4-BE49-F238E27FC236}">
                <a16:creationId xmlns:a16="http://schemas.microsoft.com/office/drawing/2014/main" id="{2F449E28-F3B9-D94C-502E-A948FDFC1F9F}"/>
              </a:ext>
            </a:extLst>
          </p:cNvPr>
          <p:cNvSpPr/>
          <p:nvPr/>
        </p:nvSpPr>
        <p:spPr>
          <a:xfrm>
            <a:off x="6934200" y="3017837"/>
            <a:ext cx="228600" cy="1825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29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500"/>
                                        <p:tgtEl>
                                          <p:spTgt spid="1873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396">
                                            <p:txEl>
                                              <p:pRg st="2" end="2"/>
                                            </p:txEl>
                                          </p:spTgt>
                                        </p:tgtEl>
                                        <p:attrNameLst>
                                          <p:attrName>style.visibility</p:attrName>
                                        </p:attrNameLst>
                                      </p:cBhvr>
                                      <p:to>
                                        <p:strVal val="visible"/>
                                      </p:to>
                                    </p:set>
                                    <p:animEffect transition="in" filter="fade">
                                      <p:cBhvr>
                                        <p:cTn id="12" dur="500"/>
                                        <p:tgtEl>
                                          <p:spTgt spid="1873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396">
                                            <p:txEl>
                                              <p:pRg st="4" end="4"/>
                                            </p:txEl>
                                          </p:spTgt>
                                        </p:tgtEl>
                                        <p:attrNameLst>
                                          <p:attrName>style.visibility</p:attrName>
                                        </p:attrNameLst>
                                      </p:cBhvr>
                                      <p:to>
                                        <p:strVal val="visible"/>
                                      </p:to>
                                    </p:set>
                                    <p:animEffect transition="in" filter="fade">
                                      <p:cBhvr>
                                        <p:cTn id="17" dur="500"/>
                                        <p:tgtEl>
                                          <p:spTgt spid="187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9618B1FF-704E-40F6-87F2-9ED45495134A}"/>
              </a:ext>
            </a:extLst>
          </p:cNvPr>
          <p:cNvSpPr>
            <a:spLocks noGrp="1" noChangeArrowheads="1"/>
          </p:cNvSpPr>
          <p:nvPr>
            <p:ph type="title" idx="4294967295"/>
          </p:nvPr>
        </p:nvSpPr>
        <p:spPr/>
        <p:txBody>
          <a:bodyPr/>
          <a:lstStyle/>
          <a:p>
            <a:r>
              <a:rPr lang="en-US" altLang="en-US"/>
              <a:t>Practice Problems</a:t>
            </a:r>
          </a:p>
        </p:txBody>
      </p:sp>
      <p:pic>
        <p:nvPicPr>
          <p:cNvPr id="187395" name="Picture 2">
            <a:extLst>
              <a:ext uri="{FF2B5EF4-FFF2-40B4-BE49-F238E27FC236}">
                <a16:creationId xmlns:a16="http://schemas.microsoft.com/office/drawing/2014/main" id="{583C172B-7EF1-4874-82A1-9184BA06D4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7396" name="Rectangle 6">
            <a:extLst>
              <a:ext uri="{FF2B5EF4-FFF2-40B4-BE49-F238E27FC236}">
                <a16:creationId xmlns:a16="http://schemas.microsoft.com/office/drawing/2014/main" id="{A2D3BF45-E267-49C6-B55C-A76937B41F1D}"/>
              </a:ext>
            </a:extLst>
          </p:cNvPr>
          <p:cNvSpPr>
            <a:spLocks noChangeArrowheads="1"/>
          </p:cNvSpPr>
          <p:nvPr/>
        </p:nvSpPr>
        <p:spPr bwMode="auto">
          <a:xfrm>
            <a:off x="228600" y="1447800"/>
            <a:ext cx="32004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Using 60 grams of any substance, which solutions would be supersaturated at any temperature?</a:t>
            </a:r>
          </a:p>
        </p:txBody>
      </p:sp>
      <p:pic>
        <p:nvPicPr>
          <p:cNvPr id="187397" name="Picture 8">
            <a:extLst>
              <a:ext uri="{FF2B5EF4-FFF2-40B4-BE49-F238E27FC236}">
                <a16:creationId xmlns:a16="http://schemas.microsoft.com/office/drawing/2014/main" id="{87D7F26A-F4DE-4CA6-9A7A-6A9982878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96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E774519E-643D-4505-BEEE-30237AB9F096}"/>
              </a:ext>
            </a:extLst>
          </p:cNvPr>
          <p:cNvSpPr>
            <a:spLocks noGrp="1" noChangeArrowheads="1"/>
          </p:cNvSpPr>
          <p:nvPr>
            <p:ph type="title" idx="4294967295"/>
          </p:nvPr>
        </p:nvSpPr>
        <p:spPr/>
        <p:txBody>
          <a:bodyPr/>
          <a:lstStyle/>
          <a:p>
            <a:r>
              <a:rPr lang="en-US" altLang="en-US"/>
              <a:t>Practice Problems</a:t>
            </a:r>
          </a:p>
        </p:txBody>
      </p:sp>
      <p:pic>
        <p:nvPicPr>
          <p:cNvPr id="188419" name="Picture 2">
            <a:extLst>
              <a:ext uri="{FF2B5EF4-FFF2-40B4-BE49-F238E27FC236}">
                <a16:creationId xmlns:a16="http://schemas.microsoft.com/office/drawing/2014/main" id="{F6DD9087-6D0F-46C6-952B-84F0709E5D4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188420" name="Rectangle 6">
            <a:extLst>
              <a:ext uri="{FF2B5EF4-FFF2-40B4-BE49-F238E27FC236}">
                <a16:creationId xmlns:a16="http://schemas.microsoft.com/office/drawing/2014/main" id="{5D213B6D-CF38-448E-B563-BA9BE6C46ACB}"/>
              </a:ext>
            </a:extLst>
          </p:cNvPr>
          <p:cNvSpPr>
            <a:spLocks noChangeArrowheads="1"/>
          </p:cNvSpPr>
          <p:nvPr/>
        </p:nvSpPr>
        <p:spPr bwMode="auto">
          <a:xfrm>
            <a:off x="228600" y="1447800"/>
            <a:ext cx="32004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Using 60 grams of any substance, which solutions would be supersaturated at any temperature?</a:t>
            </a:r>
          </a:p>
        </p:txBody>
      </p:sp>
      <p:sp>
        <p:nvSpPr>
          <p:cNvPr id="7" name="Oval 6">
            <a:extLst>
              <a:ext uri="{FF2B5EF4-FFF2-40B4-BE49-F238E27FC236}">
                <a16:creationId xmlns:a16="http://schemas.microsoft.com/office/drawing/2014/main" id="{13AF7EB0-1C1F-4336-AA7E-D75ADE427B7B}"/>
              </a:ext>
            </a:extLst>
          </p:cNvPr>
          <p:cNvSpPr>
            <a:spLocks noChangeArrowheads="1"/>
          </p:cNvSpPr>
          <p:nvPr/>
        </p:nvSpPr>
        <p:spPr bwMode="auto">
          <a:xfrm rot="3935275">
            <a:off x="6750050" y="4114800"/>
            <a:ext cx="533400" cy="838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defRPr/>
            </a:pPr>
            <a:endParaRPr lang="en-US">
              <a:solidFill>
                <a:schemeClr val="lt1"/>
              </a:solidFill>
              <a:latin typeface="+mn-lt"/>
            </a:endParaRPr>
          </a:p>
        </p:txBody>
      </p:sp>
      <p:sp>
        <p:nvSpPr>
          <p:cNvPr id="9" name="Oval 8">
            <a:extLst>
              <a:ext uri="{FF2B5EF4-FFF2-40B4-BE49-F238E27FC236}">
                <a16:creationId xmlns:a16="http://schemas.microsoft.com/office/drawing/2014/main" id="{50BD185B-2E05-4B82-9147-C0B2C8DDBE32}"/>
              </a:ext>
            </a:extLst>
          </p:cNvPr>
          <p:cNvSpPr/>
          <p:nvPr/>
        </p:nvSpPr>
        <p:spPr>
          <a:xfrm>
            <a:off x="4419600" y="3733800"/>
            <a:ext cx="762000"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p>
        </p:txBody>
      </p:sp>
      <p:sp>
        <p:nvSpPr>
          <p:cNvPr id="10" name="TextBox 9">
            <a:extLst>
              <a:ext uri="{FF2B5EF4-FFF2-40B4-BE49-F238E27FC236}">
                <a16:creationId xmlns:a16="http://schemas.microsoft.com/office/drawing/2014/main" id="{FF4E86DF-1940-4C3C-8FA2-A273E94A386F}"/>
              </a:ext>
            </a:extLst>
          </p:cNvPr>
          <p:cNvSpPr txBox="1">
            <a:spLocks noChangeArrowheads="1"/>
          </p:cNvSpPr>
          <p:nvPr/>
        </p:nvSpPr>
        <p:spPr bwMode="auto">
          <a:xfrm>
            <a:off x="381000" y="3581400"/>
            <a:ext cx="2971800" cy="25860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a:t>Any of the solutions below the red arrow are supersaturated if 60 grams are dissolved.</a:t>
            </a:r>
          </a:p>
        </p:txBody>
      </p:sp>
      <p:sp>
        <p:nvSpPr>
          <p:cNvPr id="2" name="Oval 8">
            <a:extLst>
              <a:ext uri="{FF2B5EF4-FFF2-40B4-BE49-F238E27FC236}">
                <a16:creationId xmlns:a16="http://schemas.microsoft.com/office/drawing/2014/main" id="{FD8F4AC4-510B-4111-815F-731DC60596A3}"/>
              </a:ext>
            </a:extLst>
          </p:cNvPr>
          <p:cNvSpPr>
            <a:spLocks noChangeArrowheads="1"/>
          </p:cNvSpPr>
          <p:nvPr/>
        </p:nvSpPr>
        <p:spPr bwMode="auto">
          <a:xfrm rot="20674670">
            <a:off x="6096000" y="3429000"/>
            <a:ext cx="762000" cy="4746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defRPr/>
            </a:pPr>
            <a:endParaRPr lang="en-US">
              <a:solidFill>
                <a:schemeClr val="lt1"/>
              </a:solidFill>
              <a:latin typeface="+mn-lt"/>
            </a:endParaRPr>
          </a:p>
        </p:txBody>
      </p:sp>
      <p:sp>
        <p:nvSpPr>
          <p:cNvPr id="8" name="Left Arrow 7">
            <a:extLst>
              <a:ext uri="{FF2B5EF4-FFF2-40B4-BE49-F238E27FC236}">
                <a16:creationId xmlns:a16="http://schemas.microsoft.com/office/drawing/2014/main" id="{59385611-7A41-4E1D-9DEA-8B7ADE6B97B4}"/>
              </a:ext>
            </a:extLst>
          </p:cNvPr>
          <p:cNvSpPr>
            <a:spLocks noChangeArrowheads="1"/>
          </p:cNvSpPr>
          <p:nvPr/>
        </p:nvSpPr>
        <p:spPr bwMode="auto">
          <a:xfrm rot="10800000">
            <a:off x="4343400" y="3048000"/>
            <a:ext cx="3810000" cy="152400"/>
          </a:xfrm>
          <a:prstGeom prst="leftArrow">
            <a:avLst>
              <a:gd name="adj1" fmla="val 50000"/>
              <a:gd name="adj2" fmla="val 113657"/>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defRPr/>
            </a:pPr>
            <a:endParaRPr lang="en-US">
              <a:solidFill>
                <a:schemeClr val="lt1"/>
              </a:solidFill>
              <a:latin typeface="+mn-lt"/>
            </a:endParaRPr>
          </a:p>
        </p:txBody>
      </p:sp>
      <p:sp>
        <p:nvSpPr>
          <p:cNvPr id="3" name="Oval 6">
            <a:extLst>
              <a:ext uri="{FF2B5EF4-FFF2-40B4-BE49-F238E27FC236}">
                <a16:creationId xmlns:a16="http://schemas.microsoft.com/office/drawing/2014/main" id="{E8110965-81ED-4DC0-B985-C1AABE0E00F7}"/>
              </a:ext>
            </a:extLst>
          </p:cNvPr>
          <p:cNvSpPr>
            <a:spLocks noChangeArrowheads="1"/>
          </p:cNvSpPr>
          <p:nvPr/>
        </p:nvSpPr>
        <p:spPr bwMode="auto">
          <a:xfrm rot="5268065">
            <a:off x="7085013" y="4722813"/>
            <a:ext cx="609600" cy="1066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defRPr/>
            </a:pPr>
            <a:endParaRPr lang="en-US">
              <a:solidFill>
                <a:schemeClr val="lt1"/>
              </a:solidFill>
              <a:latin typeface="+mn-lt"/>
            </a:endParaRPr>
          </a:p>
        </p:txBody>
      </p:sp>
      <p:pic>
        <p:nvPicPr>
          <p:cNvPr id="188427" name="Picture 8">
            <a:extLst>
              <a:ext uri="{FF2B5EF4-FFF2-40B4-BE49-F238E27FC236}">
                <a16:creationId xmlns:a16="http://schemas.microsoft.com/office/drawing/2014/main" id="{CE7D5F9D-188F-4149-83A7-E2DDC1C81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nodeType="afterGroup">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nodeType="afterGroup">
                            <p:stCondLst>
                              <p:cond delay="1000"/>
                            </p:stCondLst>
                            <p:childTnLst>
                              <p:par>
                                <p:cTn id="22" presetID="53"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nodeType="afterGroup">
                            <p:stCondLst>
                              <p:cond delay="1500"/>
                            </p:stCondLst>
                            <p:childTnLst>
                              <p:par>
                                <p:cTn id="28" presetID="53"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 grpId="0" animBg="1"/>
      <p:bldP spid="8"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a:extLst>
              <a:ext uri="{FF2B5EF4-FFF2-40B4-BE49-F238E27FC236}">
                <a16:creationId xmlns:a16="http://schemas.microsoft.com/office/drawing/2014/main" id="{CA3A4F0E-2DC2-43FB-87CC-B9099F76DF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6386" name="Title 1">
            <a:extLst>
              <a:ext uri="{FF2B5EF4-FFF2-40B4-BE49-F238E27FC236}">
                <a16:creationId xmlns:a16="http://schemas.microsoft.com/office/drawing/2014/main" id="{CCB71096-8D56-47BF-9A50-F794B711ED0E}"/>
              </a:ext>
            </a:extLst>
          </p:cNvPr>
          <p:cNvSpPr>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sp>
        <p:nvSpPr>
          <p:cNvPr id="6" name="Rectangle 6">
            <a:extLst>
              <a:ext uri="{FF2B5EF4-FFF2-40B4-BE49-F238E27FC236}">
                <a16:creationId xmlns:a16="http://schemas.microsoft.com/office/drawing/2014/main" id="{D782A872-A6E0-423C-AA0C-25617E13D191}"/>
              </a:ext>
            </a:extLst>
          </p:cNvPr>
          <p:cNvSpPr>
            <a:spLocks noChangeArrowheads="1"/>
          </p:cNvSpPr>
          <p:nvPr/>
        </p:nvSpPr>
        <p:spPr bwMode="auto">
          <a:xfrm>
            <a:off x="609600" y="1752600"/>
            <a:ext cx="3124200" cy="3830638"/>
          </a:xfrm>
          <a:prstGeom prst="rect">
            <a:avLst/>
          </a:prstGeom>
          <a:solidFill>
            <a:schemeClr val="accent1">
              <a:lumMod val="90000"/>
            </a:schemeClr>
          </a:solidFill>
          <a:ln w="9525">
            <a:noFill/>
            <a:miter lim="800000"/>
            <a:headEnd/>
            <a:tailEnd/>
          </a:ln>
        </p:spPr>
        <p:txBody>
          <a:bodyPr lIns="89843" tIns="44921" rIns="89843" bIns="4492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700" dirty="0">
                <a:solidFill>
                  <a:srgbClr val="002060"/>
                </a:solidFill>
              </a:rPr>
              <a:t>Notice that solubility of gases (</a:t>
            </a:r>
            <a:r>
              <a:rPr lang="en-US" altLang="en-US" sz="2700" dirty="0">
                <a:solidFill>
                  <a:srgbClr val="FFFF00"/>
                </a:solidFill>
              </a:rPr>
              <a:t>y axis</a:t>
            </a:r>
            <a:r>
              <a:rPr lang="en-US" altLang="en-US" sz="2700" dirty="0">
                <a:solidFill>
                  <a:srgbClr val="002060"/>
                </a:solidFill>
              </a:rPr>
              <a:t>) is shown based on varying temperature </a:t>
            </a:r>
          </a:p>
          <a:p>
            <a:pPr algn="ctr" eaLnBrk="1" hangingPunct="1">
              <a:defRPr/>
            </a:pPr>
            <a:r>
              <a:rPr lang="en-US" altLang="en-US" sz="2700" dirty="0">
                <a:solidFill>
                  <a:srgbClr val="002060"/>
                </a:solidFill>
              </a:rPr>
              <a:t>(</a:t>
            </a:r>
            <a:r>
              <a:rPr lang="en-US" altLang="en-US" sz="2700" dirty="0">
                <a:solidFill>
                  <a:srgbClr val="FFFF00"/>
                </a:solidFill>
              </a:rPr>
              <a:t>x axis</a:t>
            </a:r>
            <a:r>
              <a:rPr lang="en-US" altLang="en-US" sz="2700" dirty="0">
                <a:solidFill>
                  <a:srgbClr val="002060"/>
                </a:solidFill>
              </a:rPr>
              <a:t>).</a:t>
            </a:r>
          </a:p>
          <a:p>
            <a:pPr algn="ctr" eaLnBrk="1" hangingPunct="1">
              <a:defRPr/>
            </a:pPr>
            <a:endParaRPr lang="en-US" altLang="en-US" sz="2700" dirty="0">
              <a:solidFill>
                <a:srgbClr val="002060"/>
              </a:solidFill>
            </a:endParaRPr>
          </a:p>
          <a:p>
            <a:pPr algn="ctr" eaLnBrk="1" hangingPunct="1">
              <a:defRPr/>
            </a:pPr>
            <a:r>
              <a:rPr lang="en-US" altLang="en-US" sz="2700" dirty="0">
                <a:solidFill>
                  <a:srgbClr val="FF0000"/>
                </a:solidFill>
              </a:rPr>
              <a:t>What relationship is shown?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5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a:extLst>
              <a:ext uri="{FF2B5EF4-FFF2-40B4-BE49-F238E27FC236}">
                <a16:creationId xmlns:a16="http://schemas.microsoft.com/office/drawing/2014/main" id="{96312933-261A-4F9C-A94B-B0C425125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57363"/>
            <a:ext cx="431482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Rectangle 6">
            <a:extLst>
              <a:ext uri="{FF2B5EF4-FFF2-40B4-BE49-F238E27FC236}">
                <a16:creationId xmlns:a16="http://schemas.microsoft.com/office/drawing/2014/main" id="{FE216155-4B1C-4CC4-AAC3-831266F3A05C}"/>
              </a:ext>
            </a:extLst>
          </p:cNvPr>
          <p:cNvSpPr>
            <a:spLocks noChangeArrowheads="1"/>
          </p:cNvSpPr>
          <p:nvPr/>
        </p:nvSpPr>
        <p:spPr bwMode="auto">
          <a:xfrm>
            <a:off x="685800" y="2133600"/>
            <a:ext cx="32004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Generally, the</a:t>
            </a:r>
          </a:p>
          <a:p>
            <a:pPr eaLnBrk="1" hangingPunct="1">
              <a:spcBef>
                <a:spcPct val="0"/>
              </a:spcBef>
              <a:buFontTx/>
              <a:buNone/>
            </a:pPr>
            <a:r>
              <a:rPr lang="en-US" altLang="en-US" dirty="0"/>
              <a:t>solubility of </a:t>
            </a:r>
            <a:r>
              <a:rPr lang="en-US" altLang="en-US" dirty="0">
                <a:solidFill>
                  <a:srgbClr val="FFFFFF"/>
                </a:solidFill>
                <a:effectLst>
                  <a:outerShdw blurRad="38100" dist="38100" dir="2700000" algn="tl">
                    <a:srgbClr val="000000">
                      <a:alpha val="43137"/>
                    </a:srgbClr>
                  </a:outerShdw>
                </a:effectLst>
              </a:rPr>
              <a:t>gas</a:t>
            </a:r>
          </a:p>
          <a:p>
            <a:pPr eaLnBrk="1" hangingPunct="1">
              <a:spcBef>
                <a:spcPct val="0"/>
              </a:spcBef>
              <a:buFontTx/>
              <a:buNone/>
            </a:pPr>
            <a:r>
              <a:rPr lang="en-US" altLang="en-US" dirty="0"/>
              <a:t>solutes in liquid</a:t>
            </a:r>
          </a:p>
          <a:p>
            <a:pPr eaLnBrk="1" hangingPunct="1">
              <a:spcBef>
                <a:spcPct val="0"/>
              </a:spcBef>
              <a:buFontTx/>
              <a:buNone/>
            </a:pPr>
            <a:r>
              <a:rPr lang="en-US" altLang="en-US" dirty="0"/>
              <a:t>solvents </a:t>
            </a:r>
            <a:r>
              <a:rPr lang="en-US" altLang="en-US" u="sng" dirty="0"/>
              <a:t>de</a:t>
            </a:r>
            <a:r>
              <a:rPr lang="en-US" altLang="en-US" dirty="0"/>
              <a:t>creases</a:t>
            </a:r>
          </a:p>
          <a:p>
            <a:pPr eaLnBrk="1" hangingPunct="1">
              <a:spcBef>
                <a:spcPct val="0"/>
              </a:spcBef>
              <a:buFontTx/>
              <a:buNone/>
            </a:pPr>
            <a:r>
              <a:rPr lang="en-US" altLang="en-US" dirty="0"/>
              <a:t>with </a:t>
            </a:r>
            <a:r>
              <a:rPr lang="en-US" altLang="en-US" u="sng" dirty="0"/>
              <a:t>in</a:t>
            </a:r>
            <a:r>
              <a:rPr lang="en-US" altLang="en-US" dirty="0"/>
              <a:t>creasing</a:t>
            </a:r>
          </a:p>
          <a:p>
            <a:pPr eaLnBrk="1" hangingPunct="1">
              <a:spcBef>
                <a:spcPct val="0"/>
              </a:spcBef>
              <a:buFontTx/>
              <a:buNone/>
            </a:pPr>
            <a:r>
              <a:rPr lang="en-US" altLang="en-US" dirty="0">
                <a:solidFill>
                  <a:srgbClr val="FF0000"/>
                </a:solidFill>
                <a:effectLst>
                  <a:outerShdw blurRad="38100" dist="38100" dir="2700000" algn="tl">
                    <a:srgbClr val="000000">
                      <a:alpha val="43137"/>
                    </a:srgbClr>
                  </a:outerShdw>
                </a:effectLst>
              </a:rPr>
              <a:t>temperature</a:t>
            </a:r>
            <a:r>
              <a:rPr lang="en-US" altLang="en-US" dirty="0"/>
              <a:t>.</a:t>
            </a:r>
          </a:p>
        </p:txBody>
      </p:sp>
      <p:sp>
        <p:nvSpPr>
          <p:cNvPr id="59397" name="AutoShape 5">
            <a:extLst>
              <a:ext uri="{FF2B5EF4-FFF2-40B4-BE49-F238E27FC236}">
                <a16:creationId xmlns:a16="http://schemas.microsoft.com/office/drawing/2014/main" id="{7E458E37-809E-45DF-8A43-B22CA676B4BC}"/>
              </a:ext>
            </a:extLst>
          </p:cNvPr>
          <p:cNvSpPr>
            <a:spLocks noChangeArrowheads="1"/>
          </p:cNvSpPr>
          <p:nvPr/>
        </p:nvSpPr>
        <p:spPr bwMode="auto">
          <a:xfrm rot="1737766">
            <a:off x="4876800" y="3733800"/>
            <a:ext cx="3657600" cy="457200"/>
          </a:xfrm>
          <a:prstGeom prst="rightArrow">
            <a:avLst>
              <a:gd name="adj1" fmla="val 50000"/>
              <a:gd name="adj2" fmla="val 20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p>
        </p:txBody>
      </p:sp>
      <p:sp>
        <p:nvSpPr>
          <p:cNvPr id="190469" name="Title 1">
            <a:extLst>
              <a:ext uri="{FF2B5EF4-FFF2-40B4-BE49-F238E27FC236}">
                <a16:creationId xmlns:a16="http://schemas.microsoft.com/office/drawing/2014/main" id="{86AD2A24-BF87-447B-B71C-8885F97FC5D6}"/>
              </a:ext>
            </a:extLst>
          </p:cNvPr>
          <p:cNvSpPr>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pic>
        <p:nvPicPr>
          <p:cNvPr id="190470" name="Picture 5" descr="think_about_it-01.eps">
            <a:extLst>
              <a:ext uri="{FF2B5EF4-FFF2-40B4-BE49-F238E27FC236}">
                <a16:creationId xmlns:a16="http://schemas.microsoft.com/office/drawing/2014/main" id="{65544E42-819E-4D8B-A858-2E122F8C9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fade">
                                      <p:cBhvr>
                                        <p:cTn id="7" dur="500"/>
                                        <p:tgtEl>
                                          <p:spTgt spid="1904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wipe(up)">
                                      <p:cBhvr>
                                        <p:cTn id="12"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p:bldP spid="5939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a:extLst>
              <a:ext uri="{FF2B5EF4-FFF2-40B4-BE49-F238E27FC236}">
                <a16:creationId xmlns:a16="http://schemas.microsoft.com/office/drawing/2014/main" id="{9ED9C2C4-36DE-4C12-8876-F162555AE06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91491" name="Title 1">
            <a:extLst>
              <a:ext uri="{FF2B5EF4-FFF2-40B4-BE49-F238E27FC236}">
                <a16:creationId xmlns:a16="http://schemas.microsoft.com/office/drawing/2014/main" id="{1FFC6A4D-1AC6-46C9-943A-97BBF278EEB4}"/>
              </a:ext>
            </a:extLst>
          </p:cNvPr>
          <p:cNvSpPr>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dirty="0">
                <a:solidFill>
                  <a:schemeClr val="tx2"/>
                </a:solidFill>
              </a:rPr>
              <a:t>Solubility of </a:t>
            </a:r>
            <a:r>
              <a:rPr lang="en-US" altLang="en-US" sz="4400" dirty="0">
                <a:solidFill>
                  <a:schemeClr val="bg1"/>
                </a:solidFill>
                <a:effectLst>
                  <a:outerShdw blurRad="38100" dist="38100" dir="2700000" algn="tl">
                    <a:srgbClr val="000000">
                      <a:alpha val="43137"/>
                    </a:srgbClr>
                  </a:outerShdw>
                </a:effectLst>
              </a:rPr>
              <a:t>GASES</a:t>
            </a:r>
            <a:r>
              <a:rPr lang="en-US" altLang="en-US" sz="4400" dirty="0">
                <a:solidFill>
                  <a:schemeClr val="tx2"/>
                </a:solidFill>
              </a:rPr>
              <a:t> Graph</a:t>
            </a:r>
          </a:p>
        </p:txBody>
      </p:sp>
      <p:sp>
        <p:nvSpPr>
          <p:cNvPr id="9" name="Rectangle 8">
            <a:extLst>
              <a:ext uri="{FF2B5EF4-FFF2-40B4-BE49-F238E27FC236}">
                <a16:creationId xmlns:a16="http://schemas.microsoft.com/office/drawing/2014/main" id="{A29D7DE9-0FD5-48A4-987A-1E032B5ED412}"/>
              </a:ext>
            </a:extLst>
          </p:cNvPr>
          <p:cNvSpPr>
            <a:spLocks noChangeArrowheads="1"/>
          </p:cNvSpPr>
          <p:nvPr/>
        </p:nvSpPr>
        <p:spPr bwMode="auto">
          <a:xfrm>
            <a:off x="914400" y="1981200"/>
            <a:ext cx="28956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3600" dirty="0"/>
              <a:t>Solubility of </a:t>
            </a:r>
            <a:r>
              <a:rPr lang="en-US" altLang="en-US" sz="3600" dirty="0">
                <a:solidFill>
                  <a:srgbClr val="00B0F0"/>
                </a:solidFill>
                <a:effectLst>
                  <a:outerShdw blurRad="38100" dist="38100" dir="2700000" algn="tl">
                    <a:srgbClr val="000000">
                      <a:alpha val="43137"/>
                    </a:srgbClr>
                  </a:outerShdw>
                </a:effectLst>
              </a:rPr>
              <a:t>gases</a:t>
            </a:r>
            <a:r>
              <a:rPr lang="en-US" altLang="en-US" sz="3600" dirty="0"/>
              <a:t> displays an </a:t>
            </a:r>
            <a:r>
              <a:rPr lang="en-US" altLang="en-US" sz="3600" dirty="0">
                <a:solidFill>
                  <a:srgbClr val="FFFF00"/>
                </a:solidFill>
                <a:effectLst>
                  <a:outerShdw blurRad="38100" dist="38100" dir="2700000" algn="tl">
                    <a:srgbClr val="000000">
                      <a:alpha val="43137"/>
                    </a:srgbClr>
                  </a:outerShdw>
                </a:effectLst>
              </a:rPr>
              <a:t>Inverse</a:t>
            </a:r>
          </a:p>
          <a:p>
            <a:pPr eaLnBrk="1" hangingPunct="1">
              <a:spcBef>
                <a:spcPct val="0"/>
              </a:spcBef>
              <a:buFontTx/>
              <a:buNone/>
            </a:pPr>
            <a:r>
              <a:rPr lang="en-US" altLang="en-US" sz="3600" dirty="0"/>
              <a:t>relationship with temperature.</a:t>
            </a:r>
          </a:p>
        </p:txBody>
      </p:sp>
      <p:pic>
        <p:nvPicPr>
          <p:cNvPr id="191493" name="Picture 4" descr="think_about_it-01.eps">
            <a:extLst>
              <a:ext uri="{FF2B5EF4-FFF2-40B4-BE49-F238E27FC236}">
                <a16:creationId xmlns:a16="http://schemas.microsoft.com/office/drawing/2014/main" id="{C4DB7ABB-F775-45F5-B4B7-183ADFCA0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a:extLst>
              <a:ext uri="{FF2B5EF4-FFF2-40B4-BE49-F238E27FC236}">
                <a16:creationId xmlns:a16="http://schemas.microsoft.com/office/drawing/2014/main" id="{84BA2534-8BB8-43F7-BA6E-BBA0132A438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757363"/>
            <a:ext cx="4314825" cy="4281487"/>
          </a:xfrm>
          <a:noFill/>
        </p:spPr>
      </p:pic>
      <p:sp>
        <p:nvSpPr>
          <p:cNvPr id="192515" name="Title 1">
            <a:extLst>
              <a:ext uri="{FF2B5EF4-FFF2-40B4-BE49-F238E27FC236}">
                <a16:creationId xmlns:a16="http://schemas.microsoft.com/office/drawing/2014/main" id="{B34F43D3-ADCD-4E3D-8860-64DD78A832DD}"/>
              </a:ext>
            </a:extLst>
          </p:cNvPr>
          <p:cNvSpPr>
            <a:spLocks/>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Solubility of </a:t>
            </a:r>
            <a:r>
              <a:rPr lang="en-US" altLang="en-US" sz="4400">
                <a:solidFill>
                  <a:schemeClr val="bg1"/>
                </a:solidFill>
              </a:rPr>
              <a:t>GASES</a:t>
            </a:r>
            <a:r>
              <a:rPr lang="en-US" altLang="en-US" sz="4400">
                <a:solidFill>
                  <a:schemeClr val="tx2"/>
                </a:solidFill>
              </a:rPr>
              <a:t> Graph</a:t>
            </a:r>
          </a:p>
        </p:txBody>
      </p:sp>
      <p:sp>
        <p:nvSpPr>
          <p:cNvPr id="9" name="Rectangle 8">
            <a:extLst>
              <a:ext uri="{FF2B5EF4-FFF2-40B4-BE49-F238E27FC236}">
                <a16:creationId xmlns:a16="http://schemas.microsoft.com/office/drawing/2014/main" id="{38AE4517-1AD5-4523-BE6B-C9D2FA0BE06D}"/>
              </a:ext>
            </a:extLst>
          </p:cNvPr>
          <p:cNvSpPr>
            <a:spLocks noChangeArrowheads="1"/>
          </p:cNvSpPr>
          <p:nvPr/>
        </p:nvSpPr>
        <p:spPr bwMode="auto">
          <a:xfrm>
            <a:off x="304800" y="1570038"/>
            <a:ext cx="34290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700" dirty="0">
                <a:solidFill>
                  <a:srgbClr val="CC0000"/>
                </a:solidFill>
                <a:effectLst>
                  <a:outerShdw blurRad="38100" dist="38100" dir="2700000" algn="tl">
                    <a:srgbClr val="000000">
                      <a:alpha val="43137"/>
                    </a:srgbClr>
                  </a:outerShdw>
                </a:effectLst>
              </a:rPr>
              <a:t>Carbonated</a:t>
            </a:r>
            <a:r>
              <a:rPr lang="en-US" altLang="en-US" sz="2700" dirty="0"/>
              <a:t> soft</a:t>
            </a:r>
          </a:p>
          <a:p>
            <a:pPr eaLnBrk="1" hangingPunct="1">
              <a:spcBef>
                <a:spcPct val="0"/>
              </a:spcBef>
              <a:buFontTx/>
              <a:buNone/>
            </a:pPr>
            <a:r>
              <a:rPr lang="en-US" altLang="en-US" sz="2700" dirty="0"/>
              <a:t>drinks are more</a:t>
            </a:r>
          </a:p>
          <a:p>
            <a:pPr eaLnBrk="1" hangingPunct="1">
              <a:spcBef>
                <a:spcPct val="0"/>
              </a:spcBef>
              <a:buFontTx/>
              <a:buNone/>
            </a:pPr>
            <a:r>
              <a:rPr lang="en-US" altLang="en-US" sz="2700" dirty="0"/>
              <a:t>“bubbly” if stored in</a:t>
            </a:r>
          </a:p>
          <a:p>
            <a:pPr eaLnBrk="1" hangingPunct="1">
              <a:spcBef>
                <a:spcPct val="0"/>
              </a:spcBef>
              <a:buFontTx/>
              <a:buNone/>
            </a:pPr>
            <a:r>
              <a:rPr lang="en-US" altLang="en-US" sz="2700" dirty="0"/>
              <a:t>the refrigerator. Warm soda is “flat.”</a:t>
            </a:r>
          </a:p>
          <a:p>
            <a:pPr eaLnBrk="1" hangingPunct="1">
              <a:spcBef>
                <a:spcPct val="0"/>
              </a:spcBef>
              <a:buFontTx/>
              <a:buNone/>
            </a:pPr>
            <a:endParaRPr lang="en-US" altLang="en-US" sz="2700" dirty="0"/>
          </a:p>
          <a:p>
            <a:pPr eaLnBrk="1" hangingPunct="1">
              <a:spcBef>
                <a:spcPct val="0"/>
              </a:spcBef>
              <a:buFontTx/>
              <a:buNone/>
            </a:pPr>
            <a:r>
              <a:rPr lang="en-US" altLang="en-US" sz="2700" dirty="0">
                <a:solidFill>
                  <a:schemeClr val="accent2"/>
                </a:solidFill>
              </a:rPr>
              <a:t>Warm lakes</a:t>
            </a:r>
            <a:r>
              <a:rPr lang="en-US" altLang="en-US" sz="2700" dirty="0"/>
              <a:t> have</a:t>
            </a:r>
          </a:p>
          <a:p>
            <a:pPr eaLnBrk="1" hangingPunct="1">
              <a:spcBef>
                <a:spcPct val="0"/>
              </a:spcBef>
              <a:buFontTx/>
              <a:buNone/>
            </a:pPr>
            <a:r>
              <a:rPr lang="en-US" altLang="en-US" sz="2700" dirty="0">
                <a:solidFill>
                  <a:srgbClr val="FF0000"/>
                </a:solidFill>
                <a:effectLst>
                  <a:outerShdw blurRad="38100" dist="38100" dir="2700000" algn="tl">
                    <a:srgbClr val="000000">
                      <a:alpha val="43137"/>
                    </a:srgbClr>
                  </a:outerShdw>
                </a:effectLst>
              </a:rPr>
              <a:t>less O</a:t>
            </a:r>
            <a:r>
              <a:rPr lang="en-US" altLang="en-US" sz="2700" baseline="-25000" dirty="0">
                <a:solidFill>
                  <a:srgbClr val="FF0000"/>
                </a:solidFill>
                <a:effectLst>
                  <a:outerShdw blurRad="38100" dist="38100" dir="2700000" algn="tl">
                    <a:srgbClr val="000000">
                      <a:alpha val="43137"/>
                    </a:srgbClr>
                  </a:outerShdw>
                </a:effectLst>
              </a:rPr>
              <a:t>2</a:t>
            </a:r>
            <a:r>
              <a:rPr lang="en-US" altLang="en-US" sz="2700" dirty="0">
                <a:solidFill>
                  <a:srgbClr val="FF0000"/>
                </a:solidFill>
                <a:effectLst>
                  <a:outerShdw blurRad="38100" dist="38100" dir="2700000" algn="tl">
                    <a:srgbClr val="000000">
                      <a:alpha val="43137"/>
                    </a:srgbClr>
                  </a:outerShdw>
                </a:effectLst>
              </a:rPr>
              <a:t> dissolved </a:t>
            </a:r>
            <a:r>
              <a:rPr lang="en-US" altLang="en-US" sz="2700" dirty="0"/>
              <a:t>in</a:t>
            </a:r>
          </a:p>
          <a:p>
            <a:pPr eaLnBrk="1" hangingPunct="1">
              <a:spcBef>
                <a:spcPct val="0"/>
              </a:spcBef>
              <a:buFontTx/>
              <a:buNone/>
            </a:pPr>
            <a:r>
              <a:rPr lang="en-US" altLang="en-US" sz="2700" dirty="0"/>
              <a:t>them than cool lakes. This affects the fish &amp; other life.</a:t>
            </a:r>
            <a:endParaRPr lang="en-US" altLang="en-US"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C43F4D50-D06D-4928-B8AE-64A128D78EBA}"/>
              </a:ext>
            </a:extLst>
          </p:cNvPr>
          <p:cNvSpPr>
            <a:spLocks noGrp="1" noChangeArrowheads="1"/>
          </p:cNvSpPr>
          <p:nvPr>
            <p:ph type="title"/>
          </p:nvPr>
        </p:nvSpPr>
        <p:spPr>
          <a:xfrm>
            <a:off x="0" y="0"/>
            <a:ext cx="9144000" cy="817563"/>
          </a:xfrm>
        </p:spPr>
        <p:txBody>
          <a:bodyPr/>
          <a:lstStyle/>
          <a:p>
            <a:pPr eaLnBrk="1" hangingPunct="1"/>
            <a:r>
              <a:rPr lang="en-US" altLang="en-US"/>
              <a:t>Describe Solutions</a:t>
            </a:r>
          </a:p>
        </p:txBody>
      </p:sp>
      <p:sp>
        <p:nvSpPr>
          <p:cNvPr id="8" name="Content Placeholder 7">
            <a:extLst>
              <a:ext uri="{FF2B5EF4-FFF2-40B4-BE49-F238E27FC236}">
                <a16:creationId xmlns:a16="http://schemas.microsoft.com/office/drawing/2014/main" id="{9EE0179C-337A-4187-AAC7-7ACB7196D48E}"/>
              </a:ext>
            </a:extLst>
          </p:cNvPr>
          <p:cNvSpPr>
            <a:spLocks noGrp="1"/>
          </p:cNvSpPr>
          <p:nvPr>
            <p:ph sz="quarter" idx="15"/>
          </p:nvPr>
        </p:nvSpPr>
        <p:spPr>
          <a:xfrm>
            <a:off x="4430713" y="871538"/>
            <a:ext cx="4568825" cy="5481637"/>
          </a:xfrm>
        </p:spPr>
        <p:txBody>
          <a:bodyPr/>
          <a:lstStyle/>
          <a:p>
            <a:pPr eaLnBrk="1" hangingPunct="1">
              <a:spcBef>
                <a:spcPts val="945"/>
              </a:spcBef>
              <a:spcAft>
                <a:spcPts val="0"/>
              </a:spcAft>
              <a:defRPr/>
            </a:pPr>
            <a:r>
              <a:rPr lang="en-US" sz="2100" dirty="0"/>
              <a:t>A solution is made by adding 200 g table salt to 1 L water. The solubility of salt is 36 g/100 </a:t>
            </a:r>
            <a:r>
              <a:rPr lang="en-US" sz="2100" dirty="0" err="1"/>
              <a:t>mL</a:t>
            </a:r>
            <a:r>
              <a:rPr lang="en-US" sz="2100" dirty="0"/>
              <a:t> water. </a:t>
            </a:r>
          </a:p>
          <a:p>
            <a:pPr eaLnBrk="1" hangingPunct="1">
              <a:spcBef>
                <a:spcPts val="945"/>
              </a:spcBef>
              <a:spcAft>
                <a:spcPts val="0"/>
              </a:spcAft>
              <a:defRPr/>
            </a:pPr>
            <a:r>
              <a:rPr lang="en-US" sz="2100" dirty="0"/>
              <a:t>Which of the following </a:t>
            </a:r>
            <a:r>
              <a:rPr lang="en-US" sz="2100" b="1" dirty="0"/>
              <a:t>best</a:t>
            </a:r>
            <a:r>
              <a:rPr lang="en-US" sz="2100" dirty="0"/>
              <a:t> describes this solution?</a:t>
            </a:r>
          </a:p>
          <a:p>
            <a:pPr marL="365592" indent="-365592" eaLnBrk="1" hangingPunct="1">
              <a:spcBef>
                <a:spcPts val="945"/>
              </a:spcBef>
              <a:spcAft>
                <a:spcPts val="0"/>
              </a:spcAft>
              <a:defRPr/>
            </a:pPr>
            <a:r>
              <a:rPr lang="en-US" sz="2100" dirty="0"/>
              <a:t>O 	dilute</a:t>
            </a:r>
          </a:p>
          <a:p>
            <a:pPr marL="365592" indent="-365592" eaLnBrk="1" hangingPunct="1">
              <a:spcBef>
                <a:spcPts val="945"/>
              </a:spcBef>
              <a:spcAft>
                <a:spcPts val="0"/>
              </a:spcAft>
              <a:defRPr/>
            </a:pPr>
            <a:r>
              <a:rPr lang="en-US" sz="2100" dirty="0"/>
              <a:t>O 	saturated</a:t>
            </a:r>
          </a:p>
          <a:p>
            <a:pPr marL="365592" indent="-365592" eaLnBrk="1" hangingPunct="1">
              <a:spcBef>
                <a:spcPts val="945"/>
              </a:spcBef>
              <a:spcAft>
                <a:spcPts val="0"/>
              </a:spcAft>
              <a:defRPr/>
            </a:pPr>
            <a:r>
              <a:rPr lang="en-US" sz="2100" dirty="0"/>
              <a:t>O 	supersaturated</a:t>
            </a:r>
          </a:p>
          <a:p>
            <a:pPr marL="365592" indent="-365592" eaLnBrk="1" hangingPunct="1">
              <a:spcBef>
                <a:spcPts val="945"/>
              </a:spcBef>
              <a:spcAft>
                <a:spcPts val="0"/>
              </a:spcAft>
              <a:defRPr/>
            </a:pPr>
            <a:r>
              <a:rPr lang="en-US" sz="2100" dirty="0"/>
              <a:t>O 	unsaturated</a:t>
            </a:r>
          </a:p>
        </p:txBody>
      </p:sp>
      <p:sp>
        <p:nvSpPr>
          <p:cNvPr id="9" name="Content Placeholder 8">
            <a:extLst>
              <a:ext uri="{FF2B5EF4-FFF2-40B4-BE49-F238E27FC236}">
                <a16:creationId xmlns:a16="http://schemas.microsoft.com/office/drawing/2014/main" id="{97125612-9866-4D0D-9E44-8FEF4019B757}"/>
              </a:ext>
            </a:extLst>
          </p:cNvPr>
          <p:cNvSpPr>
            <a:spLocks noGrp="1"/>
          </p:cNvSpPr>
          <p:nvPr>
            <p:ph sz="quarter" idx="16"/>
          </p:nvPr>
        </p:nvSpPr>
        <p:spPr>
          <a:xfrm>
            <a:off x="0" y="817563"/>
            <a:ext cx="4249738" cy="6040437"/>
          </a:xfrm>
        </p:spPr>
        <p:txBody>
          <a:bodyPr/>
          <a:lstStyle/>
          <a:p>
            <a:pPr eaLnBrk="1" hangingPunct="1">
              <a:spcBef>
                <a:spcPts val="945"/>
              </a:spcBef>
              <a:spcAft>
                <a:spcPts val="0"/>
              </a:spcAft>
              <a:defRPr/>
            </a:pPr>
            <a:r>
              <a:rPr lang="en-US" dirty="0"/>
              <a:t>Check factors that affect solubility.</a:t>
            </a:r>
          </a:p>
          <a:p>
            <a:pPr marL="478602" indent="-478602" eaLnBrk="1" hangingPunct="1">
              <a:spcBef>
                <a:spcPts val="945"/>
              </a:spcBef>
              <a:spcAft>
                <a:spcPts val="0"/>
              </a:spcAft>
              <a:defRPr/>
            </a:pPr>
            <a:r>
              <a:rPr lang="en-US" dirty="0"/>
              <a:t>[  ] 	Increasing temperature decreases the solubility of gases. </a:t>
            </a:r>
          </a:p>
          <a:p>
            <a:pPr marL="478602" indent="-478602" eaLnBrk="1" hangingPunct="1">
              <a:spcBef>
                <a:spcPts val="945"/>
              </a:spcBef>
              <a:spcAft>
                <a:spcPts val="0"/>
              </a:spcAft>
              <a:defRPr/>
            </a:pPr>
            <a:r>
              <a:rPr lang="en-US" dirty="0"/>
              <a:t>[  ] 	Stirring increases the solubility of solids.</a:t>
            </a:r>
          </a:p>
          <a:p>
            <a:pPr marL="478602" indent="-478602" eaLnBrk="1" hangingPunct="1">
              <a:spcBef>
                <a:spcPts val="945"/>
              </a:spcBef>
              <a:spcAft>
                <a:spcPts val="0"/>
              </a:spcAft>
              <a:defRPr/>
            </a:pPr>
            <a:r>
              <a:rPr lang="en-US" dirty="0"/>
              <a:t>[  ] 	Increasing pressure increases the solubility of liquids. </a:t>
            </a:r>
          </a:p>
          <a:p>
            <a:pPr marL="478602" indent="-478602" eaLnBrk="1" hangingPunct="1">
              <a:spcBef>
                <a:spcPts val="945"/>
              </a:spcBef>
              <a:spcAft>
                <a:spcPts val="0"/>
              </a:spcAft>
              <a:defRPr/>
            </a:pPr>
            <a:r>
              <a:rPr lang="en-US" dirty="0"/>
              <a:t>[  ] 	Decreasing temperature decreases the solubility of solids.</a:t>
            </a:r>
          </a:p>
          <a:p>
            <a:pPr marL="478602" indent="-478602" eaLnBrk="1" hangingPunct="1">
              <a:spcBef>
                <a:spcPts val="945"/>
              </a:spcBef>
              <a:spcAft>
                <a:spcPts val="0"/>
              </a:spcAft>
              <a:defRPr/>
            </a:pPr>
            <a:r>
              <a:rPr lang="en-US" dirty="0"/>
              <a:t>[  ] 	Increasing pressure increases the solubility of gases. </a:t>
            </a:r>
          </a:p>
          <a:p>
            <a:pPr marL="478602" indent="-478602" eaLnBrk="1" hangingPunct="1">
              <a:spcBef>
                <a:spcPts val="945"/>
              </a:spcBef>
              <a:spcAft>
                <a:spcPts val="0"/>
              </a:spcAft>
              <a:defRPr/>
            </a:pPr>
            <a:r>
              <a:rPr lang="en-US" dirty="0"/>
              <a:t>[  ] 	Decreasing the amount of solvent decreases the solubility of solids, liquids, and gases. </a:t>
            </a:r>
          </a:p>
        </p:txBody>
      </p:sp>
      <p:pic>
        <p:nvPicPr>
          <p:cNvPr id="193541" name="Picture 6" descr="quick_check-01.eps">
            <a:extLst>
              <a:ext uri="{FF2B5EF4-FFF2-40B4-BE49-F238E27FC236}">
                <a16:creationId xmlns:a16="http://schemas.microsoft.com/office/drawing/2014/main" id="{6DEF9FB4-0F1C-44AE-8448-17B6896C9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2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8">
            <a:extLst>
              <a:ext uri="{FF2B5EF4-FFF2-40B4-BE49-F238E27FC236}">
                <a16:creationId xmlns:a16="http://schemas.microsoft.com/office/drawing/2014/main" id="{E0B67373-E120-4C4C-98FC-855203BF8725}"/>
              </a:ext>
            </a:extLst>
          </p:cNvPr>
          <p:cNvSpPr>
            <a:spLocks noGrp="1" noChangeArrowheads="1"/>
          </p:cNvSpPr>
          <p:nvPr>
            <p:ph idx="1"/>
          </p:nvPr>
        </p:nvSpPr>
        <p:spPr>
          <a:xfrm>
            <a:off x="0" y="1306033"/>
            <a:ext cx="9144000" cy="1056167"/>
          </a:xfrm>
        </p:spPr>
        <p:txBody>
          <a:bodyPr lIns="182083" tIns="91040" rIns="182083" bIns="91040"/>
          <a:lstStyle/>
          <a:p>
            <a:pPr marL="1587" lvl="1" indent="0" eaLnBrk="1" hangingPunct="1">
              <a:buNone/>
            </a:pPr>
            <a:r>
              <a:rPr lang="en-US" altLang="en-US" dirty="0">
                <a:effectLst>
                  <a:outerShdw blurRad="38100" dist="38100" dir="2700000" algn="tl">
                    <a:srgbClr val="000000">
                      <a:alpha val="43137"/>
                    </a:srgbClr>
                  </a:outerShdw>
                </a:effectLst>
              </a:rPr>
              <a:t>Water’s </a:t>
            </a:r>
            <a:r>
              <a:rPr lang="en-US" altLang="en-US" sz="3200" dirty="0">
                <a:solidFill>
                  <a:srgbClr val="00B0F0"/>
                </a:solidFill>
                <a:effectLst>
                  <a:outerShdw blurRad="38100" dist="38100" dir="2700000" algn="tl">
                    <a:srgbClr val="000000">
                      <a:alpha val="43137"/>
                    </a:srgbClr>
                  </a:outerShdw>
                </a:effectLst>
              </a:rPr>
              <a:t>polarity</a:t>
            </a:r>
            <a:r>
              <a:rPr lang="en-US" altLang="en-US" dirty="0">
                <a:effectLst>
                  <a:outerShdw blurRad="38100" dist="38100" dir="2700000" algn="tl">
                    <a:srgbClr val="000000">
                      <a:alpha val="43137"/>
                    </a:srgbClr>
                  </a:outerShdw>
                </a:effectLst>
              </a:rPr>
              <a:t> gives it the ability to form </a:t>
            </a:r>
            <a:r>
              <a:rPr lang="en-US" altLang="en-US" sz="3200" dirty="0">
                <a:solidFill>
                  <a:srgbClr val="FF0000"/>
                </a:solidFill>
                <a:effectLst>
                  <a:outerShdw blurRad="38100" dist="38100" dir="2700000" algn="tl">
                    <a:srgbClr val="000000">
                      <a:alpha val="43137"/>
                    </a:srgbClr>
                  </a:outerShdw>
                </a:effectLst>
              </a:rPr>
              <a:t>hydrogen bonds</a:t>
            </a:r>
            <a:r>
              <a:rPr lang="en-US" altLang="en-US" sz="3200" dirty="0">
                <a:solidFill>
                  <a:schemeClr val="tx1"/>
                </a:solidFill>
                <a:effectLst>
                  <a:outerShdw blurRad="38100" dist="38100" dir="2700000" algn="tl">
                    <a:srgbClr val="000000">
                      <a:alpha val="43137"/>
                    </a:srgbClr>
                  </a:outerShdw>
                </a:effectLst>
              </a:rPr>
              <a:t> </a:t>
            </a:r>
            <a:r>
              <a:rPr lang="en-US" altLang="en-US" dirty="0">
                <a:solidFill>
                  <a:schemeClr val="tx1"/>
                </a:solidFill>
                <a:effectLst>
                  <a:outerShdw blurRad="38100" dist="38100" dir="2700000" algn="tl">
                    <a:srgbClr val="000000">
                      <a:alpha val="43137"/>
                    </a:srgbClr>
                  </a:outerShdw>
                </a:effectLst>
              </a:rPr>
              <a:t>and thereby giving water many unique and special properties.</a:t>
            </a:r>
          </a:p>
        </p:txBody>
      </p:sp>
      <p:sp>
        <p:nvSpPr>
          <p:cNvPr id="131075" name="Title 1">
            <a:extLst>
              <a:ext uri="{FF2B5EF4-FFF2-40B4-BE49-F238E27FC236}">
                <a16:creationId xmlns:a16="http://schemas.microsoft.com/office/drawing/2014/main" id="{A82C5E14-4445-4D88-89F9-EE1CEE2264DC}"/>
              </a:ext>
            </a:extLst>
          </p:cNvPr>
          <p:cNvSpPr>
            <a:spLocks noGrp="1" noChangeArrowheads="1"/>
          </p:cNvSpPr>
          <p:nvPr>
            <p:ph type="title"/>
          </p:nvPr>
        </p:nvSpPr>
        <p:spPr>
          <a:xfrm>
            <a:off x="0" y="0"/>
            <a:ext cx="9144000" cy="1371600"/>
          </a:xfrm>
        </p:spPr>
        <p:txBody>
          <a:bodyPr/>
          <a:lstStyle/>
          <a:p>
            <a:pPr marL="234950" indent="-234950" eaLnBrk="1" hangingPunct="1"/>
            <a:r>
              <a:rPr lang="en-US" altLang="en-US" dirty="0"/>
              <a:t>The Properties of Water</a:t>
            </a:r>
          </a:p>
        </p:txBody>
      </p:sp>
      <p:pic>
        <p:nvPicPr>
          <p:cNvPr id="2" name="Picture 1">
            <a:extLst>
              <a:ext uri="{FF2B5EF4-FFF2-40B4-BE49-F238E27FC236}">
                <a16:creationId xmlns:a16="http://schemas.microsoft.com/office/drawing/2014/main" id="{9D975891-537C-4D0D-BB3D-3AF535F0AEB1}"/>
              </a:ext>
            </a:extLst>
          </p:cNvPr>
          <p:cNvPicPr>
            <a:picLocks noChangeAspect="1"/>
          </p:cNvPicPr>
          <p:nvPr/>
        </p:nvPicPr>
        <p:blipFill>
          <a:blip r:embed="rId3"/>
          <a:stretch>
            <a:fillRect/>
          </a:stretch>
        </p:blipFill>
        <p:spPr>
          <a:xfrm>
            <a:off x="5334000" y="2449033"/>
            <a:ext cx="3483618" cy="3609028"/>
          </a:xfrm>
          <a:prstGeom prst="rect">
            <a:avLst/>
          </a:prstGeom>
        </p:spPr>
      </p:pic>
      <p:pic>
        <p:nvPicPr>
          <p:cNvPr id="3" name="Picture 2">
            <a:extLst>
              <a:ext uri="{FF2B5EF4-FFF2-40B4-BE49-F238E27FC236}">
                <a16:creationId xmlns:a16="http://schemas.microsoft.com/office/drawing/2014/main" id="{842C7636-E04E-4BF1-A953-E409C9208013}"/>
              </a:ext>
            </a:extLst>
          </p:cNvPr>
          <p:cNvPicPr>
            <a:picLocks noChangeAspect="1"/>
          </p:cNvPicPr>
          <p:nvPr/>
        </p:nvPicPr>
        <p:blipFill>
          <a:blip r:embed="rId4"/>
          <a:stretch>
            <a:fillRect/>
          </a:stretch>
        </p:blipFill>
        <p:spPr>
          <a:xfrm>
            <a:off x="457200" y="2449033"/>
            <a:ext cx="4291980" cy="3555815"/>
          </a:xfrm>
          <a:prstGeom prst="rect">
            <a:avLst/>
          </a:prstGeom>
        </p:spPr>
      </p:pic>
      <p:sp>
        <p:nvSpPr>
          <p:cNvPr id="4" name="Rectangle 3">
            <a:extLst>
              <a:ext uri="{FF2B5EF4-FFF2-40B4-BE49-F238E27FC236}">
                <a16:creationId xmlns:a16="http://schemas.microsoft.com/office/drawing/2014/main" id="{902C63F0-FA2F-44A4-B763-908A9F49C690}"/>
              </a:ext>
            </a:extLst>
          </p:cNvPr>
          <p:cNvSpPr/>
          <p:nvPr/>
        </p:nvSpPr>
        <p:spPr>
          <a:xfrm>
            <a:off x="653254" y="6176227"/>
            <a:ext cx="8164364" cy="461665"/>
          </a:xfrm>
          <a:prstGeom prst="rect">
            <a:avLst/>
          </a:prstGeom>
        </p:spPr>
        <p:txBody>
          <a:bodyPr wrap="square">
            <a:spAutoFit/>
          </a:bodyPr>
          <a:lstStyle/>
          <a:p>
            <a:r>
              <a:rPr lang="en-US" sz="2400" dirty="0">
                <a:hlinkClick r:id="rId5"/>
              </a:rPr>
              <a:t>https://screencast-o-matic.com/watch/cFXiD9YP5e</a:t>
            </a:r>
            <a:r>
              <a:rPr lang="en-US" sz="2400" dirty="0"/>
              <a:t> (1:09)</a:t>
            </a:r>
          </a:p>
        </p:txBody>
      </p:sp>
    </p:spTree>
    <p:extLst>
      <p:ext uri="{BB962C8B-B14F-4D97-AF65-F5344CB8AC3E}">
        <p14:creationId xmlns:p14="http://schemas.microsoft.com/office/powerpoint/2010/main" val="388433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fade">
                                      <p:cBhvr>
                                        <p:cTn id="7" dur="500"/>
                                        <p:tgtEl>
                                          <p:spTgt spid="131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4AADBC86-3546-4A1B-89F7-0AFC7B346145}"/>
              </a:ext>
            </a:extLst>
          </p:cNvPr>
          <p:cNvSpPr>
            <a:spLocks noGrp="1" noChangeArrowheads="1"/>
          </p:cNvSpPr>
          <p:nvPr>
            <p:ph type="title"/>
          </p:nvPr>
        </p:nvSpPr>
        <p:spPr>
          <a:xfrm>
            <a:off x="0" y="0"/>
            <a:ext cx="9144000" cy="817563"/>
          </a:xfrm>
        </p:spPr>
        <p:txBody>
          <a:bodyPr/>
          <a:lstStyle/>
          <a:p>
            <a:pPr eaLnBrk="1" hangingPunct="1"/>
            <a:r>
              <a:rPr lang="en-US" altLang="en-US"/>
              <a:t>Describe Solutions</a:t>
            </a:r>
          </a:p>
        </p:txBody>
      </p:sp>
      <p:sp>
        <p:nvSpPr>
          <p:cNvPr id="8" name="Content Placeholder 7">
            <a:extLst>
              <a:ext uri="{FF2B5EF4-FFF2-40B4-BE49-F238E27FC236}">
                <a16:creationId xmlns:a16="http://schemas.microsoft.com/office/drawing/2014/main" id="{5241E0B8-30AE-42E6-9A88-D561F1F12472}"/>
              </a:ext>
            </a:extLst>
          </p:cNvPr>
          <p:cNvSpPr>
            <a:spLocks noGrp="1"/>
          </p:cNvSpPr>
          <p:nvPr>
            <p:ph sz="quarter" idx="15"/>
          </p:nvPr>
        </p:nvSpPr>
        <p:spPr>
          <a:xfrm>
            <a:off x="4430713" y="871538"/>
            <a:ext cx="4568825" cy="5481637"/>
          </a:xfrm>
        </p:spPr>
        <p:txBody>
          <a:bodyPr/>
          <a:lstStyle/>
          <a:p>
            <a:pPr eaLnBrk="1" hangingPunct="1">
              <a:spcBef>
                <a:spcPts val="945"/>
              </a:spcBef>
              <a:spcAft>
                <a:spcPts val="0"/>
              </a:spcAft>
              <a:defRPr/>
            </a:pPr>
            <a:r>
              <a:rPr lang="en-US" sz="2100" dirty="0"/>
              <a:t>A solution is made by adding 200 g table salt to 1 L water. The solubility of salt is 36 g/100 </a:t>
            </a:r>
            <a:r>
              <a:rPr lang="en-US" sz="2100" dirty="0" err="1"/>
              <a:t>mL</a:t>
            </a:r>
            <a:r>
              <a:rPr lang="en-US" sz="2100" dirty="0"/>
              <a:t> water. </a:t>
            </a:r>
          </a:p>
          <a:p>
            <a:pPr eaLnBrk="1" hangingPunct="1">
              <a:spcBef>
                <a:spcPts val="945"/>
              </a:spcBef>
              <a:spcAft>
                <a:spcPts val="0"/>
              </a:spcAft>
              <a:defRPr/>
            </a:pPr>
            <a:r>
              <a:rPr lang="en-US" sz="2100" dirty="0"/>
              <a:t>Which of the following </a:t>
            </a:r>
            <a:r>
              <a:rPr lang="en-US" sz="2100" b="1" dirty="0"/>
              <a:t>best</a:t>
            </a:r>
            <a:r>
              <a:rPr lang="en-US" sz="2100" dirty="0"/>
              <a:t> describes this solution?</a:t>
            </a:r>
          </a:p>
          <a:p>
            <a:pPr marL="365592" indent="-365592" eaLnBrk="1" hangingPunct="1">
              <a:spcBef>
                <a:spcPts val="945"/>
              </a:spcBef>
              <a:spcAft>
                <a:spcPts val="0"/>
              </a:spcAft>
              <a:defRPr/>
            </a:pPr>
            <a:r>
              <a:rPr lang="en-US" sz="2100" dirty="0"/>
              <a:t>O 	dilute</a:t>
            </a:r>
          </a:p>
          <a:p>
            <a:pPr marL="365592" indent="-365592" eaLnBrk="1" hangingPunct="1">
              <a:spcBef>
                <a:spcPts val="945"/>
              </a:spcBef>
              <a:spcAft>
                <a:spcPts val="0"/>
              </a:spcAft>
              <a:defRPr/>
            </a:pPr>
            <a:r>
              <a:rPr lang="en-US" sz="2100" dirty="0"/>
              <a:t>O 	saturated</a:t>
            </a:r>
          </a:p>
          <a:p>
            <a:pPr marL="365592" indent="-365592" eaLnBrk="1" hangingPunct="1">
              <a:spcBef>
                <a:spcPts val="945"/>
              </a:spcBef>
              <a:spcAft>
                <a:spcPts val="0"/>
              </a:spcAft>
              <a:defRPr/>
            </a:pPr>
            <a:r>
              <a:rPr lang="en-US" sz="2100" dirty="0"/>
              <a:t>O 	supersaturated</a:t>
            </a:r>
          </a:p>
          <a:p>
            <a:pPr marL="365592" indent="-365592" eaLnBrk="1" hangingPunct="1">
              <a:spcBef>
                <a:spcPts val="945"/>
              </a:spcBef>
              <a:spcAft>
                <a:spcPts val="0"/>
              </a:spcAft>
              <a:defRPr/>
            </a:pPr>
            <a:r>
              <a:rPr lang="en-US" sz="2100" dirty="0">
                <a:solidFill>
                  <a:srgbClr val="FF0000"/>
                </a:solidFill>
              </a:rPr>
              <a:t>!!! 	</a:t>
            </a:r>
            <a:r>
              <a:rPr lang="en-US" sz="2100" b="1" dirty="0">
                <a:solidFill>
                  <a:srgbClr val="FF0000"/>
                </a:solidFill>
                <a:effectLst>
                  <a:outerShdw blurRad="38100" dist="38100" dir="2700000" algn="tl">
                    <a:srgbClr val="000000">
                      <a:alpha val="43137"/>
                    </a:srgbClr>
                  </a:outerShdw>
                </a:effectLst>
              </a:rPr>
              <a:t>unsaturated</a:t>
            </a:r>
          </a:p>
        </p:txBody>
      </p:sp>
      <p:sp>
        <p:nvSpPr>
          <p:cNvPr id="9" name="Content Placeholder 8">
            <a:extLst>
              <a:ext uri="{FF2B5EF4-FFF2-40B4-BE49-F238E27FC236}">
                <a16:creationId xmlns:a16="http://schemas.microsoft.com/office/drawing/2014/main" id="{509442C3-70B1-4D83-9656-03D689985242}"/>
              </a:ext>
            </a:extLst>
          </p:cNvPr>
          <p:cNvSpPr>
            <a:spLocks noGrp="1"/>
          </p:cNvSpPr>
          <p:nvPr>
            <p:ph sz="quarter" idx="16"/>
          </p:nvPr>
        </p:nvSpPr>
        <p:spPr>
          <a:xfrm>
            <a:off x="0" y="817563"/>
            <a:ext cx="4249738" cy="6040437"/>
          </a:xfrm>
        </p:spPr>
        <p:txBody>
          <a:bodyPr/>
          <a:lstStyle/>
          <a:p>
            <a:pPr eaLnBrk="1" hangingPunct="1">
              <a:spcBef>
                <a:spcPts val="945"/>
              </a:spcBef>
              <a:spcAft>
                <a:spcPts val="0"/>
              </a:spcAft>
              <a:defRPr/>
            </a:pPr>
            <a:r>
              <a:rPr lang="en-US" dirty="0"/>
              <a:t>Check factors that affect solubility.</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Increasing temperature decreases the solubility of gases. </a:t>
            </a:r>
          </a:p>
          <a:p>
            <a:pPr marL="478602" indent="-478602" eaLnBrk="1" hangingPunct="1">
              <a:spcBef>
                <a:spcPts val="945"/>
              </a:spcBef>
              <a:spcAft>
                <a:spcPts val="0"/>
              </a:spcAft>
              <a:defRPr/>
            </a:pPr>
            <a:r>
              <a:rPr lang="en-US" dirty="0"/>
              <a:t>[  ] 	Stirring increases the solubility of solids. </a:t>
            </a:r>
            <a:r>
              <a:rPr lang="en-US" b="1" dirty="0"/>
              <a:t>Just dissolves faster</a:t>
            </a:r>
            <a:r>
              <a:rPr lang="en-US" dirty="0"/>
              <a:t>.</a:t>
            </a:r>
          </a:p>
          <a:p>
            <a:pPr marL="478602" indent="-478602" eaLnBrk="1" hangingPunct="1">
              <a:spcBef>
                <a:spcPts val="945"/>
              </a:spcBef>
              <a:spcAft>
                <a:spcPts val="0"/>
              </a:spcAft>
              <a:defRPr/>
            </a:pPr>
            <a:r>
              <a:rPr lang="en-US" dirty="0"/>
              <a:t>[  ] 	Increasing pressure increases the solubility of liquids. </a:t>
            </a:r>
            <a:r>
              <a:rPr lang="en-US" b="1" dirty="0"/>
              <a:t>Only gases.</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Decreasing temperature decreases the solubility of solids.</a:t>
            </a:r>
          </a:p>
          <a:p>
            <a:pPr marL="478602" indent="-478602"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[X] 	Increasing pressure increases the solubility of gases. </a:t>
            </a:r>
          </a:p>
          <a:p>
            <a:pPr marL="478602" indent="-478602" eaLnBrk="1" hangingPunct="1">
              <a:spcBef>
                <a:spcPts val="945"/>
              </a:spcBef>
              <a:spcAft>
                <a:spcPts val="0"/>
              </a:spcAft>
              <a:defRPr/>
            </a:pPr>
            <a:r>
              <a:rPr lang="en-US" dirty="0"/>
              <a:t>[  ] 	Decreasing the amount of solvent decreases the solubility of solids, liquids, and gases. </a:t>
            </a:r>
            <a:r>
              <a:rPr lang="en-US" b="1" dirty="0"/>
              <a:t>The solubility is the same, but the amount of solute dissolved is less.</a:t>
            </a:r>
            <a:endParaRPr lang="en-US" dirty="0"/>
          </a:p>
        </p:txBody>
      </p:sp>
      <p:pic>
        <p:nvPicPr>
          <p:cNvPr id="195589" name="Picture 6" descr="quick_check-01.eps">
            <a:extLst>
              <a:ext uri="{FF2B5EF4-FFF2-40B4-BE49-F238E27FC236}">
                <a16:creationId xmlns:a16="http://schemas.microsoft.com/office/drawing/2014/main" id="{85CEEED8-E7BE-4DE3-B525-460441338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6200"/>
            <a:ext cx="112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F85912A4-6B9F-4146-8F71-E6836BC162FF}"/>
              </a:ext>
            </a:extLst>
          </p:cNvPr>
          <p:cNvSpPr>
            <a:spLocks noGrp="1" noChangeArrowheads="1"/>
          </p:cNvSpPr>
          <p:nvPr>
            <p:ph type="title"/>
          </p:nvPr>
        </p:nvSpPr>
        <p:spPr/>
        <p:txBody>
          <a:bodyPr/>
          <a:lstStyle/>
          <a:p>
            <a:pPr eaLnBrk="1" hangingPunct="1"/>
            <a:r>
              <a:rPr lang="en-US" altLang="en-US"/>
              <a:t>Identify Factors that Affect Dissolving Rate</a:t>
            </a:r>
          </a:p>
        </p:txBody>
      </p:sp>
      <p:sp>
        <p:nvSpPr>
          <p:cNvPr id="5" name="Content Placeholder 4">
            <a:extLst>
              <a:ext uri="{FF2B5EF4-FFF2-40B4-BE49-F238E27FC236}">
                <a16:creationId xmlns:a16="http://schemas.microsoft.com/office/drawing/2014/main" id="{B8F6A893-ED28-4D38-90AB-6971B42D75AD}"/>
              </a:ext>
            </a:extLst>
          </p:cNvPr>
          <p:cNvSpPr>
            <a:spLocks noGrp="1"/>
          </p:cNvSpPr>
          <p:nvPr>
            <p:ph idx="1"/>
          </p:nvPr>
        </p:nvSpPr>
        <p:spPr>
          <a:xfrm>
            <a:off x="0" y="1376363"/>
            <a:ext cx="4551363" cy="4719637"/>
          </a:xfrm>
        </p:spPr>
        <p:txBody>
          <a:bodyPr lIns="191744" rIns="191744"/>
          <a:lstStyle/>
          <a:p>
            <a:pPr eaLnBrk="1" hangingPunct="1">
              <a:lnSpc>
                <a:spcPct val="100000"/>
              </a:lnSpc>
              <a:spcBef>
                <a:spcPts val="1260"/>
              </a:spcBef>
              <a:spcAft>
                <a:spcPts val="0"/>
              </a:spcAft>
              <a:defRPr/>
            </a:pPr>
            <a:r>
              <a:rPr lang="en-US" sz="2100" dirty="0">
                <a:solidFill>
                  <a:srgbClr val="00B050"/>
                </a:solidFill>
              </a:rPr>
              <a:t>A spoon of salt is added to water. Which of the following will increase how fast the salt dissolves? Check all that apply.</a:t>
            </a:r>
          </a:p>
          <a:p>
            <a:pPr marL="479367" indent="-479367" eaLnBrk="1" hangingPunct="1">
              <a:lnSpc>
                <a:spcPct val="100000"/>
              </a:lnSpc>
              <a:spcBef>
                <a:spcPts val="1260"/>
              </a:spcBef>
              <a:spcAft>
                <a:spcPts val="0"/>
              </a:spcAft>
              <a:defRPr/>
            </a:pPr>
            <a:r>
              <a:rPr lang="en-US" sz="2100" dirty="0"/>
              <a:t>[ ] 	adding another spoon of salt</a:t>
            </a:r>
          </a:p>
          <a:p>
            <a:pPr marL="479367" indent="-479367" eaLnBrk="1" hangingPunct="1">
              <a:lnSpc>
                <a:spcPct val="100000"/>
              </a:lnSpc>
              <a:spcBef>
                <a:spcPts val="1260"/>
              </a:spcBef>
              <a:spcAft>
                <a:spcPts val="0"/>
              </a:spcAft>
              <a:defRPr/>
            </a:pPr>
            <a:r>
              <a:rPr lang="en-US" sz="2100" dirty="0"/>
              <a:t>[ ] 	stirring the salt and water </a:t>
            </a:r>
          </a:p>
          <a:p>
            <a:pPr marL="479367" indent="-479367" eaLnBrk="1" hangingPunct="1">
              <a:lnSpc>
                <a:spcPct val="100000"/>
              </a:lnSpc>
              <a:spcBef>
                <a:spcPts val="1260"/>
              </a:spcBef>
              <a:spcAft>
                <a:spcPts val="0"/>
              </a:spcAft>
              <a:defRPr/>
            </a:pPr>
            <a:r>
              <a:rPr lang="en-US" sz="2100" dirty="0"/>
              <a:t>[ ] 	cooling the water</a:t>
            </a:r>
          </a:p>
          <a:p>
            <a:pPr marL="479367" indent="-479367" eaLnBrk="1" hangingPunct="1">
              <a:lnSpc>
                <a:spcPct val="100000"/>
              </a:lnSpc>
              <a:spcBef>
                <a:spcPts val="1260"/>
              </a:spcBef>
              <a:spcAft>
                <a:spcPts val="0"/>
              </a:spcAft>
              <a:defRPr/>
            </a:pPr>
            <a:r>
              <a:rPr lang="en-US" sz="2100" dirty="0"/>
              <a:t>[ ] 	crushing the salt so the grains are smaller</a:t>
            </a:r>
          </a:p>
          <a:p>
            <a:pPr marL="479367" indent="-479367" eaLnBrk="1" hangingPunct="1">
              <a:lnSpc>
                <a:spcPct val="100000"/>
              </a:lnSpc>
              <a:spcBef>
                <a:spcPts val="1260"/>
              </a:spcBef>
              <a:spcAft>
                <a:spcPts val="0"/>
              </a:spcAft>
              <a:defRPr/>
            </a:pPr>
            <a:r>
              <a:rPr lang="en-US" sz="2100" dirty="0"/>
              <a:t>[ ] 	 removing some water</a:t>
            </a:r>
          </a:p>
          <a:p>
            <a:pPr eaLnBrk="1" hangingPunct="1">
              <a:spcBef>
                <a:spcPts val="945"/>
              </a:spcBef>
              <a:spcAft>
                <a:spcPts val="0"/>
              </a:spcAft>
              <a:defRPr/>
            </a:pPr>
            <a:endParaRPr lang="en-US" dirty="0"/>
          </a:p>
        </p:txBody>
      </p:sp>
      <p:sp>
        <p:nvSpPr>
          <p:cNvPr id="197636" name="Rectangle 2">
            <a:extLst>
              <a:ext uri="{FF2B5EF4-FFF2-40B4-BE49-F238E27FC236}">
                <a16:creationId xmlns:a16="http://schemas.microsoft.com/office/drawing/2014/main" id="{5AEDA434-6A96-4B0F-8946-2F61148CC6EE}"/>
              </a:ext>
            </a:extLst>
          </p:cNvPr>
          <p:cNvSpPr>
            <a:spLocks noChangeArrowheads="1"/>
          </p:cNvSpPr>
          <p:nvPr/>
        </p:nvSpPr>
        <p:spPr bwMode="auto">
          <a:xfrm>
            <a:off x="4551363" y="1362075"/>
            <a:ext cx="45688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44" tIns="95881" rIns="191744" bIns="95881">
            <a:spAutoFit/>
          </a:bodyPr>
          <a:lstStyle/>
          <a:p>
            <a:pPr eaLnBrk="1" hangingPunct="1">
              <a:lnSpc>
                <a:spcPct val="115000"/>
              </a:lnSpc>
              <a:spcBef>
                <a:spcPct val="20000"/>
              </a:spcBef>
              <a:buClr>
                <a:srgbClr val="2877C4"/>
              </a:buClr>
              <a:buFont typeface="Wingdings" panose="05000000000000000000" pitchFamily="2" charset="2"/>
              <a:buNone/>
            </a:pPr>
            <a:r>
              <a:rPr lang="en-US" altLang="en-US" sz="2100" dirty="0">
                <a:solidFill>
                  <a:srgbClr val="000000"/>
                </a:solidFill>
              </a:rPr>
              <a:t>Order the steps in the dissolving process from first to fourth. </a:t>
            </a:r>
          </a:p>
          <a:p>
            <a:pPr eaLnBrk="1" hangingPunct="1">
              <a:spcBef>
                <a:spcPts val="1263"/>
              </a:spcBef>
              <a:buClr>
                <a:srgbClr val="2877C4"/>
              </a:buClr>
            </a:pPr>
            <a:r>
              <a:rPr lang="en-US" altLang="en-US" sz="2100" dirty="0">
                <a:solidFill>
                  <a:srgbClr val="FF0000"/>
                </a:solidFill>
              </a:rPr>
              <a:t>__ the solvent molecules surround the solute molecules or ions (hydration).</a:t>
            </a:r>
          </a:p>
          <a:p>
            <a:pPr eaLnBrk="1" hangingPunct="1">
              <a:spcBef>
                <a:spcPts val="1263"/>
              </a:spcBef>
              <a:buClr>
                <a:srgbClr val="2877C4"/>
              </a:buClr>
            </a:pPr>
            <a:r>
              <a:rPr lang="en-US" altLang="en-US" sz="2100" dirty="0">
                <a:solidFill>
                  <a:srgbClr val="000000"/>
                </a:solidFill>
              </a:rPr>
              <a:t>__ the solute molecules break apart into solution (dissociation).</a:t>
            </a:r>
          </a:p>
          <a:p>
            <a:pPr eaLnBrk="1" hangingPunct="1">
              <a:spcBef>
                <a:spcPts val="1263"/>
              </a:spcBef>
              <a:buClr>
                <a:srgbClr val="2877C4"/>
              </a:buClr>
            </a:pPr>
            <a:r>
              <a:rPr lang="en-US" altLang="en-US" sz="2100" dirty="0">
                <a:solidFill>
                  <a:srgbClr val="FF0000"/>
                </a:solidFill>
              </a:rPr>
              <a:t>__ the solute is mixed with the solvent.</a:t>
            </a:r>
          </a:p>
          <a:p>
            <a:pPr eaLnBrk="1" hangingPunct="1">
              <a:spcBef>
                <a:spcPts val="1263"/>
              </a:spcBef>
              <a:buClr>
                <a:srgbClr val="2877C4"/>
              </a:buClr>
            </a:pPr>
            <a:r>
              <a:rPr lang="en-US" altLang="en-US" sz="2100" dirty="0">
                <a:solidFill>
                  <a:srgbClr val="000000"/>
                </a:solidFill>
              </a:rPr>
              <a:t>__ the solvent molecules are attracted to the molecules at the surface of the solute particles.</a:t>
            </a:r>
          </a:p>
        </p:txBody>
      </p:sp>
      <p:pic>
        <p:nvPicPr>
          <p:cNvPr id="197637" name="Picture 6" descr="quick_check-01.eps">
            <a:extLst>
              <a:ext uri="{FF2B5EF4-FFF2-40B4-BE49-F238E27FC236}">
                <a16:creationId xmlns:a16="http://schemas.microsoft.com/office/drawing/2014/main" id="{332804AA-DB8E-4F7F-8B0F-805363A7B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57E47FAE-8313-4B35-9A84-A3040B0BFB16}"/>
              </a:ext>
            </a:extLst>
          </p:cNvPr>
          <p:cNvSpPr>
            <a:spLocks noGrp="1" noChangeArrowheads="1"/>
          </p:cNvSpPr>
          <p:nvPr>
            <p:ph type="title"/>
          </p:nvPr>
        </p:nvSpPr>
        <p:spPr/>
        <p:txBody>
          <a:bodyPr/>
          <a:lstStyle/>
          <a:p>
            <a:pPr eaLnBrk="1" hangingPunct="1"/>
            <a:r>
              <a:rPr lang="en-US" altLang="en-US"/>
              <a:t>Identify Factors that Affect Dissolving Rate</a:t>
            </a:r>
          </a:p>
        </p:txBody>
      </p:sp>
      <p:sp>
        <p:nvSpPr>
          <p:cNvPr id="5" name="Content Placeholder 4">
            <a:extLst>
              <a:ext uri="{FF2B5EF4-FFF2-40B4-BE49-F238E27FC236}">
                <a16:creationId xmlns:a16="http://schemas.microsoft.com/office/drawing/2014/main" id="{975CAEA8-DE68-4564-8A7F-103BBBA3BF1B}"/>
              </a:ext>
            </a:extLst>
          </p:cNvPr>
          <p:cNvSpPr>
            <a:spLocks noGrp="1"/>
          </p:cNvSpPr>
          <p:nvPr>
            <p:ph idx="1"/>
          </p:nvPr>
        </p:nvSpPr>
        <p:spPr>
          <a:xfrm>
            <a:off x="0" y="1376363"/>
            <a:ext cx="4551363" cy="5481637"/>
          </a:xfrm>
        </p:spPr>
        <p:txBody>
          <a:bodyPr lIns="191744" rIns="191744"/>
          <a:lstStyle/>
          <a:p>
            <a:pPr eaLnBrk="1" hangingPunct="1">
              <a:lnSpc>
                <a:spcPct val="100000"/>
              </a:lnSpc>
              <a:spcBef>
                <a:spcPts val="1260"/>
              </a:spcBef>
              <a:spcAft>
                <a:spcPts val="0"/>
              </a:spcAft>
              <a:defRPr/>
            </a:pPr>
            <a:r>
              <a:rPr lang="en-US" sz="2100" dirty="0">
                <a:solidFill>
                  <a:srgbClr val="00B050"/>
                </a:solidFill>
              </a:rPr>
              <a:t>A spoon of salt is added to water. Which of the following will increase how fast the salt dissolves? Check all that apply.</a:t>
            </a:r>
          </a:p>
          <a:p>
            <a:pPr marL="479367" indent="-479367" eaLnBrk="1" hangingPunct="1">
              <a:lnSpc>
                <a:spcPct val="100000"/>
              </a:lnSpc>
              <a:spcBef>
                <a:spcPts val="1260"/>
              </a:spcBef>
              <a:spcAft>
                <a:spcPts val="0"/>
              </a:spcAft>
              <a:defRPr/>
            </a:pPr>
            <a:r>
              <a:rPr lang="en-US" sz="2100" dirty="0"/>
              <a:t>[ ] 	adding another spoon of salt</a:t>
            </a:r>
          </a:p>
          <a:p>
            <a:pPr marL="479367" indent="-479367" eaLnBrk="1" hangingPunct="1">
              <a:lnSpc>
                <a:spcPct val="100000"/>
              </a:lnSpc>
              <a:spcBef>
                <a:spcPts val="1260"/>
              </a:spcBef>
              <a:spcAft>
                <a:spcPts val="0"/>
              </a:spcAft>
              <a:defRPr/>
            </a:pPr>
            <a:r>
              <a:rPr lang="en-US" sz="2100" dirty="0">
                <a:solidFill>
                  <a:srgbClr val="0070C0"/>
                </a:solidFill>
              </a:rPr>
              <a:t>[X] 	stirring the salt and water </a:t>
            </a:r>
          </a:p>
          <a:p>
            <a:pPr marL="479367" indent="-479367" eaLnBrk="1" hangingPunct="1">
              <a:lnSpc>
                <a:spcPct val="100000"/>
              </a:lnSpc>
              <a:spcBef>
                <a:spcPts val="1260"/>
              </a:spcBef>
              <a:spcAft>
                <a:spcPts val="0"/>
              </a:spcAft>
              <a:defRPr/>
            </a:pPr>
            <a:r>
              <a:rPr lang="en-US" sz="2100" dirty="0"/>
              <a:t>[ ] 	cooling the water</a:t>
            </a:r>
          </a:p>
          <a:p>
            <a:pPr marL="479367" indent="-479367" eaLnBrk="1" hangingPunct="1">
              <a:lnSpc>
                <a:spcPct val="100000"/>
              </a:lnSpc>
              <a:spcBef>
                <a:spcPts val="1260"/>
              </a:spcBef>
              <a:spcAft>
                <a:spcPts val="0"/>
              </a:spcAft>
              <a:defRPr/>
            </a:pPr>
            <a:r>
              <a:rPr lang="en-US" sz="2100" dirty="0">
                <a:solidFill>
                  <a:srgbClr val="0070C0"/>
                </a:solidFill>
              </a:rPr>
              <a:t>[X] 	crushing the salt so the grains are smaller</a:t>
            </a:r>
          </a:p>
          <a:p>
            <a:pPr marL="479367" indent="-479367" eaLnBrk="1" hangingPunct="1">
              <a:lnSpc>
                <a:spcPct val="100000"/>
              </a:lnSpc>
              <a:spcBef>
                <a:spcPts val="1260"/>
              </a:spcBef>
              <a:spcAft>
                <a:spcPts val="0"/>
              </a:spcAft>
              <a:defRPr/>
            </a:pPr>
            <a:r>
              <a:rPr lang="en-US" sz="2100" dirty="0"/>
              <a:t>[ ] 	removing some water</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sp>
        <p:nvSpPr>
          <p:cNvPr id="199684" name="Rectangle 2">
            <a:extLst>
              <a:ext uri="{FF2B5EF4-FFF2-40B4-BE49-F238E27FC236}">
                <a16:creationId xmlns:a16="http://schemas.microsoft.com/office/drawing/2014/main" id="{2A8A1FD3-B2D8-449F-95D9-EA13AEE1DFBF}"/>
              </a:ext>
            </a:extLst>
          </p:cNvPr>
          <p:cNvSpPr>
            <a:spLocks noChangeArrowheads="1"/>
          </p:cNvSpPr>
          <p:nvPr/>
        </p:nvSpPr>
        <p:spPr bwMode="auto">
          <a:xfrm>
            <a:off x="4551363" y="1296988"/>
            <a:ext cx="45688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744" tIns="95881" rIns="191744" bIns="95881">
            <a:spAutoFit/>
          </a:bodyPr>
          <a:lstStyle/>
          <a:p>
            <a:pPr eaLnBrk="1" hangingPunct="1">
              <a:lnSpc>
                <a:spcPct val="115000"/>
              </a:lnSpc>
              <a:spcBef>
                <a:spcPct val="20000"/>
              </a:spcBef>
              <a:buClr>
                <a:srgbClr val="2877C4"/>
              </a:buClr>
              <a:buFont typeface="Wingdings" panose="05000000000000000000" pitchFamily="2" charset="2"/>
              <a:buNone/>
            </a:pPr>
            <a:r>
              <a:rPr lang="en-US" altLang="en-US" sz="2100" dirty="0">
                <a:solidFill>
                  <a:srgbClr val="000000"/>
                </a:solidFill>
              </a:rPr>
              <a:t>Order the steps in the dissolving process. </a:t>
            </a:r>
          </a:p>
          <a:p>
            <a:pPr eaLnBrk="1" hangingPunct="1">
              <a:spcBef>
                <a:spcPts val="1263"/>
              </a:spcBef>
              <a:buClr>
                <a:srgbClr val="2877C4"/>
              </a:buClr>
            </a:pPr>
            <a:r>
              <a:rPr lang="en-US" altLang="en-US" sz="2100" dirty="0">
                <a:solidFill>
                  <a:srgbClr val="000000"/>
                </a:solidFill>
              </a:rPr>
              <a:t>_4_ the solvent molecules surround the solute molecules or ions (hydration).</a:t>
            </a:r>
          </a:p>
          <a:p>
            <a:pPr eaLnBrk="1" hangingPunct="1">
              <a:spcBef>
                <a:spcPts val="1263"/>
              </a:spcBef>
              <a:buClr>
                <a:srgbClr val="2877C4"/>
              </a:buClr>
            </a:pPr>
            <a:r>
              <a:rPr lang="en-US" altLang="en-US" sz="2100" dirty="0">
                <a:solidFill>
                  <a:srgbClr val="000000"/>
                </a:solidFill>
              </a:rPr>
              <a:t>_3_ the solute molecules break apart into solution (dissociation).</a:t>
            </a:r>
          </a:p>
          <a:p>
            <a:pPr eaLnBrk="1" hangingPunct="1">
              <a:spcBef>
                <a:spcPts val="1263"/>
              </a:spcBef>
              <a:buClr>
                <a:srgbClr val="2877C4"/>
              </a:buClr>
            </a:pPr>
            <a:r>
              <a:rPr lang="en-US" altLang="en-US" sz="2100" dirty="0">
                <a:solidFill>
                  <a:srgbClr val="000000"/>
                </a:solidFill>
              </a:rPr>
              <a:t>_1_ the solute is mixed with the solvent.</a:t>
            </a:r>
          </a:p>
          <a:p>
            <a:pPr eaLnBrk="1" hangingPunct="1">
              <a:spcBef>
                <a:spcPts val="1263"/>
              </a:spcBef>
              <a:buClr>
                <a:srgbClr val="2877C4"/>
              </a:buClr>
            </a:pPr>
            <a:r>
              <a:rPr lang="en-US" altLang="en-US" sz="2100" dirty="0">
                <a:solidFill>
                  <a:srgbClr val="000000"/>
                </a:solidFill>
              </a:rPr>
              <a:t>_2_ the solvent molecules are attracted to the molecules at the surface of the solute particles.</a:t>
            </a:r>
          </a:p>
        </p:txBody>
      </p:sp>
      <p:pic>
        <p:nvPicPr>
          <p:cNvPr id="199685" name="Picture 6" descr="quick_check-01.eps">
            <a:extLst>
              <a:ext uri="{FF2B5EF4-FFF2-40B4-BE49-F238E27FC236}">
                <a16:creationId xmlns:a16="http://schemas.microsoft.com/office/drawing/2014/main" id="{D92F6311-F6F1-4C6B-A67D-59B1DFA9E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75" y="0"/>
            <a:ext cx="1127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fade">
                                      <p:cBhvr>
                                        <p:cTn id="7" dur="5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CE150499-D7C4-4702-B091-18D417A96080}"/>
              </a:ext>
            </a:extLst>
          </p:cNvPr>
          <p:cNvSpPr>
            <a:spLocks noGrp="1" noChangeArrowheads="1"/>
          </p:cNvSpPr>
          <p:nvPr>
            <p:ph type="title" idx="4294967295"/>
          </p:nvPr>
        </p:nvSpPr>
        <p:spPr/>
        <p:txBody>
          <a:bodyPr/>
          <a:lstStyle/>
          <a:p>
            <a:r>
              <a:rPr lang="en-US" altLang="en-US"/>
              <a:t>Practice Problems</a:t>
            </a:r>
          </a:p>
        </p:txBody>
      </p:sp>
      <p:pic>
        <p:nvPicPr>
          <p:cNvPr id="201731" name="Picture 2">
            <a:extLst>
              <a:ext uri="{FF2B5EF4-FFF2-40B4-BE49-F238E27FC236}">
                <a16:creationId xmlns:a16="http://schemas.microsoft.com/office/drawing/2014/main" id="{C89BD7AB-3FAC-4FD9-B4A4-245EEEF5718F}"/>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1732" name="Rectangle 6">
            <a:extLst>
              <a:ext uri="{FF2B5EF4-FFF2-40B4-BE49-F238E27FC236}">
                <a16:creationId xmlns:a16="http://schemas.microsoft.com/office/drawing/2014/main" id="{C5C2C8BA-B403-4278-BBCF-B595B8754418}"/>
              </a:ext>
            </a:extLst>
          </p:cNvPr>
          <p:cNvSpPr>
            <a:spLocks noChangeArrowheads="1"/>
          </p:cNvSpPr>
          <p:nvPr/>
        </p:nvSpPr>
        <p:spPr bwMode="auto">
          <a:xfrm>
            <a:off x="304800" y="1524000"/>
            <a:ext cx="3124200" cy="18605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Describe the Pb(NO</a:t>
            </a:r>
            <a:r>
              <a:rPr lang="en-US" altLang="en-US" sz="2300" baseline="-25000">
                <a:solidFill>
                  <a:srgbClr val="FFFF00"/>
                </a:solidFill>
              </a:rPr>
              <a:t>3</a:t>
            </a:r>
            <a:r>
              <a:rPr lang="en-US" altLang="en-US" sz="2300">
                <a:solidFill>
                  <a:srgbClr val="FFFF00"/>
                </a:solidFill>
              </a:rPr>
              <a:t>)</a:t>
            </a:r>
            <a:r>
              <a:rPr lang="en-US" altLang="en-US" sz="2300" baseline="-25000">
                <a:solidFill>
                  <a:srgbClr val="FFFF00"/>
                </a:solidFill>
              </a:rPr>
              <a:t>2</a:t>
            </a:r>
            <a:r>
              <a:rPr lang="en-US" altLang="en-US" sz="2300">
                <a:solidFill>
                  <a:srgbClr val="FFFF00"/>
                </a:solidFill>
              </a:rPr>
              <a:t> and KCl solutions if 70 grams of solute are dissolved in 100 g of water at 60 C.</a:t>
            </a:r>
          </a:p>
        </p:txBody>
      </p:sp>
      <p:pic>
        <p:nvPicPr>
          <p:cNvPr id="201733" name="Picture 8">
            <a:extLst>
              <a:ext uri="{FF2B5EF4-FFF2-40B4-BE49-F238E27FC236}">
                <a16:creationId xmlns:a16="http://schemas.microsoft.com/office/drawing/2014/main" id="{CBD95DC3-D695-420C-8EAE-445E74CD9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E9B6F8BA-AB2F-4377-BEB0-8D73B78D1422}"/>
              </a:ext>
            </a:extLst>
          </p:cNvPr>
          <p:cNvSpPr>
            <a:spLocks noGrp="1" noChangeArrowheads="1"/>
          </p:cNvSpPr>
          <p:nvPr>
            <p:ph type="title" idx="4294967295"/>
          </p:nvPr>
        </p:nvSpPr>
        <p:spPr/>
        <p:txBody>
          <a:bodyPr/>
          <a:lstStyle/>
          <a:p>
            <a:r>
              <a:rPr lang="en-US" altLang="en-US"/>
              <a:t>Practice Problems</a:t>
            </a:r>
          </a:p>
        </p:txBody>
      </p:sp>
      <p:pic>
        <p:nvPicPr>
          <p:cNvPr id="202755" name="Picture 2">
            <a:extLst>
              <a:ext uri="{FF2B5EF4-FFF2-40B4-BE49-F238E27FC236}">
                <a16:creationId xmlns:a16="http://schemas.microsoft.com/office/drawing/2014/main" id="{E6DD23F5-698F-4D5C-9E02-7E338B68A76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2756" name="Rectangle 6">
            <a:extLst>
              <a:ext uri="{FF2B5EF4-FFF2-40B4-BE49-F238E27FC236}">
                <a16:creationId xmlns:a16="http://schemas.microsoft.com/office/drawing/2014/main" id="{F0BB45B6-0DF9-4CC6-A16E-23546ECADF1D}"/>
              </a:ext>
            </a:extLst>
          </p:cNvPr>
          <p:cNvSpPr>
            <a:spLocks noChangeArrowheads="1"/>
          </p:cNvSpPr>
          <p:nvPr/>
        </p:nvSpPr>
        <p:spPr bwMode="auto">
          <a:xfrm>
            <a:off x="304800" y="1524000"/>
            <a:ext cx="3124200" cy="18605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FFFF00"/>
                </a:solidFill>
              </a:rPr>
              <a:t>Describe the Pb(NO</a:t>
            </a:r>
            <a:r>
              <a:rPr lang="en-US" altLang="en-US" sz="2300" baseline="-25000">
                <a:solidFill>
                  <a:srgbClr val="FFFF00"/>
                </a:solidFill>
              </a:rPr>
              <a:t>3</a:t>
            </a:r>
            <a:r>
              <a:rPr lang="en-US" altLang="en-US" sz="2300">
                <a:solidFill>
                  <a:srgbClr val="FFFF00"/>
                </a:solidFill>
              </a:rPr>
              <a:t>)</a:t>
            </a:r>
            <a:r>
              <a:rPr lang="en-US" altLang="en-US" sz="2300" baseline="-25000">
                <a:solidFill>
                  <a:srgbClr val="FFFF00"/>
                </a:solidFill>
              </a:rPr>
              <a:t>2</a:t>
            </a:r>
            <a:r>
              <a:rPr lang="en-US" altLang="en-US" sz="2300">
                <a:solidFill>
                  <a:srgbClr val="FFFF00"/>
                </a:solidFill>
              </a:rPr>
              <a:t> and KCl solutions if 70 grams of solute are dissolved in 100 g of water at 60 C.</a:t>
            </a:r>
          </a:p>
        </p:txBody>
      </p:sp>
      <p:sp>
        <p:nvSpPr>
          <p:cNvPr id="6" name="Up Arrow 5">
            <a:extLst>
              <a:ext uri="{FF2B5EF4-FFF2-40B4-BE49-F238E27FC236}">
                <a16:creationId xmlns:a16="http://schemas.microsoft.com/office/drawing/2014/main" id="{EAB21174-095B-4A39-B622-7F2584FD394E}"/>
              </a:ext>
            </a:extLst>
          </p:cNvPr>
          <p:cNvSpPr/>
          <p:nvPr/>
        </p:nvSpPr>
        <p:spPr>
          <a:xfrm>
            <a:off x="6553200" y="2743200"/>
            <a:ext cx="228600" cy="2743200"/>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7" name="Oval 6">
            <a:extLst>
              <a:ext uri="{FF2B5EF4-FFF2-40B4-BE49-F238E27FC236}">
                <a16:creationId xmlns:a16="http://schemas.microsoft.com/office/drawing/2014/main" id="{26DD3829-737F-4FC2-891F-B1F4C4086A3E}"/>
              </a:ext>
            </a:extLst>
          </p:cNvPr>
          <p:cNvSpPr>
            <a:spLocks noChangeArrowheads="1"/>
          </p:cNvSpPr>
          <p:nvPr/>
        </p:nvSpPr>
        <p:spPr bwMode="auto">
          <a:xfrm rot="2845994">
            <a:off x="5179219" y="2678907"/>
            <a:ext cx="457200" cy="102711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lIns="89843" tIns="44921" rIns="89843" bIns="44921" anchor="ctr"/>
          <a:lstStyle/>
          <a:p>
            <a:pPr algn="ctr" eaLnBrk="1" hangingPunct="1"/>
            <a:endParaRPr lang="en-US" altLang="en-US">
              <a:solidFill>
                <a:srgbClr val="FFFFFF"/>
              </a:solidFill>
            </a:endParaRPr>
          </a:p>
        </p:txBody>
      </p:sp>
      <p:sp>
        <p:nvSpPr>
          <p:cNvPr id="8" name="Left Arrow 7">
            <a:extLst>
              <a:ext uri="{FF2B5EF4-FFF2-40B4-BE49-F238E27FC236}">
                <a16:creationId xmlns:a16="http://schemas.microsoft.com/office/drawing/2014/main" id="{C0094142-F22A-414E-BDE7-412EE7CEE6AC}"/>
              </a:ext>
            </a:extLst>
          </p:cNvPr>
          <p:cNvSpPr>
            <a:spLocks noChangeArrowheads="1"/>
          </p:cNvSpPr>
          <p:nvPr/>
        </p:nvSpPr>
        <p:spPr bwMode="auto">
          <a:xfrm rot="10800000">
            <a:off x="4343400" y="2590800"/>
            <a:ext cx="2286000" cy="228600"/>
          </a:xfrm>
          <a:prstGeom prst="leftArrow">
            <a:avLst>
              <a:gd name="adj1" fmla="val 50000"/>
              <a:gd name="adj2" fmla="val 45463"/>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endParaRPr lang="en-US" altLang="en-US">
              <a:solidFill>
                <a:srgbClr val="FFFFFF"/>
              </a:solidFill>
            </a:endParaRPr>
          </a:p>
        </p:txBody>
      </p:sp>
      <p:sp>
        <p:nvSpPr>
          <p:cNvPr id="9" name="Oval 8">
            <a:extLst>
              <a:ext uri="{FF2B5EF4-FFF2-40B4-BE49-F238E27FC236}">
                <a16:creationId xmlns:a16="http://schemas.microsoft.com/office/drawing/2014/main" id="{D75D0D8C-B2D7-4DA8-B464-E81277BECC93}"/>
              </a:ext>
            </a:extLst>
          </p:cNvPr>
          <p:cNvSpPr>
            <a:spLocks noChangeArrowheads="1"/>
          </p:cNvSpPr>
          <p:nvPr/>
        </p:nvSpPr>
        <p:spPr bwMode="auto">
          <a:xfrm rot="-629961">
            <a:off x="6172200" y="3429000"/>
            <a:ext cx="592138" cy="3984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10" name="TextBox 9">
            <a:extLst>
              <a:ext uri="{FF2B5EF4-FFF2-40B4-BE49-F238E27FC236}">
                <a16:creationId xmlns:a16="http://schemas.microsoft.com/office/drawing/2014/main" id="{2A864500-E92A-4D9F-B22F-D261A8797F6C}"/>
              </a:ext>
            </a:extLst>
          </p:cNvPr>
          <p:cNvSpPr txBox="1">
            <a:spLocks noChangeArrowheads="1"/>
          </p:cNvSpPr>
          <p:nvPr/>
        </p:nvSpPr>
        <p:spPr bwMode="auto">
          <a:xfrm>
            <a:off x="609600" y="3962400"/>
            <a:ext cx="2362200" cy="2136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900">
                <a:solidFill>
                  <a:srgbClr val="000000"/>
                </a:solidFill>
              </a:rPr>
              <a:t>Pb(NO</a:t>
            </a:r>
            <a:r>
              <a:rPr lang="en-US" altLang="en-US" sz="1900" baseline="-25000">
                <a:solidFill>
                  <a:srgbClr val="000000"/>
                </a:solidFill>
              </a:rPr>
              <a:t>3</a:t>
            </a:r>
            <a:r>
              <a:rPr lang="en-US" altLang="en-US" sz="1900">
                <a:solidFill>
                  <a:srgbClr val="000000"/>
                </a:solidFill>
              </a:rPr>
              <a:t>)</a:t>
            </a:r>
            <a:r>
              <a:rPr lang="en-US" altLang="en-US" sz="1900" baseline="-25000">
                <a:solidFill>
                  <a:srgbClr val="000000"/>
                </a:solidFill>
              </a:rPr>
              <a:t>2</a:t>
            </a:r>
            <a:r>
              <a:rPr lang="en-US" altLang="en-US" sz="1900">
                <a:solidFill>
                  <a:srgbClr val="000000"/>
                </a:solidFill>
              </a:rPr>
              <a:t> is </a:t>
            </a:r>
            <a:r>
              <a:rPr lang="en-US" altLang="en-US" sz="2300">
                <a:solidFill>
                  <a:srgbClr val="000000"/>
                </a:solidFill>
              </a:rPr>
              <a:t>unsaturated</a:t>
            </a:r>
          </a:p>
          <a:p>
            <a:pPr eaLnBrk="1" hangingPunct="1">
              <a:spcBef>
                <a:spcPct val="0"/>
              </a:spcBef>
              <a:buFontTx/>
              <a:buNone/>
            </a:pPr>
            <a:r>
              <a:rPr lang="en-US" altLang="en-US" sz="1300">
                <a:solidFill>
                  <a:srgbClr val="000000"/>
                </a:solidFill>
              </a:rPr>
              <a:t>(below the line)</a:t>
            </a:r>
          </a:p>
          <a:p>
            <a:pPr eaLnBrk="1" hangingPunct="1">
              <a:spcBef>
                <a:spcPct val="0"/>
              </a:spcBef>
              <a:buFontTx/>
              <a:buNone/>
            </a:pPr>
            <a:endParaRPr lang="en-US" altLang="en-US" sz="2300">
              <a:solidFill>
                <a:srgbClr val="000000"/>
              </a:solidFill>
            </a:endParaRPr>
          </a:p>
          <a:p>
            <a:pPr eaLnBrk="1" hangingPunct="1">
              <a:spcBef>
                <a:spcPct val="0"/>
              </a:spcBef>
              <a:buFontTx/>
              <a:buNone/>
            </a:pPr>
            <a:r>
              <a:rPr lang="en-US" altLang="en-US" sz="1900">
                <a:solidFill>
                  <a:srgbClr val="000000"/>
                </a:solidFill>
              </a:rPr>
              <a:t>KCl is </a:t>
            </a:r>
            <a:r>
              <a:rPr lang="en-US" altLang="en-US" sz="2300">
                <a:solidFill>
                  <a:srgbClr val="000000"/>
                </a:solidFill>
              </a:rPr>
              <a:t>supersaturated </a:t>
            </a:r>
            <a:r>
              <a:rPr lang="en-US" altLang="en-US" sz="1300">
                <a:solidFill>
                  <a:srgbClr val="000000"/>
                </a:solidFill>
              </a:rPr>
              <a:t>(above the line)</a:t>
            </a:r>
          </a:p>
        </p:txBody>
      </p:sp>
      <p:sp>
        <p:nvSpPr>
          <p:cNvPr id="2" name="Oval 8">
            <a:extLst>
              <a:ext uri="{FF2B5EF4-FFF2-40B4-BE49-F238E27FC236}">
                <a16:creationId xmlns:a16="http://schemas.microsoft.com/office/drawing/2014/main" id="{6DEB8169-525A-40C5-8B07-01025FE08FBE}"/>
              </a:ext>
            </a:extLst>
          </p:cNvPr>
          <p:cNvSpPr/>
          <p:nvPr/>
        </p:nvSpPr>
        <p:spPr>
          <a:xfrm>
            <a:off x="3962400" y="24384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3" name="Oval 8">
            <a:extLst>
              <a:ext uri="{FF2B5EF4-FFF2-40B4-BE49-F238E27FC236}">
                <a16:creationId xmlns:a16="http://schemas.microsoft.com/office/drawing/2014/main" id="{421A427C-DA9A-4AF9-83EA-83030A0304D0}"/>
              </a:ext>
            </a:extLst>
          </p:cNvPr>
          <p:cNvSpPr/>
          <p:nvPr/>
        </p:nvSpPr>
        <p:spPr>
          <a:xfrm>
            <a:off x="6400800" y="533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pic>
        <p:nvPicPr>
          <p:cNvPr id="202764" name="Picture 8">
            <a:extLst>
              <a:ext uri="{FF2B5EF4-FFF2-40B4-BE49-F238E27FC236}">
                <a16:creationId xmlns:a16="http://schemas.microsoft.com/office/drawing/2014/main" id="{5F7EEFB1-8D47-456D-AE08-8B6CD0F92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20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20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D51D162A-3983-4B31-8739-1DCEFA3A9E33}"/>
              </a:ext>
            </a:extLst>
          </p:cNvPr>
          <p:cNvSpPr>
            <a:spLocks noGrp="1" noChangeArrowheads="1"/>
          </p:cNvSpPr>
          <p:nvPr>
            <p:ph type="title" idx="4294967295"/>
          </p:nvPr>
        </p:nvSpPr>
        <p:spPr/>
        <p:txBody>
          <a:bodyPr/>
          <a:lstStyle/>
          <a:p>
            <a:r>
              <a:rPr lang="en-US" altLang="en-US"/>
              <a:t>Practice Problems</a:t>
            </a:r>
          </a:p>
        </p:txBody>
      </p:sp>
      <p:pic>
        <p:nvPicPr>
          <p:cNvPr id="203779" name="Picture 2">
            <a:extLst>
              <a:ext uri="{FF2B5EF4-FFF2-40B4-BE49-F238E27FC236}">
                <a16:creationId xmlns:a16="http://schemas.microsoft.com/office/drawing/2014/main" id="{AE8E0059-7C77-4559-9C40-6EFF499F6A6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203780" name="Rectangle 6">
            <a:extLst>
              <a:ext uri="{FF2B5EF4-FFF2-40B4-BE49-F238E27FC236}">
                <a16:creationId xmlns:a16="http://schemas.microsoft.com/office/drawing/2014/main" id="{27E2F35F-C877-4101-9606-58988DEB52B2}"/>
              </a:ext>
            </a:extLst>
          </p:cNvPr>
          <p:cNvSpPr>
            <a:spLocks noChangeArrowheads="1"/>
          </p:cNvSpPr>
          <p:nvPr/>
        </p:nvSpPr>
        <p:spPr bwMode="auto">
          <a:xfrm>
            <a:off x="533400" y="1676400"/>
            <a:ext cx="26670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At what temperature and solute amount are NaNO</a:t>
            </a:r>
            <a:r>
              <a:rPr lang="en-US" altLang="en-US" sz="2300" baseline="-25000">
                <a:solidFill>
                  <a:srgbClr val="0070C0"/>
                </a:solidFill>
              </a:rPr>
              <a:t>3</a:t>
            </a:r>
            <a:r>
              <a:rPr lang="en-US" altLang="en-US" sz="2300">
                <a:solidFill>
                  <a:srgbClr val="0070C0"/>
                </a:solidFill>
              </a:rPr>
              <a:t> and CaCl</a:t>
            </a:r>
            <a:r>
              <a:rPr lang="en-US" altLang="en-US" sz="2300" baseline="-25000">
                <a:solidFill>
                  <a:srgbClr val="0070C0"/>
                </a:solidFill>
              </a:rPr>
              <a:t>2</a:t>
            </a:r>
            <a:r>
              <a:rPr lang="en-US" altLang="en-US" sz="2300">
                <a:solidFill>
                  <a:srgbClr val="0070C0"/>
                </a:solidFill>
              </a:rPr>
              <a:t> both saturated?</a:t>
            </a:r>
          </a:p>
        </p:txBody>
      </p:sp>
      <p:pic>
        <p:nvPicPr>
          <p:cNvPr id="203781" name="Picture 8">
            <a:extLst>
              <a:ext uri="{FF2B5EF4-FFF2-40B4-BE49-F238E27FC236}">
                <a16:creationId xmlns:a16="http://schemas.microsoft.com/office/drawing/2014/main" id="{47377DA3-B96B-4BB6-B6A0-CF939975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8BBE7F88-A853-444C-96FC-FC3B8F9AE218}"/>
              </a:ext>
            </a:extLst>
          </p:cNvPr>
          <p:cNvSpPr>
            <a:spLocks noGrp="1" noChangeArrowheads="1"/>
          </p:cNvSpPr>
          <p:nvPr>
            <p:ph type="title" idx="4294967295"/>
          </p:nvPr>
        </p:nvSpPr>
        <p:spPr/>
        <p:txBody>
          <a:bodyPr/>
          <a:lstStyle/>
          <a:p>
            <a:r>
              <a:rPr lang="en-US" altLang="en-US"/>
              <a:t>Practice Problems</a:t>
            </a:r>
          </a:p>
        </p:txBody>
      </p:sp>
      <p:pic>
        <p:nvPicPr>
          <p:cNvPr id="204803" name="Picture 2">
            <a:extLst>
              <a:ext uri="{FF2B5EF4-FFF2-40B4-BE49-F238E27FC236}">
                <a16:creationId xmlns:a16="http://schemas.microsoft.com/office/drawing/2014/main" id="{F00BDF79-FA3C-41CD-91C6-47520F653B3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657600" y="1401763"/>
            <a:ext cx="4733925" cy="4576762"/>
          </a:xfrm>
          <a:noFill/>
        </p:spPr>
      </p:pic>
      <p:sp>
        <p:nvSpPr>
          <p:cNvPr id="6" name="Up Arrow 5">
            <a:extLst>
              <a:ext uri="{FF2B5EF4-FFF2-40B4-BE49-F238E27FC236}">
                <a16:creationId xmlns:a16="http://schemas.microsoft.com/office/drawing/2014/main" id="{F2CE7E08-ED16-4598-8449-4CCE2700378D}"/>
              </a:ext>
            </a:extLst>
          </p:cNvPr>
          <p:cNvSpPr>
            <a:spLocks noChangeArrowheads="1"/>
          </p:cNvSpPr>
          <p:nvPr/>
        </p:nvSpPr>
        <p:spPr bwMode="auto">
          <a:xfrm flipV="1">
            <a:off x="5257800" y="1828800"/>
            <a:ext cx="228600" cy="3657600"/>
          </a:xfrm>
          <a:prstGeom prst="upArrow">
            <a:avLst>
              <a:gd name="adj1" fmla="val 50000"/>
              <a:gd name="adj2" fmla="val 171407"/>
            </a:avLst>
          </a:prstGeom>
          <a:solidFill>
            <a:schemeClr val="accent1"/>
          </a:solidFill>
          <a:ln w="25400" algn="ctr">
            <a:solidFill>
              <a:srgbClr val="FF0000"/>
            </a:solidFill>
            <a:miter lim="800000"/>
            <a:headEnd/>
            <a:tailEnd/>
          </a:ln>
        </p:spPr>
        <p:txBody>
          <a:bodyPr rot="10800000" lIns="89843" tIns="44921" rIns="89843" bIns="44921" anchor="ctr"/>
          <a:lstStyle/>
          <a:p>
            <a:pPr algn="ctr" eaLnBrk="1" hangingPunct="1"/>
            <a:endParaRPr lang="en-US" altLang="en-US">
              <a:solidFill>
                <a:srgbClr val="FFFFFF"/>
              </a:solidFill>
            </a:endParaRPr>
          </a:p>
        </p:txBody>
      </p:sp>
      <p:sp>
        <p:nvSpPr>
          <p:cNvPr id="7" name="Oval 6">
            <a:extLst>
              <a:ext uri="{FF2B5EF4-FFF2-40B4-BE49-F238E27FC236}">
                <a16:creationId xmlns:a16="http://schemas.microsoft.com/office/drawing/2014/main" id="{8CB782E9-6AA5-4BED-AC2A-FAB9EBF70B70}"/>
              </a:ext>
            </a:extLst>
          </p:cNvPr>
          <p:cNvSpPr>
            <a:spLocks noChangeArrowheads="1"/>
          </p:cNvSpPr>
          <p:nvPr/>
        </p:nvSpPr>
        <p:spPr bwMode="auto">
          <a:xfrm rot="2585070">
            <a:off x="4724400" y="2484438"/>
            <a:ext cx="501650" cy="838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9" name="Oval 8">
            <a:extLst>
              <a:ext uri="{FF2B5EF4-FFF2-40B4-BE49-F238E27FC236}">
                <a16:creationId xmlns:a16="http://schemas.microsoft.com/office/drawing/2014/main" id="{50989051-A9F5-48D4-AACA-EB7495A06301}"/>
              </a:ext>
            </a:extLst>
          </p:cNvPr>
          <p:cNvSpPr>
            <a:spLocks noChangeArrowheads="1"/>
          </p:cNvSpPr>
          <p:nvPr/>
        </p:nvSpPr>
        <p:spPr bwMode="auto">
          <a:xfrm rot="-1795570">
            <a:off x="4343400" y="1828800"/>
            <a:ext cx="838200" cy="47466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843" tIns="44921" rIns="89843" bIns="44921" anchor="ctr"/>
          <a:lstStyle/>
          <a:p>
            <a:pPr algn="ctr" eaLnBrk="1" hangingPunct="1"/>
            <a:endParaRPr lang="en-US" altLang="en-US">
              <a:solidFill>
                <a:srgbClr val="FFFFFF"/>
              </a:solidFill>
            </a:endParaRPr>
          </a:p>
        </p:txBody>
      </p:sp>
      <p:sp>
        <p:nvSpPr>
          <p:cNvPr id="10" name="TextBox 9">
            <a:extLst>
              <a:ext uri="{FF2B5EF4-FFF2-40B4-BE49-F238E27FC236}">
                <a16:creationId xmlns:a16="http://schemas.microsoft.com/office/drawing/2014/main" id="{10FFE86E-DB9C-45C5-8C5E-28DEBDFAD1C8}"/>
              </a:ext>
            </a:extLst>
          </p:cNvPr>
          <p:cNvSpPr txBox="1">
            <a:spLocks noChangeArrowheads="1"/>
          </p:cNvSpPr>
          <p:nvPr/>
        </p:nvSpPr>
        <p:spPr bwMode="auto">
          <a:xfrm>
            <a:off x="1143000" y="4038600"/>
            <a:ext cx="1752600" cy="2060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00"/>
                </a:solidFill>
              </a:rPr>
              <a:t>~93 g of solute</a:t>
            </a:r>
          </a:p>
          <a:p>
            <a:pPr eaLnBrk="1" hangingPunct="1">
              <a:spcBef>
                <a:spcPct val="0"/>
              </a:spcBef>
              <a:buFontTx/>
              <a:buNone/>
            </a:pPr>
            <a:endParaRPr lang="en-US" altLang="en-US">
              <a:solidFill>
                <a:srgbClr val="000000"/>
              </a:solidFill>
            </a:endParaRPr>
          </a:p>
          <a:p>
            <a:pPr eaLnBrk="1" hangingPunct="1">
              <a:spcBef>
                <a:spcPct val="0"/>
              </a:spcBef>
              <a:buFontTx/>
              <a:buNone/>
            </a:pPr>
            <a:r>
              <a:rPr lang="en-US" altLang="en-US">
                <a:solidFill>
                  <a:srgbClr val="000000"/>
                </a:solidFill>
              </a:rPr>
              <a:t>~27 C</a:t>
            </a:r>
          </a:p>
        </p:txBody>
      </p:sp>
      <p:sp>
        <p:nvSpPr>
          <p:cNvPr id="57355" name="AutoShape 11">
            <a:extLst>
              <a:ext uri="{FF2B5EF4-FFF2-40B4-BE49-F238E27FC236}">
                <a16:creationId xmlns:a16="http://schemas.microsoft.com/office/drawing/2014/main" id="{C1E771B4-CA07-4152-949D-6E1A30BACD81}"/>
              </a:ext>
            </a:extLst>
          </p:cNvPr>
          <p:cNvSpPr>
            <a:spLocks noChangeArrowheads="1"/>
          </p:cNvSpPr>
          <p:nvPr/>
        </p:nvSpPr>
        <p:spPr bwMode="auto">
          <a:xfrm>
            <a:off x="4343400" y="1752600"/>
            <a:ext cx="990600" cy="76200"/>
          </a:xfrm>
          <a:prstGeom prst="leftRightArrow">
            <a:avLst>
              <a:gd name="adj1" fmla="val 50000"/>
              <a:gd name="adj2" fmla="val 26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43" tIns="44921" rIns="89843" bIns="44921"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endParaRPr lang="en-US" altLang="en-US" sz="1900">
              <a:solidFill>
                <a:srgbClr val="000000"/>
              </a:solidFill>
            </a:endParaRPr>
          </a:p>
        </p:txBody>
      </p:sp>
      <p:sp>
        <p:nvSpPr>
          <p:cNvPr id="2" name="Oval 8">
            <a:extLst>
              <a:ext uri="{FF2B5EF4-FFF2-40B4-BE49-F238E27FC236}">
                <a16:creationId xmlns:a16="http://schemas.microsoft.com/office/drawing/2014/main" id="{499CA635-CD1E-4ECD-96B9-0BEDA64BE7B6}"/>
              </a:ext>
            </a:extLst>
          </p:cNvPr>
          <p:cNvSpPr/>
          <p:nvPr/>
        </p:nvSpPr>
        <p:spPr>
          <a:xfrm>
            <a:off x="4038600" y="152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3" name="Oval 8">
            <a:extLst>
              <a:ext uri="{FF2B5EF4-FFF2-40B4-BE49-F238E27FC236}">
                <a16:creationId xmlns:a16="http://schemas.microsoft.com/office/drawing/2014/main" id="{2C1F577C-A5F1-49BB-97EC-908A2EB41CD3}"/>
              </a:ext>
            </a:extLst>
          </p:cNvPr>
          <p:cNvSpPr/>
          <p:nvPr/>
        </p:nvSpPr>
        <p:spPr>
          <a:xfrm>
            <a:off x="5105400" y="5334000"/>
            <a:ext cx="515938" cy="474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843" tIns="44921" rIns="89843" bIns="44921" anchor="ctr"/>
          <a:lstStyle/>
          <a:p>
            <a:pPr algn="ctr" eaLnBrk="1" hangingPunct="1">
              <a:defRPr/>
            </a:pPr>
            <a:endParaRPr lang="en-US">
              <a:solidFill>
                <a:srgbClr val="FFFFFF"/>
              </a:solidFill>
            </a:endParaRPr>
          </a:p>
        </p:txBody>
      </p:sp>
      <p:sp>
        <p:nvSpPr>
          <p:cNvPr id="204811" name="Rectangle 6">
            <a:extLst>
              <a:ext uri="{FF2B5EF4-FFF2-40B4-BE49-F238E27FC236}">
                <a16:creationId xmlns:a16="http://schemas.microsoft.com/office/drawing/2014/main" id="{85B2329E-15DF-49B5-A647-9DEFFCB9B081}"/>
              </a:ext>
            </a:extLst>
          </p:cNvPr>
          <p:cNvSpPr>
            <a:spLocks noChangeArrowheads="1"/>
          </p:cNvSpPr>
          <p:nvPr/>
        </p:nvSpPr>
        <p:spPr bwMode="auto">
          <a:xfrm>
            <a:off x="533400" y="1676400"/>
            <a:ext cx="2667000" cy="1860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843" tIns="44921" rIns="89843" bIns="4492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a:solidFill>
                  <a:srgbClr val="0070C0"/>
                </a:solidFill>
              </a:rPr>
              <a:t>At what temperature and solute amount are NaNO</a:t>
            </a:r>
            <a:r>
              <a:rPr lang="en-US" altLang="en-US" sz="2300" baseline="-25000">
                <a:solidFill>
                  <a:srgbClr val="0070C0"/>
                </a:solidFill>
              </a:rPr>
              <a:t>3</a:t>
            </a:r>
            <a:r>
              <a:rPr lang="en-US" altLang="en-US" sz="2300">
                <a:solidFill>
                  <a:srgbClr val="0070C0"/>
                </a:solidFill>
              </a:rPr>
              <a:t> and CaCl</a:t>
            </a:r>
            <a:r>
              <a:rPr lang="en-US" altLang="en-US" sz="2300" baseline="-25000">
                <a:solidFill>
                  <a:srgbClr val="0070C0"/>
                </a:solidFill>
              </a:rPr>
              <a:t>2</a:t>
            </a:r>
            <a:r>
              <a:rPr lang="en-US" altLang="en-US" sz="2300">
                <a:solidFill>
                  <a:srgbClr val="0070C0"/>
                </a:solidFill>
              </a:rPr>
              <a:t> both saturated?</a:t>
            </a:r>
          </a:p>
        </p:txBody>
      </p:sp>
      <p:pic>
        <p:nvPicPr>
          <p:cNvPr id="204812" name="Picture 8">
            <a:extLst>
              <a:ext uri="{FF2B5EF4-FFF2-40B4-BE49-F238E27FC236}">
                <a16:creationId xmlns:a16="http://schemas.microsoft.com/office/drawing/2014/main" id="{28F1C72B-7AE5-47EB-B64E-5D460E502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7355"/>
                                        </p:tgtEl>
                                        <p:attrNameLst>
                                          <p:attrName>style.visibility</p:attrName>
                                        </p:attrNameLst>
                                      </p:cBhvr>
                                      <p:to>
                                        <p:strVal val="visible"/>
                                      </p:to>
                                    </p:set>
                                    <p:animEffect transition="in" filter="wipe(right)">
                                      <p:cBhvr>
                                        <p:cTn id="20" dur="500"/>
                                        <p:tgtEl>
                                          <p:spTgt spid="57355"/>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2000"/>
                                        <p:tgtEl>
                                          <p:spTgt spid="6"/>
                                        </p:tgtEl>
                                      </p:cBhvr>
                                    </p:animEffect>
                                  </p:childTnLst>
                                </p:cTn>
                              </p:par>
                            </p:childTnLst>
                          </p:cTn>
                        </p:par>
                        <p:par>
                          <p:cTn id="25" fill="hold" nodeType="afterGroup">
                            <p:stCondLst>
                              <p:cond delay="2500"/>
                            </p:stCondLst>
                            <p:childTnLst>
                              <p:par>
                                <p:cTn id="26" presetID="53"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nodeType="afterGroup">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57355" grpId="0" animBg="1"/>
      <p:bldP spid="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5">
            <a:extLst>
              <a:ext uri="{FF2B5EF4-FFF2-40B4-BE49-F238E27FC236}">
                <a16:creationId xmlns:a16="http://schemas.microsoft.com/office/drawing/2014/main" id="{67427C19-CF3C-48C8-B5BB-F49618AC72CB}"/>
              </a:ext>
            </a:extLst>
          </p:cNvPr>
          <p:cNvSpPr>
            <a:spLocks noGrp="1" noChangeArrowheads="1"/>
          </p:cNvSpPr>
          <p:nvPr>
            <p:ph type="title"/>
          </p:nvPr>
        </p:nvSpPr>
        <p:spPr/>
        <p:txBody>
          <a:bodyPr/>
          <a:lstStyle/>
          <a:p>
            <a:pPr eaLnBrk="1" hangingPunct="1"/>
            <a:r>
              <a:rPr lang="en-US" altLang="en-US"/>
              <a:t>	Classify Matter</a:t>
            </a:r>
          </a:p>
        </p:txBody>
      </p:sp>
      <p:sp>
        <p:nvSpPr>
          <p:cNvPr id="8" name="Content Placeholder 7">
            <a:extLst>
              <a:ext uri="{FF2B5EF4-FFF2-40B4-BE49-F238E27FC236}">
                <a16:creationId xmlns:a16="http://schemas.microsoft.com/office/drawing/2014/main" id="{1B343D3F-CF4C-4024-BD24-532B755792DD}"/>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What is a solute?</a:t>
            </a:r>
          </a:p>
          <a:p>
            <a:pPr marL="366768" indent="-366768" eaLnBrk="1" hangingPunct="1">
              <a:spcBef>
                <a:spcPts val="945"/>
              </a:spcBef>
              <a:spcAft>
                <a:spcPts val="0"/>
              </a:spcAft>
              <a:defRPr/>
            </a:pPr>
            <a:r>
              <a:rPr lang="en-US" dirty="0"/>
              <a:t>O	the liquid in a solution</a:t>
            </a:r>
          </a:p>
          <a:p>
            <a:pPr marL="366768" indent="-366768" eaLnBrk="1" hangingPunct="1">
              <a:spcBef>
                <a:spcPts val="945"/>
              </a:spcBef>
              <a:spcAft>
                <a:spcPts val="0"/>
              </a:spcAft>
              <a:defRPr/>
            </a:pPr>
            <a:r>
              <a:rPr lang="en-US" dirty="0"/>
              <a:t>O	the solid in a solution</a:t>
            </a:r>
          </a:p>
          <a:p>
            <a:pPr marL="366768" indent="-366768" eaLnBrk="1" hangingPunct="1">
              <a:spcBef>
                <a:spcPts val="945"/>
              </a:spcBef>
              <a:spcAft>
                <a:spcPts val="0"/>
              </a:spcAft>
              <a:defRPr/>
            </a:pPr>
            <a:r>
              <a:rPr lang="en-US" dirty="0"/>
              <a:t>O	the substance that dissolves</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solvent?</a:t>
            </a:r>
          </a:p>
          <a:p>
            <a:pPr marL="366768" indent="-366768" eaLnBrk="1" hangingPunct="1">
              <a:spcBef>
                <a:spcPts val="945"/>
              </a:spcBef>
              <a:spcAft>
                <a:spcPts val="0"/>
              </a:spcAft>
              <a:defRPr/>
            </a:pPr>
            <a:r>
              <a:rPr lang="en-US" dirty="0"/>
              <a:t>O 	always water</a:t>
            </a:r>
          </a:p>
          <a:p>
            <a:pPr marL="366768" indent="-366768" eaLnBrk="1" hangingPunct="1">
              <a:spcBef>
                <a:spcPts val="945"/>
              </a:spcBef>
              <a:spcAft>
                <a:spcPts val="0"/>
              </a:spcAft>
              <a:defRPr/>
            </a:pPr>
            <a:r>
              <a:rPr lang="en-US" dirty="0"/>
              <a:t>O 	the liquid in the solution</a:t>
            </a:r>
          </a:p>
          <a:p>
            <a:pPr marL="366768" indent="-366768" eaLnBrk="1" hangingPunct="1">
              <a:spcBef>
                <a:spcPts val="945"/>
              </a:spcBef>
              <a:spcAft>
                <a:spcPts val="0"/>
              </a:spcAft>
              <a:defRPr/>
            </a:pPr>
            <a:r>
              <a:rPr lang="en-US" dirty="0"/>
              <a:t>O 	the substance that the solute dissolves in </a:t>
            </a:r>
          </a:p>
          <a:p>
            <a:pPr eaLnBrk="1" hangingPunct="1">
              <a:spcBef>
                <a:spcPts val="945"/>
              </a:spcBef>
              <a:spcAft>
                <a:spcPts val="0"/>
              </a:spcAft>
              <a:defRPr/>
            </a:pPr>
            <a:r>
              <a:rPr lang="en-US" b="1" dirty="0">
                <a:solidFill>
                  <a:schemeClr val="accent1"/>
                </a:solidFill>
              </a:rPr>
              <a:t> </a:t>
            </a:r>
            <a:endParaRPr lang="en-US" dirty="0"/>
          </a:p>
          <a:p>
            <a:pPr eaLnBrk="1" hangingPunct="1">
              <a:spcBef>
                <a:spcPts val="945"/>
              </a:spcBef>
              <a:spcAft>
                <a:spcPts val="0"/>
              </a:spcAft>
              <a:defRPr/>
            </a:pPr>
            <a:endParaRPr lang="en-US" dirty="0"/>
          </a:p>
        </p:txBody>
      </p:sp>
      <p:sp>
        <p:nvSpPr>
          <p:cNvPr id="9" name="Content Placeholder 8">
            <a:extLst>
              <a:ext uri="{FF2B5EF4-FFF2-40B4-BE49-F238E27FC236}">
                <a16:creationId xmlns:a16="http://schemas.microsoft.com/office/drawing/2014/main" id="{06DBDD95-046E-4060-8F54-85377400EED9}"/>
              </a:ext>
            </a:extLst>
          </p:cNvPr>
          <p:cNvSpPr>
            <a:spLocks noGrp="1"/>
          </p:cNvSpPr>
          <p:nvPr>
            <p:ph sz="quarter" idx="16"/>
          </p:nvPr>
        </p:nvSpPr>
        <p:spPr>
          <a:xfrm>
            <a:off x="0" y="1376363"/>
            <a:ext cx="4249738" cy="5481637"/>
          </a:xfrm>
        </p:spPr>
        <p:txBody>
          <a:bodyPr/>
          <a:lstStyle/>
          <a:p>
            <a:pPr eaLnBrk="1" hangingPunct="1">
              <a:spcBef>
                <a:spcPts val="945"/>
              </a:spcBef>
              <a:spcAft>
                <a:spcPts val="0"/>
              </a:spcAft>
              <a:defRPr/>
            </a:pPr>
            <a:r>
              <a:rPr lang="en-US" dirty="0"/>
              <a:t>What is a compound?</a:t>
            </a:r>
          </a:p>
          <a:p>
            <a:pPr marL="366768" indent="-366768" eaLnBrk="1" hangingPunct="1">
              <a:spcBef>
                <a:spcPts val="945"/>
              </a:spcBef>
              <a:spcAft>
                <a:spcPts val="0"/>
              </a:spcAft>
              <a:defRPr/>
            </a:pPr>
            <a:r>
              <a:rPr lang="en-US" dirty="0"/>
              <a:t>O 	a combination of two or more substances that are not chemically combined</a:t>
            </a:r>
          </a:p>
          <a:p>
            <a:pPr marL="366768" indent="-366768" eaLnBrk="1" hangingPunct="1">
              <a:spcBef>
                <a:spcPts val="945"/>
              </a:spcBef>
              <a:spcAft>
                <a:spcPts val="0"/>
              </a:spcAft>
              <a:defRPr/>
            </a:pPr>
            <a:r>
              <a:rPr lang="en-US" dirty="0"/>
              <a:t>O 	a combination of two or more elements that are combined in a definite ratio</a:t>
            </a:r>
          </a:p>
          <a:p>
            <a:pPr marL="366768" indent="-366768"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solution?</a:t>
            </a:r>
          </a:p>
          <a:p>
            <a:pPr marL="366768" indent="-366768" eaLnBrk="1" hangingPunct="1">
              <a:spcBef>
                <a:spcPts val="945"/>
              </a:spcBef>
              <a:spcAft>
                <a:spcPts val="0"/>
              </a:spcAft>
              <a:defRPr/>
            </a:pPr>
            <a:r>
              <a:rPr lang="en-US" dirty="0"/>
              <a:t>O 	a mixture of two or more substances that are mixed evenly throughout</a:t>
            </a:r>
          </a:p>
          <a:p>
            <a:pPr marL="366768" indent="-366768" eaLnBrk="1" hangingPunct="1">
              <a:spcBef>
                <a:spcPts val="945"/>
              </a:spcBef>
              <a:spcAft>
                <a:spcPts val="0"/>
              </a:spcAft>
              <a:defRPr/>
            </a:pPr>
            <a:r>
              <a:rPr lang="en-US" dirty="0"/>
              <a:t>O 	a mixture of two or more substances that are chemically combined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5829" name="Picture 8">
            <a:extLst>
              <a:ext uri="{FF2B5EF4-FFF2-40B4-BE49-F238E27FC236}">
                <a16:creationId xmlns:a16="http://schemas.microsoft.com/office/drawing/2014/main" id="{BEB0EACC-7AFF-43DD-9FD2-E1CA3DF6E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5">
            <a:extLst>
              <a:ext uri="{FF2B5EF4-FFF2-40B4-BE49-F238E27FC236}">
                <a16:creationId xmlns:a16="http://schemas.microsoft.com/office/drawing/2014/main" id="{48F5423D-B2A3-471A-9DDD-1D4C1DF8D913}"/>
              </a:ext>
            </a:extLst>
          </p:cNvPr>
          <p:cNvSpPr>
            <a:spLocks noGrp="1" noChangeArrowheads="1"/>
          </p:cNvSpPr>
          <p:nvPr>
            <p:ph type="title"/>
          </p:nvPr>
        </p:nvSpPr>
        <p:spPr/>
        <p:txBody>
          <a:bodyPr/>
          <a:lstStyle/>
          <a:p>
            <a:pPr eaLnBrk="1" hangingPunct="1"/>
            <a:r>
              <a:rPr lang="en-US" altLang="en-US"/>
              <a:t>	Classify Matter</a:t>
            </a:r>
          </a:p>
        </p:txBody>
      </p:sp>
      <p:sp>
        <p:nvSpPr>
          <p:cNvPr id="8" name="Content Placeholder 7">
            <a:extLst>
              <a:ext uri="{FF2B5EF4-FFF2-40B4-BE49-F238E27FC236}">
                <a16:creationId xmlns:a16="http://schemas.microsoft.com/office/drawing/2014/main" id="{3EA316DD-9196-42AD-BB0F-1D182FD67F3E}"/>
              </a:ext>
            </a:extLst>
          </p:cNvPr>
          <p:cNvSpPr>
            <a:spLocks noGrp="1"/>
          </p:cNvSpPr>
          <p:nvPr>
            <p:ph sz="quarter" idx="15"/>
          </p:nvPr>
        </p:nvSpPr>
        <p:spPr>
          <a:xfrm>
            <a:off x="4575175" y="1376363"/>
            <a:ext cx="4568825" cy="5481637"/>
          </a:xfrm>
        </p:spPr>
        <p:txBody>
          <a:bodyPr/>
          <a:lstStyle/>
          <a:p>
            <a:pPr eaLnBrk="1" hangingPunct="1">
              <a:spcBef>
                <a:spcPts val="945"/>
              </a:spcBef>
              <a:spcAft>
                <a:spcPts val="0"/>
              </a:spcAft>
              <a:defRPr/>
            </a:pPr>
            <a:r>
              <a:rPr lang="en-US" dirty="0"/>
              <a:t>What is a solute?</a:t>
            </a:r>
          </a:p>
          <a:p>
            <a:pPr marL="366768" indent="-366768" eaLnBrk="1" hangingPunct="1">
              <a:spcBef>
                <a:spcPts val="945"/>
              </a:spcBef>
              <a:spcAft>
                <a:spcPts val="0"/>
              </a:spcAft>
              <a:defRPr/>
            </a:pPr>
            <a:r>
              <a:rPr lang="en-US" dirty="0"/>
              <a:t>O	the liquid in a solution</a:t>
            </a:r>
          </a:p>
          <a:p>
            <a:pPr marL="366768" indent="-366768" eaLnBrk="1" hangingPunct="1">
              <a:spcBef>
                <a:spcPts val="945"/>
              </a:spcBef>
              <a:spcAft>
                <a:spcPts val="0"/>
              </a:spcAft>
              <a:defRPr/>
            </a:pPr>
            <a:r>
              <a:rPr lang="en-US" dirty="0"/>
              <a:t>O	the solid in a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the substance that gets dissolved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r>
              <a:rPr lang="en-US" dirty="0"/>
              <a:t>What is a solvent?</a:t>
            </a:r>
          </a:p>
          <a:p>
            <a:pPr marL="366768" indent="-366768" eaLnBrk="1" hangingPunct="1">
              <a:spcBef>
                <a:spcPts val="945"/>
              </a:spcBef>
              <a:spcAft>
                <a:spcPts val="0"/>
              </a:spcAft>
              <a:defRPr/>
            </a:pPr>
            <a:r>
              <a:rPr lang="en-US" dirty="0"/>
              <a:t>O 	always water</a:t>
            </a:r>
          </a:p>
          <a:p>
            <a:pPr marL="366768" indent="-366768" eaLnBrk="1" hangingPunct="1">
              <a:spcBef>
                <a:spcPts val="945"/>
              </a:spcBef>
              <a:spcAft>
                <a:spcPts val="0"/>
              </a:spcAft>
              <a:defRPr/>
            </a:pPr>
            <a:r>
              <a:rPr lang="en-US" dirty="0"/>
              <a:t>O 	the liquid in the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the substance that the solute dissolves in </a:t>
            </a:r>
          </a:p>
          <a:p>
            <a:pPr eaLnBrk="1" hangingPunct="1">
              <a:spcBef>
                <a:spcPts val="945"/>
              </a:spcBef>
              <a:spcAft>
                <a:spcPts val="0"/>
              </a:spcAft>
              <a:defRPr/>
            </a:pPr>
            <a:r>
              <a:rPr lang="en-US" b="1" dirty="0">
                <a:solidFill>
                  <a:srgbClr val="FF0000"/>
                </a:solidFill>
              </a:rPr>
              <a:t> </a:t>
            </a:r>
            <a:endParaRPr lang="en-US" dirty="0">
              <a:solidFill>
                <a:srgbClr val="FF0000"/>
              </a:solidFill>
            </a:endParaRPr>
          </a:p>
          <a:p>
            <a:pPr eaLnBrk="1" hangingPunct="1">
              <a:spcBef>
                <a:spcPts val="945"/>
              </a:spcBef>
              <a:spcAft>
                <a:spcPts val="0"/>
              </a:spcAft>
              <a:defRPr/>
            </a:pPr>
            <a:endParaRPr lang="en-US" dirty="0"/>
          </a:p>
        </p:txBody>
      </p:sp>
      <p:sp>
        <p:nvSpPr>
          <p:cNvPr id="9" name="Content Placeholder 8">
            <a:extLst>
              <a:ext uri="{FF2B5EF4-FFF2-40B4-BE49-F238E27FC236}">
                <a16:creationId xmlns:a16="http://schemas.microsoft.com/office/drawing/2014/main" id="{D92794A3-776D-4EED-8FF2-54E32EA03C49}"/>
              </a:ext>
            </a:extLst>
          </p:cNvPr>
          <p:cNvSpPr>
            <a:spLocks noGrp="1"/>
          </p:cNvSpPr>
          <p:nvPr>
            <p:ph sz="quarter" idx="16"/>
          </p:nvPr>
        </p:nvSpPr>
        <p:spPr>
          <a:xfrm>
            <a:off x="0" y="1376363"/>
            <a:ext cx="4249738" cy="5481637"/>
          </a:xfrm>
        </p:spPr>
        <p:txBody>
          <a:bodyPr/>
          <a:lstStyle/>
          <a:p>
            <a:pPr eaLnBrk="1" hangingPunct="1">
              <a:spcBef>
                <a:spcPts val="945"/>
              </a:spcBef>
              <a:spcAft>
                <a:spcPts val="0"/>
              </a:spcAft>
              <a:defRPr/>
            </a:pPr>
            <a:r>
              <a:rPr lang="en-US" dirty="0"/>
              <a:t>What is a compound?</a:t>
            </a:r>
          </a:p>
          <a:p>
            <a:pPr marL="366768" indent="-366768" eaLnBrk="1" hangingPunct="1">
              <a:spcBef>
                <a:spcPts val="945"/>
              </a:spcBef>
              <a:spcAft>
                <a:spcPts val="0"/>
              </a:spcAft>
              <a:defRPr/>
            </a:pPr>
            <a:r>
              <a:rPr lang="en-US" dirty="0"/>
              <a:t>O 	a combination of two or more substances that are not chemically combined</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a combination of two or more elements that are combined in a definite ratio</a:t>
            </a:r>
          </a:p>
          <a:p>
            <a:pPr marL="366768" indent="-366768" eaLnBrk="1" hangingPunct="1">
              <a:spcBef>
                <a:spcPts val="945"/>
              </a:spcBef>
              <a:spcAft>
                <a:spcPts val="0"/>
              </a:spcAft>
              <a:defRPr/>
            </a:pPr>
            <a:r>
              <a:rPr lang="en-US" b="1" dirty="0">
                <a:solidFill>
                  <a:srgbClr val="FF0000"/>
                </a:solidFill>
              </a:rPr>
              <a:t> </a:t>
            </a:r>
          </a:p>
          <a:p>
            <a:pPr eaLnBrk="1" hangingPunct="1">
              <a:spcBef>
                <a:spcPts val="945"/>
              </a:spcBef>
              <a:spcAft>
                <a:spcPts val="0"/>
              </a:spcAft>
              <a:defRPr/>
            </a:pPr>
            <a:r>
              <a:rPr lang="en-US" dirty="0"/>
              <a:t>What is a solution?</a:t>
            </a:r>
          </a:p>
          <a:p>
            <a:pPr marL="366768" indent="-366768" eaLnBrk="1" hangingPunct="1">
              <a:spcBef>
                <a:spcPts val="945"/>
              </a:spcBef>
              <a:spcAft>
                <a:spcPts val="0"/>
              </a:spcAft>
              <a:defRPr/>
            </a:pPr>
            <a:r>
              <a:rPr lang="en-US" dirty="0">
                <a:solidFill>
                  <a:srgbClr val="FF0000"/>
                </a:solidFill>
                <a:effectLst>
                  <a:outerShdw blurRad="38100" dist="38100" dir="2700000" algn="tl">
                    <a:srgbClr val="000000">
                      <a:alpha val="43137"/>
                    </a:srgbClr>
                  </a:outerShdw>
                </a:effectLst>
              </a:rPr>
              <a:t>!!! 	a mixture of two or more substances that are mixed evenly throughout</a:t>
            </a:r>
          </a:p>
          <a:p>
            <a:pPr marL="366768" indent="-366768" eaLnBrk="1" hangingPunct="1">
              <a:spcBef>
                <a:spcPts val="945"/>
              </a:spcBef>
              <a:spcAft>
                <a:spcPts val="0"/>
              </a:spcAft>
              <a:defRPr/>
            </a:pPr>
            <a:r>
              <a:rPr lang="en-US" dirty="0"/>
              <a:t>O 	a mixture of two or more substances that are chemically combined</a:t>
            </a:r>
          </a:p>
          <a:p>
            <a:pPr eaLnBrk="1" hangingPunct="1">
              <a:spcBef>
                <a:spcPts val="945"/>
              </a:spcBef>
              <a:spcAft>
                <a:spcPts val="0"/>
              </a:spcAft>
              <a:defRPr/>
            </a:pPr>
            <a:r>
              <a:rPr lang="en-US" b="1" dirty="0">
                <a:solidFill>
                  <a:schemeClr val="accent1"/>
                </a:solidFill>
              </a:rPr>
              <a:t> </a:t>
            </a: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7877" name="Picture 8">
            <a:extLst>
              <a:ext uri="{FF2B5EF4-FFF2-40B4-BE49-F238E27FC236}">
                <a16:creationId xmlns:a16="http://schemas.microsoft.com/office/drawing/2014/main" id="{140EF93A-2127-4F6B-A3E4-56060B107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500"/>
                                        <p:tgtEl>
                                          <p:spTgt spid="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500"/>
                                        <p:tgtEl>
                                          <p:spTgt spid="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5">
            <a:extLst>
              <a:ext uri="{FF2B5EF4-FFF2-40B4-BE49-F238E27FC236}">
                <a16:creationId xmlns:a16="http://schemas.microsoft.com/office/drawing/2014/main" id="{8C3057A2-C4A4-4CC0-A34A-A4F250A40165}"/>
              </a:ext>
            </a:extLst>
          </p:cNvPr>
          <p:cNvSpPr>
            <a:spLocks noGrp="1" noChangeArrowheads="1"/>
          </p:cNvSpPr>
          <p:nvPr>
            <p:ph type="title"/>
          </p:nvPr>
        </p:nvSpPr>
        <p:spPr/>
        <p:txBody>
          <a:bodyPr/>
          <a:lstStyle/>
          <a:p>
            <a:pPr eaLnBrk="1" hangingPunct="1"/>
            <a:r>
              <a:rPr lang="en-US" altLang="en-US"/>
              <a:t>Identify Solutions, Solutes, and Solvents</a:t>
            </a:r>
          </a:p>
        </p:txBody>
      </p:sp>
      <p:sp>
        <p:nvSpPr>
          <p:cNvPr id="209923" name="Content Placeholder 7">
            <a:extLst>
              <a:ext uri="{FF2B5EF4-FFF2-40B4-BE49-F238E27FC236}">
                <a16:creationId xmlns:a16="http://schemas.microsoft.com/office/drawing/2014/main" id="{CC7A8612-FC39-4E60-93C4-3B891B569763}"/>
              </a:ext>
            </a:extLst>
          </p:cNvPr>
          <p:cNvSpPr>
            <a:spLocks noGrp="1" noChangeArrowheads="1"/>
          </p:cNvSpPr>
          <p:nvPr>
            <p:ph sz="quarter" idx="15"/>
          </p:nvPr>
        </p:nvSpPr>
        <p:spPr>
          <a:xfrm>
            <a:off x="4575175" y="1376363"/>
            <a:ext cx="4568825" cy="5481637"/>
          </a:xfrm>
        </p:spPr>
        <p:txBody>
          <a:bodyPr lIns="182880" tIns="91440" rIns="182880"/>
          <a:lstStyle/>
          <a:p>
            <a:pPr eaLnBrk="1" hangingPunct="1"/>
            <a:r>
              <a:rPr lang="en-US" altLang="en-US" dirty="0">
                <a:solidFill>
                  <a:srgbClr val="FF0000"/>
                </a:solidFill>
              </a:rPr>
              <a:t>Determine whether each item describes a solute or a solvent.</a:t>
            </a:r>
          </a:p>
          <a:p>
            <a:pPr eaLnBrk="1" hangingPunct="1"/>
            <a:r>
              <a:rPr lang="en-US" altLang="en-US" dirty="0"/>
              <a:t>When acetic acid is dissolved in water to make vinegar, acetic acid is the </a:t>
            </a:r>
            <a:r>
              <a:rPr lang="en-US" altLang="en-US" b="1" u="sng" dirty="0">
                <a:solidFill>
                  <a:srgbClr val="FF0000"/>
                </a:solidFill>
              </a:rPr>
              <a:t>____</a:t>
            </a:r>
            <a:r>
              <a:rPr lang="en-US" altLang="en-US" dirty="0"/>
              <a:t>.</a:t>
            </a:r>
          </a:p>
          <a:p>
            <a:pPr eaLnBrk="1" hangingPunct="1"/>
            <a:r>
              <a:rPr lang="en-US" altLang="en-US" dirty="0"/>
              <a:t>When a small amount of carbon is dissolved in iron to make steel, the iron is the </a:t>
            </a:r>
            <a:r>
              <a:rPr lang="en-US" altLang="en-US" b="1" u="sng" dirty="0">
                <a:solidFill>
                  <a:srgbClr val="FF0000"/>
                </a:solidFill>
              </a:rPr>
              <a:t>____</a:t>
            </a:r>
            <a:r>
              <a:rPr lang="en-US" altLang="en-US" dirty="0"/>
              <a:t>. </a:t>
            </a:r>
          </a:p>
          <a:p>
            <a:pPr eaLnBrk="1" hangingPunct="1"/>
            <a:r>
              <a:rPr lang="en-US" altLang="en-US" dirty="0"/>
              <a:t>When a small amount of hydrogen gas mixes with nitrogen gas, hydrogen is the </a:t>
            </a:r>
            <a:r>
              <a:rPr lang="en-US" altLang="en-US" b="1" u="sng" dirty="0">
                <a:solidFill>
                  <a:srgbClr val="FF0000"/>
                </a:solidFill>
              </a:rPr>
              <a:t>____</a:t>
            </a:r>
            <a:r>
              <a:rPr lang="en-US" altLang="en-US" dirty="0"/>
              <a:t>.</a:t>
            </a:r>
            <a:endParaRPr lang="en-US" altLang="en-US" i="1" dirty="0"/>
          </a:p>
          <a:p>
            <a:pPr eaLnBrk="1" hangingPunct="1"/>
            <a:r>
              <a:rPr lang="en-US" altLang="en-US" dirty="0"/>
              <a:t>When carbon dioxide gas dissolves in water, water is the </a:t>
            </a:r>
            <a:r>
              <a:rPr lang="en-US" altLang="en-US" b="1" u="sng" dirty="0">
                <a:solidFill>
                  <a:srgbClr val="FF0000"/>
                </a:solidFill>
              </a:rPr>
              <a:t>____</a:t>
            </a:r>
            <a:r>
              <a:rPr lang="en-US" altLang="en-US" dirty="0"/>
              <a:t>.</a:t>
            </a:r>
          </a:p>
          <a:p>
            <a:pPr eaLnBrk="1" hangingPunct="1"/>
            <a:r>
              <a:rPr lang="en-US" altLang="en-US" dirty="0"/>
              <a:t>When a small amount of solid iodine is mixed with ethanol, ethanol is the </a:t>
            </a:r>
            <a:r>
              <a:rPr lang="en-US" altLang="en-US" b="1" u="sng" dirty="0">
                <a:solidFill>
                  <a:srgbClr val="FF0000"/>
                </a:solidFill>
              </a:rPr>
              <a:t>____</a:t>
            </a:r>
            <a:r>
              <a:rPr lang="en-US" altLang="en-US" dirty="0"/>
              <a:t>.</a:t>
            </a:r>
          </a:p>
          <a:p>
            <a:pPr eaLnBrk="1" hangingPunct="1"/>
            <a:endParaRPr lang="en-US" altLang="en-US" dirty="0"/>
          </a:p>
          <a:p>
            <a:pPr eaLnBrk="1" hangingPunct="1"/>
            <a:endParaRPr lang="en-US" altLang="en-US" dirty="0"/>
          </a:p>
        </p:txBody>
      </p:sp>
      <p:sp>
        <p:nvSpPr>
          <p:cNvPr id="9" name="Content Placeholder 8">
            <a:extLst>
              <a:ext uri="{FF2B5EF4-FFF2-40B4-BE49-F238E27FC236}">
                <a16:creationId xmlns:a16="http://schemas.microsoft.com/office/drawing/2014/main" id="{A41C1CD9-8759-452C-B255-20A6C4C5F247}"/>
              </a:ext>
            </a:extLst>
          </p:cNvPr>
          <p:cNvSpPr>
            <a:spLocks noGrp="1"/>
          </p:cNvSpPr>
          <p:nvPr>
            <p:ph sz="quarter" idx="16"/>
          </p:nvPr>
        </p:nvSpPr>
        <p:spPr>
          <a:xfrm>
            <a:off x="0" y="1376363"/>
            <a:ext cx="4249738" cy="5481637"/>
          </a:xfrm>
        </p:spPr>
        <p:txBody>
          <a:bodyPr lIns="182880" tIns="91440"/>
          <a:lstStyle/>
          <a:p>
            <a:pPr eaLnBrk="1" hangingPunct="1">
              <a:spcBef>
                <a:spcPts val="945"/>
              </a:spcBef>
              <a:spcAft>
                <a:spcPts val="0"/>
              </a:spcAft>
              <a:defRPr/>
            </a:pPr>
            <a:r>
              <a:rPr lang="en-US" sz="2000" dirty="0"/>
              <a:t>Chose A or B for each statement:</a:t>
            </a:r>
          </a:p>
          <a:p>
            <a:pPr eaLnBrk="1" hangingPunct="1">
              <a:spcBef>
                <a:spcPts val="0"/>
              </a:spcBef>
              <a:spcAft>
                <a:spcPts val="0"/>
              </a:spcAft>
              <a:defRPr/>
            </a:pPr>
            <a:r>
              <a:rPr lang="en-US" sz="2000" dirty="0">
                <a:solidFill>
                  <a:schemeClr val="tx1"/>
                </a:solidFill>
              </a:rPr>
              <a:t>A) a mixture and a solution</a:t>
            </a:r>
          </a:p>
          <a:p>
            <a:pPr eaLnBrk="1" hangingPunct="1">
              <a:spcBef>
                <a:spcPts val="0"/>
              </a:spcBef>
              <a:spcAft>
                <a:spcPts val="0"/>
              </a:spcAft>
              <a:defRPr/>
            </a:pPr>
            <a:r>
              <a:rPr lang="en-US" sz="2000" dirty="0">
                <a:solidFill>
                  <a:schemeClr val="tx1"/>
                </a:solidFill>
              </a:rPr>
              <a:t>B) a mixture but not a solution</a:t>
            </a:r>
          </a:p>
          <a:p>
            <a:pPr eaLnBrk="1" hangingPunct="1">
              <a:spcBef>
                <a:spcPts val="945"/>
              </a:spcBef>
              <a:spcAft>
                <a:spcPts val="0"/>
              </a:spcAft>
              <a:defRPr/>
            </a:pPr>
            <a:endParaRPr lang="en-US" sz="800" dirty="0">
              <a:solidFill>
                <a:schemeClr val="tx1"/>
              </a:solidFill>
            </a:endParaRPr>
          </a:p>
          <a:p>
            <a:pPr marL="240067" indent="-240067" eaLnBrk="1" hangingPunct="1">
              <a:spcBef>
                <a:spcPts val="945"/>
              </a:spcBef>
              <a:spcAft>
                <a:spcPts val="0"/>
              </a:spcAft>
              <a:buFont typeface="Arial" pitchFamily="34" charset="0"/>
              <a:buChar char="•"/>
              <a:defRPr/>
            </a:pPr>
            <a:r>
              <a:rPr lang="en-US" sz="2000" dirty="0">
                <a:solidFill>
                  <a:schemeClr val="tx1"/>
                </a:solidFill>
              </a:rPr>
              <a:t>Honey</a:t>
            </a:r>
          </a:p>
          <a:p>
            <a:pPr marL="240067" indent="-240067" eaLnBrk="1" hangingPunct="1">
              <a:spcBef>
                <a:spcPts val="945"/>
              </a:spcBef>
              <a:spcAft>
                <a:spcPts val="0"/>
              </a:spcAft>
              <a:buFont typeface="Arial" pitchFamily="34" charset="0"/>
              <a:buChar char="•"/>
              <a:defRPr/>
            </a:pPr>
            <a:r>
              <a:rPr lang="en-US" sz="2000" dirty="0">
                <a:solidFill>
                  <a:schemeClr val="tx1"/>
                </a:solidFill>
              </a:rPr>
              <a:t>Grape juice</a:t>
            </a:r>
          </a:p>
          <a:p>
            <a:pPr marL="240067" indent="-240067" eaLnBrk="1" hangingPunct="1">
              <a:spcBef>
                <a:spcPts val="945"/>
              </a:spcBef>
              <a:spcAft>
                <a:spcPts val="0"/>
              </a:spcAft>
              <a:buFont typeface="Arial" pitchFamily="34" charset="0"/>
              <a:buChar char="•"/>
              <a:defRPr/>
            </a:pPr>
            <a:r>
              <a:rPr lang="en-US" sz="2000" dirty="0">
                <a:solidFill>
                  <a:schemeClr val="tx1"/>
                </a:solidFill>
              </a:rPr>
              <a:t>Sand on the beach</a:t>
            </a:r>
          </a:p>
          <a:p>
            <a:pPr marL="240067" indent="-240067" eaLnBrk="1" hangingPunct="1">
              <a:spcBef>
                <a:spcPts val="945"/>
              </a:spcBef>
              <a:spcAft>
                <a:spcPts val="0"/>
              </a:spcAft>
              <a:buFont typeface="Arial" pitchFamily="34" charset="0"/>
              <a:buChar char="•"/>
              <a:defRPr/>
            </a:pPr>
            <a:r>
              <a:rPr lang="en-US" sz="2000" dirty="0">
                <a:solidFill>
                  <a:schemeClr val="tx1"/>
                </a:solidFill>
              </a:rPr>
              <a:t>A mixture of carbon dioxide and nitrogen gases </a:t>
            </a:r>
          </a:p>
          <a:p>
            <a:pPr marL="240067" indent="-240067" eaLnBrk="1" hangingPunct="1">
              <a:spcBef>
                <a:spcPts val="945"/>
              </a:spcBef>
              <a:spcAft>
                <a:spcPts val="0"/>
              </a:spcAft>
              <a:buFont typeface="Arial" pitchFamily="34" charset="0"/>
              <a:buChar char="•"/>
              <a:defRPr/>
            </a:pPr>
            <a:r>
              <a:rPr lang="en-US" sz="2000" dirty="0">
                <a:solidFill>
                  <a:schemeClr val="tx1"/>
                </a:solidFill>
              </a:rPr>
              <a:t>Rubbing alcohol</a:t>
            </a:r>
          </a:p>
          <a:p>
            <a:pPr marL="240067" indent="-240067" eaLnBrk="1" hangingPunct="1">
              <a:spcBef>
                <a:spcPts val="945"/>
              </a:spcBef>
              <a:spcAft>
                <a:spcPts val="0"/>
              </a:spcAft>
              <a:buFont typeface="Arial" pitchFamily="34" charset="0"/>
              <a:buChar char="•"/>
              <a:defRPr/>
            </a:pPr>
            <a:r>
              <a:rPr lang="en-US" sz="2000" dirty="0">
                <a:solidFill>
                  <a:schemeClr val="tx1"/>
                </a:solidFill>
              </a:rPr>
              <a:t>Mayonnaise</a:t>
            </a:r>
          </a:p>
          <a:p>
            <a:pPr marL="240067" indent="-240067" eaLnBrk="1" hangingPunct="1">
              <a:spcBef>
                <a:spcPts val="945"/>
              </a:spcBef>
              <a:spcAft>
                <a:spcPts val="0"/>
              </a:spcAft>
              <a:buFont typeface="Arial" pitchFamily="34" charset="0"/>
              <a:buChar char="•"/>
              <a:defRPr/>
            </a:pPr>
            <a:r>
              <a:rPr lang="en-US" sz="2000" dirty="0">
                <a:solidFill>
                  <a:schemeClr val="tx1"/>
                </a:solidFill>
              </a:rPr>
              <a:t>paint</a:t>
            </a:r>
            <a:endParaRPr lang="en-US" dirty="0">
              <a:solidFill>
                <a:schemeClr val="tx1"/>
              </a:solidFill>
            </a:endParaRP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09925" name="Picture 8">
            <a:extLst>
              <a:ext uri="{FF2B5EF4-FFF2-40B4-BE49-F238E27FC236}">
                <a16:creationId xmlns:a16="http://schemas.microsoft.com/office/drawing/2014/main" id="{EF8C94BC-BCAE-48B3-A04E-739B90845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225"/>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9923">
                                            <p:txEl>
                                              <p:pRg st="1" end="1"/>
                                            </p:txEl>
                                          </p:spTgt>
                                        </p:tgtEl>
                                        <p:attrNameLst>
                                          <p:attrName>style.visibility</p:attrName>
                                        </p:attrNameLst>
                                      </p:cBhvr>
                                      <p:to>
                                        <p:strVal val="visible"/>
                                      </p:to>
                                    </p:set>
                                    <p:animEffect transition="in" filter="fade">
                                      <p:cBhvr>
                                        <p:cTn id="42" dur="500"/>
                                        <p:tgtEl>
                                          <p:spTgt spid="20992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9923">
                                            <p:txEl>
                                              <p:pRg st="2" end="2"/>
                                            </p:txEl>
                                          </p:spTgt>
                                        </p:tgtEl>
                                        <p:attrNameLst>
                                          <p:attrName>style.visibility</p:attrName>
                                        </p:attrNameLst>
                                      </p:cBhvr>
                                      <p:to>
                                        <p:strVal val="visible"/>
                                      </p:to>
                                    </p:set>
                                    <p:animEffect transition="in" filter="fade">
                                      <p:cBhvr>
                                        <p:cTn id="47" dur="500"/>
                                        <p:tgtEl>
                                          <p:spTgt spid="20992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9923">
                                            <p:txEl>
                                              <p:pRg st="3" end="3"/>
                                            </p:txEl>
                                          </p:spTgt>
                                        </p:tgtEl>
                                        <p:attrNameLst>
                                          <p:attrName>style.visibility</p:attrName>
                                        </p:attrNameLst>
                                      </p:cBhvr>
                                      <p:to>
                                        <p:strVal val="visible"/>
                                      </p:to>
                                    </p:set>
                                    <p:animEffect transition="in" filter="fade">
                                      <p:cBhvr>
                                        <p:cTn id="52" dur="500"/>
                                        <p:tgtEl>
                                          <p:spTgt spid="20992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9923">
                                            <p:txEl>
                                              <p:pRg st="4" end="4"/>
                                            </p:txEl>
                                          </p:spTgt>
                                        </p:tgtEl>
                                        <p:attrNameLst>
                                          <p:attrName>style.visibility</p:attrName>
                                        </p:attrNameLst>
                                      </p:cBhvr>
                                      <p:to>
                                        <p:strVal val="visible"/>
                                      </p:to>
                                    </p:set>
                                    <p:animEffect transition="in" filter="fade">
                                      <p:cBhvr>
                                        <p:cTn id="57" dur="500"/>
                                        <p:tgtEl>
                                          <p:spTgt spid="20992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9923">
                                            <p:txEl>
                                              <p:pRg st="5" end="5"/>
                                            </p:txEl>
                                          </p:spTgt>
                                        </p:tgtEl>
                                        <p:attrNameLst>
                                          <p:attrName>style.visibility</p:attrName>
                                        </p:attrNameLst>
                                      </p:cBhvr>
                                      <p:to>
                                        <p:strVal val="visible"/>
                                      </p:to>
                                    </p:set>
                                    <p:animEffect transition="in" filter="fade">
                                      <p:cBhvr>
                                        <p:cTn id="62" dur="500"/>
                                        <p:tgtEl>
                                          <p:spTgt spid="209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6">
            <a:extLst>
              <a:ext uri="{FF2B5EF4-FFF2-40B4-BE49-F238E27FC236}">
                <a16:creationId xmlns:a16="http://schemas.microsoft.com/office/drawing/2014/main" id="{E53A4B56-43E4-4ED1-B057-4E638EE1DB27}"/>
              </a:ext>
            </a:extLst>
          </p:cNvPr>
          <p:cNvSpPr txBox="1">
            <a:spLocks noChangeArrowheads="1"/>
          </p:cNvSpPr>
          <p:nvPr/>
        </p:nvSpPr>
        <p:spPr bwMode="auto">
          <a:xfrm>
            <a:off x="23813" y="609600"/>
            <a:ext cx="7772400" cy="87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effectLst>
                  <a:outerShdw blurRad="38100" dist="38100" dir="2700000" algn="tl">
                    <a:srgbClr val="000000">
                      <a:alpha val="43137"/>
                    </a:srgbClr>
                  </a:outerShdw>
                </a:effectLst>
              </a:rPr>
              <a:t>Water is a </a:t>
            </a:r>
            <a:r>
              <a:rPr lang="en-US" altLang="en-US" sz="2800" b="1" dirty="0">
                <a:solidFill>
                  <a:srgbClr val="FF00FF"/>
                </a:solidFill>
                <a:effectLst>
                  <a:outerShdw blurRad="38100" dist="38100" dir="2700000" algn="tl">
                    <a:srgbClr val="000000">
                      <a:alpha val="43137"/>
                    </a:srgbClr>
                  </a:outerShdw>
                </a:effectLst>
              </a:rPr>
              <a:t>polar molecule </a:t>
            </a:r>
            <a:r>
              <a:rPr lang="en-US" altLang="en-US" sz="2300" dirty="0">
                <a:solidFill>
                  <a:srgbClr val="000000"/>
                </a:solidFill>
                <a:effectLst>
                  <a:outerShdw blurRad="38100" dist="38100" dir="2700000" algn="tl">
                    <a:srgbClr val="000000">
                      <a:alpha val="43137"/>
                    </a:srgbClr>
                  </a:outerShdw>
                </a:effectLst>
              </a:rPr>
              <a:t>and therefore, is attracted to other water molecules (dipole interactions).</a:t>
            </a:r>
          </a:p>
        </p:txBody>
      </p:sp>
      <p:sp>
        <p:nvSpPr>
          <p:cNvPr id="133123" name="Text Box 8">
            <a:extLst>
              <a:ext uri="{FF2B5EF4-FFF2-40B4-BE49-F238E27FC236}">
                <a16:creationId xmlns:a16="http://schemas.microsoft.com/office/drawing/2014/main" id="{A01F9043-AE6A-40B5-8D77-C77B151022E7}"/>
              </a:ext>
            </a:extLst>
          </p:cNvPr>
          <p:cNvSpPr txBox="1">
            <a:spLocks noChangeArrowheads="1"/>
          </p:cNvSpPr>
          <p:nvPr/>
        </p:nvSpPr>
        <p:spPr bwMode="auto">
          <a:xfrm>
            <a:off x="4240619" y="2360716"/>
            <a:ext cx="4876800"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70C0"/>
                </a:solidFill>
                <a:effectLst>
                  <a:outerShdw blurRad="38100" dist="38100" dir="2700000" algn="tl">
                    <a:srgbClr val="000000">
                      <a:alpha val="43137"/>
                    </a:srgbClr>
                  </a:outerShdw>
                </a:effectLst>
              </a:rPr>
              <a:t>The </a:t>
            </a:r>
            <a:r>
              <a:rPr lang="en-US" altLang="en-US" sz="2300" b="1" dirty="0">
                <a:solidFill>
                  <a:srgbClr val="00B050"/>
                </a:solidFill>
                <a:effectLst>
                  <a:outerShdw blurRad="38100" dist="38100" dir="2700000" algn="tl">
                    <a:srgbClr val="000000">
                      <a:alpha val="43137"/>
                    </a:srgbClr>
                  </a:outerShdw>
                </a:effectLst>
              </a:rPr>
              <a:t>negative</a:t>
            </a:r>
            <a:r>
              <a:rPr lang="en-US" altLang="en-US" sz="2300" dirty="0">
                <a:solidFill>
                  <a:srgbClr val="0070C0"/>
                </a:solidFill>
                <a:effectLst>
                  <a:outerShdw blurRad="38100" dist="38100" dir="2700000" algn="tl">
                    <a:srgbClr val="000000">
                      <a:alpha val="43137"/>
                    </a:srgbClr>
                  </a:outerShdw>
                </a:effectLst>
              </a:rPr>
              <a:t> end of one water molecule attracts the </a:t>
            </a:r>
            <a:r>
              <a:rPr lang="en-US" altLang="en-US" sz="2300" b="1" dirty="0">
                <a:solidFill>
                  <a:srgbClr val="FF0000"/>
                </a:solidFill>
                <a:effectLst>
                  <a:outerShdw blurRad="38100" dist="38100" dir="2700000" algn="tl">
                    <a:srgbClr val="000000">
                      <a:alpha val="43137"/>
                    </a:srgbClr>
                  </a:outerShdw>
                </a:effectLst>
              </a:rPr>
              <a:t>positive</a:t>
            </a:r>
            <a:r>
              <a:rPr lang="en-US" altLang="en-US" sz="2300" dirty="0">
                <a:solidFill>
                  <a:srgbClr val="0070C0"/>
                </a:solidFill>
                <a:effectLst>
                  <a:outerShdw blurRad="38100" dist="38100" dir="2700000" algn="tl">
                    <a:srgbClr val="000000">
                      <a:alpha val="43137"/>
                    </a:srgbClr>
                  </a:outerShdw>
                </a:effectLst>
              </a:rPr>
              <a:t> end of another water molecule.</a:t>
            </a:r>
          </a:p>
        </p:txBody>
      </p:sp>
      <p:sp>
        <p:nvSpPr>
          <p:cNvPr id="24586" name="Rectangle 10">
            <a:extLst>
              <a:ext uri="{FF2B5EF4-FFF2-40B4-BE49-F238E27FC236}">
                <a16:creationId xmlns:a16="http://schemas.microsoft.com/office/drawing/2014/main" id="{30D8E3EE-D405-4408-B43C-D99318E2F282}"/>
              </a:ext>
            </a:extLst>
          </p:cNvPr>
          <p:cNvSpPr>
            <a:spLocks noGrp="1" noChangeArrowheads="1"/>
          </p:cNvSpPr>
          <p:nvPr>
            <p:ph type="title"/>
          </p:nvPr>
        </p:nvSpPr>
        <p:spPr>
          <a:xfrm>
            <a:off x="5410200" y="76200"/>
            <a:ext cx="3733800" cy="533400"/>
          </a:xfrm>
        </p:spPr>
        <p:txBody>
          <a:bodyPr/>
          <a:lstStyle/>
          <a:p>
            <a:pPr algn="ctr" eaLnBrk="1" hangingPunct="1">
              <a:defRPr/>
            </a:pPr>
            <a:r>
              <a:rPr lang="en-US" altLang="en-US" b="1" dirty="0">
                <a:solidFill>
                  <a:srgbClr val="FF0000"/>
                </a:solidFill>
                <a:cs typeface="+mj-cs"/>
              </a:rPr>
              <a:t>Hydrogen Bonds</a:t>
            </a:r>
          </a:p>
        </p:txBody>
      </p:sp>
      <p:grpSp>
        <p:nvGrpSpPr>
          <p:cNvPr id="133125" name="Group 16">
            <a:extLst>
              <a:ext uri="{FF2B5EF4-FFF2-40B4-BE49-F238E27FC236}">
                <a16:creationId xmlns:a16="http://schemas.microsoft.com/office/drawing/2014/main" id="{A6DD0DE1-DD1F-4218-8BAE-C0CE8379A0CE}"/>
              </a:ext>
            </a:extLst>
          </p:cNvPr>
          <p:cNvGrpSpPr>
            <a:grpSpLocks/>
          </p:cNvGrpSpPr>
          <p:nvPr/>
        </p:nvGrpSpPr>
        <p:grpSpPr bwMode="auto">
          <a:xfrm>
            <a:off x="152400" y="1419225"/>
            <a:ext cx="4114800" cy="3255963"/>
            <a:chOff x="240" y="1680"/>
            <a:chExt cx="2592" cy="2051"/>
          </a:xfrm>
        </p:grpSpPr>
        <p:pic>
          <p:nvPicPr>
            <p:cNvPr id="133135" name="Picture 11" descr="0132525763_A447b">
              <a:extLst>
                <a:ext uri="{FF2B5EF4-FFF2-40B4-BE49-F238E27FC236}">
                  <a16:creationId xmlns:a16="http://schemas.microsoft.com/office/drawing/2014/main" id="{EDBD4FC4-92DA-4607-8B78-B8AE4082303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563" t="32780" r="61365" b="23415"/>
            <a:stretch>
              <a:fillRect/>
            </a:stretch>
          </p:blipFill>
          <p:spPr bwMode="auto">
            <a:xfrm>
              <a:off x="432" y="1728"/>
              <a:ext cx="2276" cy="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6" name="Rectangle 12">
              <a:extLst>
                <a:ext uri="{FF2B5EF4-FFF2-40B4-BE49-F238E27FC236}">
                  <a16:creationId xmlns:a16="http://schemas.microsoft.com/office/drawing/2014/main" id="{6C99544F-91E3-4D2C-BC07-8879F36B927D}"/>
                </a:ext>
              </a:extLst>
            </p:cNvPr>
            <p:cNvSpPr>
              <a:spLocks noChangeArrowheads="1"/>
            </p:cNvSpPr>
            <p:nvPr/>
          </p:nvSpPr>
          <p:spPr bwMode="auto">
            <a:xfrm>
              <a:off x="432" y="1680"/>
              <a:ext cx="3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300">
                <a:solidFill>
                  <a:srgbClr val="000000"/>
                </a:solidFill>
              </a:endParaRPr>
            </a:p>
          </p:txBody>
        </p:sp>
        <p:sp>
          <p:nvSpPr>
            <p:cNvPr id="133137" name="Text Box 13">
              <a:extLst>
                <a:ext uri="{FF2B5EF4-FFF2-40B4-BE49-F238E27FC236}">
                  <a16:creationId xmlns:a16="http://schemas.microsoft.com/office/drawing/2014/main" id="{B85962E8-C7D4-462D-9D0B-2E383245412C}"/>
                </a:ext>
              </a:extLst>
            </p:cNvPr>
            <p:cNvSpPr txBox="1">
              <a:spLocks noChangeArrowheads="1"/>
            </p:cNvSpPr>
            <p:nvPr/>
          </p:nvSpPr>
          <p:spPr bwMode="auto">
            <a:xfrm>
              <a:off x="2352" y="3168"/>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l-GR" altLang="en-US" sz="2300">
                <a:solidFill>
                  <a:srgbClr val="000000"/>
                </a:solidFill>
                <a:cs typeface="Arial" panose="020B0604020202020204" pitchFamily="34" charset="0"/>
              </a:endParaRPr>
            </a:p>
          </p:txBody>
        </p:sp>
        <p:sp>
          <p:nvSpPr>
            <p:cNvPr id="133138" name="Text Box 14">
              <a:extLst>
                <a:ext uri="{FF2B5EF4-FFF2-40B4-BE49-F238E27FC236}">
                  <a16:creationId xmlns:a16="http://schemas.microsoft.com/office/drawing/2014/main" id="{BA6A8EDE-1642-4A9F-8E7D-555750132F7B}"/>
                </a:ext>
              </a:extLst>
            </p:cNvPr>
            <p:cNvSpPr txBox="1">
              <a:spLocks noChangeArrowheads="1"/>
            </p:cNvSpPr>
            <p:nvPr/>
          </p:nvSpPr>
          <p:spPr bwMode="auto">
            <a:xfrm>
              <a:off x="2352" y="1968"/>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l-GR" altLang="en-US" sz="2300">
                <a:solidFill>
                  <a:srgbClr val="000000"/>
                </a:solidFill>
                <a:cs typeface="Arial" panose="020B0604020202020204" pitchFamily="34" charset="0"/>
              </a:endParaRPr>
            </a:p>
          </p:txBody>
        </p:sp>
        <p:sp>
          <p:nvSpPr>
            <p:cNvPr id="133139" name="Text Box 15">
              <a:extLst>
                <a:ext uri="{FF2B5EF4-FFF2-40B4-BE49-F238E27FC236}">
                  <a16:creationId xmlns:a16="http://schemas.microsoft.com/office/drawing/2014/main" id="{7491CBAE-BF88-4DB3-A437-F0FE0531B5BF}"/>
                </a:ext>
              </a:extLst>
            </p:cNvPr>
            <p:cNvSpPr txBox="1">
              <a:spLocks noChangeArrowheads="1"/>
            </p:cNvSpPr>
            <p:nvPr/>
          </p:nvSpPr>
          <p:spPr bwMode="auto">
            <a:xfrm>
              <a:off x="240" y="2544"/>
              <a:ext cx="480" cy="2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lgn="r">
                <a:spcBef>
                  <a:spcPct val="50000"/>
                </a:spcBef>
              </a:pPr>
              <a:r>
                <a:rPr lang="el-GR" altLang="en-US" sz="2300">
                  <a:solidFill>
                    <a:srgbClr val="000000"/>
                  </a:solidFill>
                  <a:cs typeface="Arial" panose="020B0604020202020204" pitchFamily="34" charset="0"/>
                </a:rPr>
                <a:t>δ</a:t>
              </a:r>
              <a:r>
                <a:rPr lang="en-US" altLang="en-US" sz="2300" baseline="30000">
                  <a:solidFill>
                    <a:srgbClr val="000000"/>
                  </a:solidFill>
                  <a:cs typeface="Arial" panose="020B0604020202020204" pitchFamily="34" charset="0"/>
                </a:rPr>
                <a:t>–</a:t>
              </a:r>
              <a:endParaRPr lang="en-US" altLang="en-US" sz="2300">
                <a:solidFill>
                  <a:srgbClr val="000000"/>
                </a:solidFill>
                <a:cs typeface="Arial" panose="020B0604020202020204" pitchFamily="34" charset="0"/>
              </a:endParaRPr>
            </a:p>
          </p:txBody>
        </p:sp>
      </p:grpSp>
      <p:sp>
        <p:nvSpPr>
          <p:cNvPr id="133127" name="Rectangle 1">
            <a:extLst>
              <a:ext uri="{FF2B5EF4-FFF2-40B4-BE49-F238E27FC236}">
                <a16:creationId xmlns:a16="http://schemas.microsoft.com/office/drawing/2014/main" id="{AB19E262-C530-4C0F-8066-D48B7A91F949}"/>
              </a:ext>
            </a:extLst>
          </p:cNvPr>
          <p:cNvSpPr>
            <a:spLocks noChangeArrowheads="1"/>
          </p:cNvSpPr>
          <p:nvPr/>
        </p:nvSpPr>
        <p:spPr bwMode="auto">
          <a:xfrm>
            <a:off x="23813" y="4643438"/>
            <a:ext cx="43195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rgbClr val="FF0000"/>
                </a:solidFill>
                <a:effectLst>
                  <a:outerShdw blurRad="38100" dist="38100" dir="2700000" algn="tl">
                    <a:srgbClr val="000000">
                      <a:alpha val="43137"/>
                    </a:srgbClr>
                  </a:outerShdw>
                </a:effectLst>
              </a:rPr>
              <a:t>Hydrogen bonds </a:t>
            </a:r>
            <a:r>
              <a:rPr lang="en-US" altLang="en-US" sz="2300" dirty="0">
                <a:solidFill>
                  <a:srgbClr val="00B050"/>
                </a:solidFill>
                <a:effectLst>
                  <a:outerShdw blurRad="38100" dist="38100" dir="2700000" algn="tl">
                    <a:srgbClr val="000000">
                      <a:alpha val="43137"/>
                    </a:srgbClr>
                  </a:outerShdw>
                </a:effectLst>
              </a:rPr>
              <a:t>arise when a hydrogen atom (small) is covalently bonded to a </a:t>
            </a:r>
            <a:r>
              <a:rPr lang="en-US" altLang="en-US" sz="2300" dirty="0">
                <a:solidFill>
                  <a:srgbClr val="7030A0"/>
                </a:solidFill>
                <a:effectLst>
                  <a:outerShdw blurRad="38100" dist="38100" dir="2700000" algn="tl">
                    <a:srgbClr val="000000">
                      <a:alpha val="43137"/>
                    </a:srgbClr>
                  </a:outerShdw>
                </a:effectLst>
              </a:rPr>
              <a:t>highly electronegative</a:t>
            </a:r>
            <a:r>
              <a:rPr lang="en-US" altLang="en-US" sz="2300" dirty="0">
                <a:solidFill>
                  <a:srgbClr val="00B050"/>
                </a:solidFill>
                <a:effectLst>
                  <a:outerShdw blurRad="38100" dist="38100" dir="2700000" algn="tl">
                    <a:srgbClr val="000000">
                      <a:alpha val="43137"/>
                    </a:srgbClr>
                  </a:outerShdw>
                </a:effectLst>
              </a:rPr>
              <a:t> larger atom. </a:t>
            </a:r>
          </a:p>
        </p:txBody>
      </p:sp>
      <p:sp>
        <p:nvSpPr>
          <p:cNvPr id="133128" name="Rectangle 2">
            <a:extLst>
              <a:ext uri="{FF2B5EF4-FFF2-40B4-BE49-F238E27FC236}">
                <a16:creationId xmlns:a16="http://schemas.microsoft.com/office/drawing/2014/main" id="{D9BBC5DB-507D-4CF2-A3A3-48B2AF58D88E}"/>
              </a:ext>
            </a:extLst>
          </p:cNvPr>
          <p:cNvSpPr>
            <a:spLocks noChangeArrowheads="1"/>
          </p:cNvSpPr>
          <p:nvPr/>
        </p:nvSpPr>
        <p:spPr bwMode="auto">
          <a:xfrm>
            <a:off x="7796213" y="4010025"/>
            <a:ext cx="1347787" cy="2847975"/>
          </a:xfrm>
          <a:prstGeom prst="rect">
            <a:avLst/>
          </a:prstGeom>
          <a:solidFill>
            <a:schemeClr val="bg1"/>
          </a:solidFill>
          <a:ln w="9525" algn="ctr">
            <a:solidFill>
              <a:schemeClr val="bg1"/>
            </a:solidFill>
            <a:round/>
            <a:headEnd/>
            <a:tailEnd/>
          </a:ln>
        </p:spPr>
        <p:txBody>
          <a:bodyPr lIns="91040" tIns="45520" rIns="91040" bIns="45520"/>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3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300"/>
          </a:p>
        </p:txBody>
      </p:sp>
      <p:pic>
        <p:nvPicPr>
          <p:cNvPr id="2" name="Picture 1">
            <a:extLst>
              <a:ext uri="{FF2B5EF4-FFF2-40B4-BE49-F238E27FC236}">
                <a16:creationId xmlns:a16="http://schemas.microsoft.com/office/drawing/2014/main" id="{51B11236-1D3C-4E8B-B058-EF86916F1EE6}"/>
              </a:ext>
            </a:extLst>
          </p:cNvPr>
          <p:cNvPicPr>
            <a:picLocks noChangeAspect="1"/>
          </p:cNvPicPr>
          <p:nvPr/>
        </p:nvPicPr>
        <p:blipFill>
          <a:blip r:embed="rId4"/>
          <a:stretch>
            <a:fillRect/>
          </a:stretch>
        </p:blipFill>
        <p:spPr>
          <a:xfrm>
            <a:off x="4128681" y="3667228"/>
            <a:ext cx="4884843" cy="2484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fade">
                                      <p:cBhvr>
                                        <p:cTn id="12" dur="5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23"/>
                                        </p:tgtEl>
                                        <p:attrNameLst>
                                          <p:attrName>style.visibility</p:attrName>
                                        </p:attrNameLst>
                                      </p:cBhvr>
                                      <p:to>
                                        <p:strVal val="visible"/>
                                      </p:to>
                                    </p:set>
                                    <p:animEffect transition="in" filter="fade">
                                      <p:cBhvr>
                                        <p:cTn id="17" dur="500"/>
                                        <p:tgtEl>
                                          <p:spTgt spid="133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27"/>
                                        </p:tgtEl>
                                        <p:attrNameLst>
                                          <p:attrName>style.visibility</p:attrName>
                                        </p:attrNameLst>
                                      </p:cBhvr>
                                      <p:to>
                                        <p:strVal val="visible"/>
                                      </p:to>
                                    </p:set>
                                    <p:animEffect transition="in" filter="fade">
                                      <p:cBhvr>
                                        <p:cTn id="22" dur="500"/>
                                        <p:tgtEl>
                                          <p:spTgt spid="133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p:bldP spid="13312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a:extLst>
              <a:ext uri="{FF2B5EF4-FFF2-40B4-BE49-F238E27FC236}">
                <a16:creationId xmlns:a16="http://schemas.microsoft.com/office/drawing/2014/main" id="{228E4236-0CC8-4065-9AA4-924CEC736376}"/>
              </a:ext>
            </a:extLst>
          </p:cNvPr>
          <p:cNvSpPr>
            <a:spLocks noGrp="1" noChangeArrowheads="1"/>
          </p:cNvSpPr>
          <p:nvPr>
            <p:ph type="title"/>
          </p:nvPr>
        </p:nvSpPr>
        <p:spPr/>
        <p:txBody>
          <a:bodyPr/>
          <a:lstStyle/>
          <a:p>
            <a:pPr eaLnBrk="1" hangingPunct="1"/>
            <a:r>
              <a:rPr lang="en-US" altLang="en-US"/>
              <a:t>Identify Solutions, Solutes, and Solvents</a:t>
            </a:r>
          </a:p>
        </p:txBody>
      </p:sp>
      <p:sp>
        <p:nvSpPr>
          <p:cNvPr id="211971" name="Content Placeholder 7">
            <a:extLst>
              <a:ext uri="{FF2B5EF4-FFF2-40B4-BE49-F238E27FC236}">
                <a16:creationId xmlns:a16="http://schemas.microsoft.com/office/drawing/2014/main" id="{A0893194-5165-4EF4-8241-3120F71C2484}"/>
              </a:ext>
            </a:extLst>
          </p:cNvPr>
          <p:cNvSpPr>
            <a:spLocks noGrp="1" noChangeArrowheads="1"/>
          </p:cNvSpPr>
          <p:nvPr>
            <p:ph sz="quarter" idx="15"/>
          </p:nvPr>
        </p:nvSpPr>
        <p:spPr>
          <a:xfrm>
            <a:off x="4575175" y="1376363"/>
            <a:ext cx="4568825" cy="5481637"/>
          </a:xfrm>
        </p:spPr>
        <p:txBody>
          <a:bodyPr lIns="182880" tIns="91440" rIns="182880"/>
          <a:lstStyle/>
          <a:p>
            <a:pPr eaLnBrk="1" hangingPunct="1"/>
            <a:r>
              <a:rPr lang="en-US" altLang="en-US" dirty="0">
                <a:solidFill>
                  <a:srgbClr val="FF0000"/>
                </a:solidFill>
              </a:rPr>
              <a:t>Determine whether each item describes a solute or a solvent.</a:t>
            </a:r>
          </a:p>
          <a:p>
            <a:pPr eaLnBrk="1" hangingPunct="1"/>
            <a:r>
              <a:rPr lang="en-US" altLang="en-US" dirty="0"/>
              <a:t>When acetic acid is dissolved in water to make vinegar, acetic acid is the </a:t>
            </a:r>
            <a:r>
              <a:rPr lang="en-US" altLang="en-US" b="1" u="sng" dirty="0">
                <a:solidFill>
                  <a:srgbClr val="FF0000"/>
                </a:solidFill>
              </a:rPr>
              <a:t>solute</a:t>
            </a:r>
            <a:r>
              <a:rPr lang="en-US" altLang="en-US" dirty="0"/>
              <a:t>.</a:t>
            </a:r>
          </a:p>
          <a:p>
            <a:pPr eaLnBrk="1" hangingPunct="1"/>
            <a:r>
              <a:rPr lang="en-US" altLang="en-US" dirty="0"/>
              <a:t>When a small amount of carbon is dissolved in iron to make steel, the iron is the </a:t>
            </a:r>
            <a:r>
              <a:rPr lang="en-US" altLang="en-US" b="1" u="sng" dirty="0">
                <a:solidFill>
                  <a:srgbClr val="FF0000"/>
                </a:solidFill>
              </a:rPr>
              <a:t>solvent</a:t>
            </a:r>
            <a:r>
              <a:rPr lang="en-US" altLang="en-US" dirty="0"/>
              <a:t>. </a:t>
            </a:r>
          </a:p>
          <a:p>
            <a:pPr eaLnBrk="1" hangingPunct="1"/>
            <a:r>
              <a:rPr lang="en-US" altLang="en-US" dirty="0"/>
              <a:t>When a small amount of hydrogen gas mixes with nitrogen gas, hydrogen is the </a:t>
            </a:r>
            <a:r>
              <a:rPr lang="en-US" altLang="en-US" b="1" u="sng" dirty="0">
                <a:solidFill>
                  <a:srgbClr val="FF0000"/>
                </a:solidFill>
              </a:rPr>
              <a:t>solute</a:t>
            </a:r>
            <a:r>
              <a:rPr lang="en-US" altLang="en-US" dirty="0"/>
              <a:t>. </a:t>
            </a:r>
            <a:r>
              <a:rPr lang="en-US" altLang="en-US" i="1" dirty="0"/>
              <a:t>(N</a:t>
            </a:r>
            <a:r>
              <a:rPr lang="en-US" altLang="en-US" i="1" baseline="-25000" dirty="0"/>
              <a:t>2</a:t>
            </a:r>
            <a:r>
              <a:rPr lang="en-US" altLang="en-US" i="1" dirty="0"/>
              <a:t> is more abundant)</a:t>
            </a:r>
          </a:p>
          <a:p>
            <a:pPr eaLnBrk="1" hangingPunct="1"/>
            <a:r>
              <a:rPr lang="en-US" altLang="en-US" dirty="0"/>
              <a:t>When carbon dioxide gas dissolves in water, water is the </a:t>
            </a:r>
            <a:r>
              <a:rPr lang="en-US" altLang="en-US" b="1" u="sng" dirty="0">
                <a:solidFill>
                  <a:srgbClr val="FF0000"/>
                </a:solidFill>
              </a:rPr>
              <a:t>solvent</a:t>
            </a:r>
            <a:r>
              <a:rPr lang="en-US" altLang="en-US" dirty="0"/>
              <a:t>.</a:t>
            </a:r>
          </a:p>
          <a:p>
            <a:pPr eaLnBrk="1" hangingPunct="1"/>
            <a:r>
              <a:rPr lang="en-US" altLang="en-US" dirty="0"/>
              <a:t>When a small amount of solid iodine is mixed with ethanol, ethanol is the </a:t>
            </a:r>
            <a:r>
              <a:rPr lang="en-US" altLang="en-US" b="1" u="sng" dirty="0">
                <a:solidFill>
                  <a:srgbClr val="FF0000"/>
                </a:solidFill>
              </a:rPr>
              <a:t>solvent</a:t>
            </a:r>
            <a:r>
              <a:rPr lang="en-US" altLang="en-US" dirty="0"/>
              <a:t>.</a:t>
            </a:r>
          </a:p>
          <a:p>
            <a:pPr eaLnBrk="1" hangingPunct="1"/>
            <a:endParaRPr lang="en-US" altLang="en-US" dirty="0"/>
          </a:p>
          <a:p>
            <a:pPr eaLnBrk="1" hangingPunct="1"/>
            <a:endParaRPr lang="en-US" altLang="en-US" dirty="0"/>
          </a:p>
        </p:txBody>
      </p:sp>
      <p:sp>
        <p:nvSpPr>
          <p:cNvPr id="9" name="Content Placeholder 8">
            <a:extLst>
              <a:ext uri="{FF2B5EF4-FFF2-40B4-BE49-F238E27FC236}">
                <a16:creationId xmlns:a16="http://schemas.microsoft.com/office/drawing/2014/main" id="{13803C01-F989-4690-B5CB-CF0C6F1BCCEB}"/>
              </a:ext>
            </a:extLst>
          </p:cNvPr>
          <p:cNvSpPr>
            <a:spLocks noGrp="1"/>
          </p:cNvSpPr>
          <p:nvPr>
            <p:ph sz="quarter" idx="16"/>
          </p:nvPr>
        </p:nvSpPr>
        <p:spPr>
          <a:xfrm>
            <a:off x="0" y="1376363"/>
            <a:ext cx="4249738" cy="5481637"/>
          </a:xfrm>
        </p:spPr>
        <p:txBody>
          <a:bodyPr lIns="182880" tIns="91440"/>
          <a:lstStyle/>
          <a:p>
            <a:pPr eaLnBrk="1" hangingPunct="1">
              <a:spcBef>
                <a:spcPts val="945"/>
              </a:spcBef>
              <a:spcAft>
                <a:spcPts val="0"/>
              </a:spcAft>
              <a:defRPr/>
            </a:pPr>
            <a:r>
              <a:rPr lang="en-US" sz="2000" dirty="0"/>
              <a:t>Choice A or B for each statement:</a:t>
            </a:r>
          </a:p>
          <a:p>
            <a:pPr eaLnBrk="1" hangingPunct="1">
              <a:spcBef>
                <a:spcPts val="0"/>
              </a:spcBef>
              <a:spcAft>
                <a:spcPts val="0"/>
              </a:spcAft>
              <a:defRPr/>
            </a:pPr>
            <a:r>
              <a:rPr lang="en-US" sz="2000" dirty="0">
                <a:solidFill>
                  <a:srgbClr val="0070C0"/>
                </a:solidFill>
              </a:rPr>
              <a:t>A) a mixture and a solution</a:t>
            </a:r>
          </a:p>
          <a:p>
            <a:pPr eaLnBrk="1" hangingPunct="1">
              <a:spcBef>
                <a:spcPts val="0"/>
              </a:spcBef>
              <a:spcAft>
                <a:spcPts val="0"/>
              </a:spcAft>
              <a:defRPr/>
            </a:pPr>
            <a:r>
              <a:rPr lang="en-US" sz="2000" dirty="0">
                <a:solidFill>
                  <a:srgbClr val="FF0000"/>
                </a:solidFill>
              </a:rPr>
              <a:t>B) a mixture but not a solution</a:t>
            </a:r>
          </a:p>
          <a:p>
            <a:pPr eaLnBrk="1" hangingPunct="1">
              <a:spcBef>
                <a:spcPts val="945"/>
              </a:spcBef>
              <a:spcAft>
                <a:spcPts val="0"/>
              </a:spcAft>
              <a:defRPr/>
            </a:pPr>
            <a:endParaRPr lang="en-US" sz="800" dirty="0"/>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Honey</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Grape juice</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Sand on the beach</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A mixture of carbon dioxide and nitrogen gases </a:t>
            </a:r>
          </a:p>
          <a:p>
            <a:pPr marL="240067" indent="-240067" eaLnBrk="1" hangingPunct="1">
              <a:spcBef>
                <a:spcPts val="945"/>
              </a:spcBef>
              <a:spcAft>
                <a:spcPts val="0"/>
              </a:spcAft>
              <a:buFont typeface="Arial" pitchFamily="34" charset="0"/>
              <a:buChar char="•"/>
              <a:defRPr/>
            </a:pPr>
            <a:r>
              <a:rPr lang="en-US" sz="2000" dirty="0">
                <a:solidFill>
                  <a:srgbClr val="0070C0"/>
                </a:solidFill>
                <a:effectLst>
                  <a:outerShdw blurRad="38100" dist="38100" dir="2700000" algn="tl">
                    <a:srgbClr val="000000">
                      <a:alpha val="43137"/>
                    </a:srgbClr>
                  </a:outerShdw>
                </a:effectLst>
              </a:rPr>
              <a:t>Rubbing alcohol</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Mayonnaise</a:t>
            </a:r>
          </a:p>
          <a:p>
            <a:pPr marL="240067" indent="-240067" eaLnBrk="1" hangingPunct="1">
              <a:spcBef>
                <a:spcPts val="945"/>
              </a:spcBef>
              <a:spcAft>
                <a:spcPts val="0"/>
              </a:spcAft>
              <a:buFont typeface="Arial" pitchFamily="34" charset="0"/>
              <a:buChar char="•"/>
              <a:defRPr/>
            </a:pPr>
            <a:r>
              <a:rPr lang="en-US" sz="2000" dirty="0">
                <a:solidFill>
                  <a:srgbClr val="FF0000"/>
                </a:solidFill>
                <a:effectLst>
                  <a:outerShdw blurRad="38100" dist="38100" dir="2700000" algn="tl">
                    <a:srgbClr val="000000">
                      <a:alpha val="43137"/>
                    </a:srgbClr>
                  </a:outerShdw>
                </a:effectLst>
              </a:rPr>
              <a:t>paint</a:t>
            </a:r>
            <a:endParaRPr lang="en-US" dirty="0">
              <a:solidFill>
                <a:srgbClr val="FF0000"/>
              </a:solidFill>
              <a:effectLst>
                <a:outerShdw blurRad="38100" dist="38100" dir="2700000" algn="tl">
                  <a:srgbClr val="000000">
                    <a:alpha val="43137"/>
                  </a:srgbClr>
                </a:outerShdw>
              </a:effectLst>
            </a:endParaRPr>
          </a:p>
          <a:p>
            <a:pPr eaLnBrk="1" hangingPunct="1">
              <a:spcBef>
                <a:spcPts val="945"/>
              </a:spcBef>
              <a:spcAft>
                <a:spcPts val="0"/>
              </a:spcAft>
              <a:defRPr/>
            </a:pPr>
            <a:endParaRPr lang="en-US" dirty="0"/>
          </a:p>
          <a:p>
            <a:pPr eaLnBrk="1" hangingPunct="1">
              <a:spcBef>
                <a:spcPts val="945"/>
              </a:spcBef>
              <a:spcAft>
                <a:spcPts val="0"/>
              </a:spcAft>
              <a:defRPr/>
            </a:pPr>
            <a:endParaRPr lang="en-US" dirty="0"/>
          </a:p>
        </p:txBody>
      </p:sp>
      <p:pic>
        <p:nvPicPr>
          <p:cNvPr id="211973" name="Picture 8">
            <a:extLst>
              <a:ext uri="{FF2B5EF4-FFF2-40B4-BE49-F238E27FC236}">
                <a16:creationId xmlns:a16="http://schemas.microsoft.com/office/drawing/2014/main" id="{7A4AD9F6-9E9D-4255-A4DE-A6CD1B759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225"/>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fade">
                                      <p:cBhvr>
                                        <p:cTn id="7" dur="500"/>
                                        <p:tgtEl>
                                          <p:spTgt spid="21197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animEffect transition="in" filter="fade">
                                      <p:cBhvr>
                                        <p:cTn id="11" dur="500"/>
                                        <p:tgtEl>
                                          <p:spTgt spid="21197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1971">
                                            <p:txEl>
                                              <p:pRg st="2" end="2"/>
                                            </p:txEl>
                                          </p:spTgt>
                                        </p:tgtEl>
                                        <p:attrNameLst>
                                          <p:attrName>style.visibility</p:attrName>
                                        </p:attrNameLst>
                                      </p:cBhvr>
                                      <p:to>
                                        <p:strVal val="visible"/>
                                      </p:to>
                                    </p:set>
                                    <p:animEffect transition="in" filter="fade">
                                      <p:cBhvr>
                                        <p:cTn id="16" dur="500"/>
                                        <p:tgtEl>
                                          <p:spTgt spid="21197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1971">
                                            <p:txEl>
                                              <p:pRg st="3" end="3"/>
                                            </p:txEl>
                                          </p:spTgt>
                                        </p:tgtEl>
                                        <p:attrNameLst>
                                          <p:attrName>style.visibility</p:attrName>
                                        </p:attrNameLst>
                                      </p:cBhvr>
                                      <p:to>
                                        <p:strVal val="visible"/>
                                      </p:to>
                                    </p:set>
                                    <p:animEffect transition="in" filter="fade">
                                      <p:cBhvr>
                                        <p:cTn id="21" dur="500"/>
                                        <p:tgtEl>
                                          <p:spTgt spid="2119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1971">
                                            <p:txEl>
                                              <p:pRg st="4" end="4"/>
                                            </p:txEl>
                                          </p:spTgt>
                                        </p:tgtEl>
                                        <p:attrNameLst>
                                          <p:attrName>style.visibility</p:attrName>
                                        </p:attrNameLst>
                                      </p:cBhvr>
                                      <p:to>
                                        <p:strVal val="visible"/>
                                      </p:to>
                                    </p:set>
                                    <p:animEffect transition="in" filter="fade">
                                      <p:cBhvr>
                                        <p:cTn id="26" dur="500"/>
                                        <p:tgtEl>
                                          <p:spTgt spid="21197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1971">
                                            <p:txEl>
                                              <p:pRg st="5" end="5"/>
                                            </p:txEl>
                                          </p:spTgt>
                                        </p:tgtEl>
                                        <p:attrNameLst>
                                          <p:attrName>style.visibility</p:attrName>
                                        </p:attrNameLst>
                                      </p:cBhvr>
                                      <p:to>
                                        <p:strVal val="visible"/>
                                      </p:to>
                                    </p:set>
                                    <p:animEffect transition="in" filter="fade">
                                      <p:cBhvr>
                                        <p:cTn id="31"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92F96835-07C9-47AF-A97A-3D62AB56D3B8}"/>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4019" name="Rectangle 2">
            <a:extLst>
              <a:ext uri="{FF2B5EF4-FFF2-40B4-BE49-F238E27FC236}">
                <a16:creationId xmlns:a16="http://schemas.microsoft.com/office/drawing/2014/main" id="{DF06A02A-CC7E-4D56-8B02-830AAEBD30FF}"/>
              </a:ext>
            </a:extLst>
          </p:cNvPr>
          <p:cNvSpPr>
            <a:spLocks noChangeArrowheads="1"/>
          </p:cNvSpPr>
          <p:nvPr/>
        </p:nvSpPr>
        <p:spPr bwMode="auto">
          <a:xfrm>
            <a:off x="76200" y="1066800"/>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The solubility of a gas in water is 0.16 g/L at 104 kPa. What is the solubility when the pressure of the gas is increased to 288 kPa? (Assume constant temperature)</a:t>
            </a:r>
          </a:p>
          <a:p>
            <a:pPr eaLnBrk="1" hangingPunct="1"/>
            <a:endParaRPr lang="en-US" altLang="en-US" sz="2700">
              <a:solidFill>
                <a:srgbClr val="7030A0"/>
              </a:solidFill>
            </a:endParaRPr>
          </a:p>
          <a:p>
            <a:pPr eaLnBrk="1" hangingPunct="1"/>
            <a:r>
              <a:rPr lang="en-US" altLang="en-US" sz="3600">
                <a:solidFill>
                  <a:srgbClr val="7030A0"/>
                </a:solidFill>
              </a:rPr>
              <a:t>	</a:t>
            </a:r>
            <a:endParaRPr lang="en-US" altLang="en-US" sz="3600" b="1">
              <a:solidFill>
                <a:srgbClr val="FF0000"/>
              </a:solidFill>
            </a:endParaRPr>
          </a:p>
        </p:txBody>
      </p:sp>
      <p:pic>
        <p:nvPicPr>
          <p:cNvPr id="214020" name="Picture 8">
            <a:extLst>
              <a:ext uri="{FF2B5EF4-FFF2-40B4-BE49-F238E27FC236}">
                <a16:creationId xmlns:a16="http://schemas.microsoft.com/office/drawing/2014/main" id="{6B0BB114-42DE-466D-87E7-19ECF92FD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1" name="Rectangle 4">
            <a:extLst>
              <a:ext uri="{FF2B5EF4-FFF2-40B4-BE49-F238E27FC236}">
                <a16:creationId xmlns:a16="http://schemas.microsoft.com/office/drawing/2014/main" id="{98AB5599-CA8D-4EBD-9A73-A8C8B591BF4C}"/>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E98BFE5E-E685-46D2-B16D-7B903DA76B27}"/>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5043" name="Rectangle 2">
            <a:extLst>
              <a:ext uri="{FF2B5EF4-FFF2-40B4-BE49-F238E27FC236}">
                <a16:creationId xmlns:a16="http://schemas.microsoft.com/office/drawing/2014/main" id="{6526FEED-22F0-468A-8625-A815D9355AFB}"/>
              </a:ext>
            </a:extLst>
          </p:cNvPr>
          <p:cNvSpPr>
            <a:spLocks noChangeArrowheads="1"/>
          </p:cNvSpPr>
          <p:nvPr/>
        </p:nvSpPr>
        <p:spPr bwMode="auto">
          <a:xfrm>
            <a:off x="76200" y="1066800"/>
            <a:ext cx="8991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solidFill>
                  <a:srgbClr val="7030A0"/>
                </a:solidFill>
              </a:rPr>
              <a:t>The solubility of a gas in water is 0.16 g/L at 104 kPa. What is the solubility when the pressure of the gas is increased to 288 kPa? (Assume constant temperature)</a:t>
            </a:r>
          </a:p>
          <a:p>
            <a:pPr eaLnBrk="1" hangingPunct="1"/>
            <a:endParaRPr lang="en-US" altLang="en-US" sz="2700" dirty="0">
              <a:solidFill>
                <a:srgbClr val="7030A0"/>
              </a:solidFill>
            </a:endParaRPr>
          </a:p>
          <a:p>
            <a:pPr eaLnBrk="1" hangingPunct="1"/>
            <a:r>
              <a:rPr lang="en-US" altLang="en-US" sz="3600" dirty="0">
                <a:solidFill>
                  <a:srgbClr val="7030A0"/>
                </a:solidFill>
              </a:rPr>
              <a:t>	Rearrange to solve for S</a:t>
            </a:r>
            <a:r>
              <a:rPr lang="en-US" altLang="en-US" sz="3600" baseline="-25000" dirty="0">
                <a:solidFill>
                  <a:srgbClr val="7030A0"/>
                </a:solidFill>
              </a:rPr>
              <a:t>2</a:t>
            </a:r>
            <a:r>
              <a:rPr lang="en-US" altLang="en-US" sz="3600" dirty="0">
                <a:solidFill>
                  <a:srgbClr val="7030A0"/>
                </a:solidFill>
              </a:rPr>
              <a:t> </a:t>
            </a:r>
          </a:p>
          <a:p>
            <a:pPr algn="ctr" eaLnBrk="1" hangingPunct="1">
              <a:spcBef>
                <a:spcPts val="1800"/>
              </a:spcBef>
            </a:pPr>
            <a:r>
              <a:rPr lang="en-US" altLang="en-US" sz="3600" dirty="0">
                <a:solidFill>
                  <a:srgbClr val="7030A0"/>
                </a:solidFill>
              </a:rPr>
              <a:t>S</a:t>
            </a:r>
            <a:r>
              <a:rPr lang="en-US" altLang="en-US" sz="3600" baseline="-25000" dirty="0">
                <a:solidFill>
                  <a:srgbClr val="7030A0"/>
                </a:solidFill>
              </a:rPr>
              <a:t>2</a:t>
            </a:r>
            <a:r>
              <a:rPr lang="en-US" altLang="en-US" sz="3600" dirty="0">
                <a:solidFill>
                  <a:srgbClr val="7030A0"/>
                </a:solidFill>
              </a:rPr>
              <a:t> = S</a:t>
            </a:r>
            <a:r>
              <a:rPr lang="en-US" altLang="en-US" sz="3600" baseline="-25000" dirty="0">
                <a:solidFill>
                  <a:srgbClr val="7030A0"/>
                </a:solidFill>
              </a:rPr>
              <a:t>1</a:t>
            </a:r>
            <a:r>
              <a:rPr lang="en-US" altLang="en-US" sz="3600" dirty="0">
                <a:solidFill>
                  <a:srgbClr val="7030A0"/>
                </a:solidFill>
              </a:rPr>
              <a:t>P</a:t>
            </a:r>
            <a:r>
              <a:rPr lang="en-US" altLang="en-US" sz="3600" baseline="-25000" dirty="0">
                <a:solidFill>
                  <a:srgbClr val="7030A0"/>
                </a:solidFill>
              </a:rPr>
              <a:t>2</a:t>
            </a:r>
            <a:r>
              <a:rPr lang="en-US" altLang="en-US" sz="3600" dirty="0">
                <a:solidFill>
                  <a:srgbClr val="7030A0"/>
                </a:solidFill>
              </a:rPr>
              <a:t>/P</a:t>
            </a:r>
            <a:r>
              <a:rPr lang="en-US" altLang="en-US" sz="3600" baseline="-25000" dirty="0">
                <a:solidFill>
                  <a:srgbClr val="7030A0"/>
                </a:solidFill>
              </a:rPr>
              <a:t>1</a:t>
            </a:r>
            <a:r>
              <a:rPr lang="en-US" altLang="en-US" sz="3600" dirty="0">
                <a:solidFill>
                  <a:srgbClr val="7030A0"/>
                </a:solidFill>
              </a:rPr>
              <a:t>  </a:t>
            </a:r>
          </a:p>
          <a:p>
            <a:pPr eaLnBrk="1" hangingPunct="1">
              <a:spcBef>
                <a:spcPts val="1800"/>
              </a:spcBef>
            </a:pPr>
            <a:r>
              <a:rPr lang="en-US" altLang="en-US" sz="3600" dirty="0">
                <a:solidFill>
                  <a:srgbClr val="7030A0"/>
                </a:solidFill>
              </a:rPr>
              <a:t>S</a:t>
            </a:r>
            <a:r>
              <a:rPr lang="en-US" altLang="en-US" sz="3600" baseline="-25000" dirty="0">
                <a:solidFill>
                  <a:srgbClr val="7030A0"/>
                </a:solidFill>
              </a:rPr>
              <a:t>2</a:t>
            </a:r>
            <a:r>
              <a:rPr lang="en-US" altLang="en-US" sz="3600" dirty="0">
                <a:solidFill>
                  <a:srgbClr val="7030A0"/>
                </a:solidFill>
              </a:rPr>
              <a:t> = (0.16 g/L)(288 kPa)/(104 kPa)</a:t>
            </a:r>
          </a:p>
          <a:p>
            <a:pPr eaLnBrk="1" hangingPunct="1">
              <a:spcBef>
                <a:spcPts val="1800"/>
              </a:spcBef>
            </a:pPr>
            <a:r>
              <a:rPr lang="en-US" altLang="en-US" sz="3600" dirty="0">
                <a:solidFill>
                  <a:srgbClr val="7030A0"/>
                </a:solidFill>
              </a:rPr>
              <a:t>S</a:t>
            </a:r>
            <a:r>
              <a:rPr lang="en-US" altLang="en-US" sz="3600" baseline="-25000" dirty="0">
                <a:solidFill>
                  <a:srgbClr val="7030A0"/>
                </a:solidFill>
              </a:rPr>
              <a:t>2</a:t>
            </a:r>
            <a:r>
              <a:rPr lang="en-US" altLang="en-US" sz="3600" dirty="0">
                <a:solidFill>
                  <a:srgbClr val="7030A0"/>
                </a:solidFill>
              </a:rPr>
              <a:t> = 0.44 g/L   =  </a:t>
            </a:r>
            <a:r>
              <a:rPr lang="en-US" altLang="en-US" sz="3600" b="1" dirty="0">
                <a:solidFill>
                  <a:srgbClr val="FF0000"/>
                </a:solidFill>
              </a:rPr>
              <a:t>4.4 x 10</a:t>
            </a:r>
            <a:r>
              <a:rPr lang="en-US" altLang="en-US" sz="3600" b="1" baseline="30000" dirty="0">
                <a:solidFill>
                  <a:srgbClr val="FF0000"/>
                </a:solidFill>
              </a:rPr>
              <a:t>-1</a:t>
            </a:r>
            <a:r>
              <a:rPr lang="en-US" altLang="en-US" sz="3600" b="1" dirty="0">
                <a:solidFill>
                  <a:srgbClr val="FF0000"/>
                </a:solidFill>
              </a:rPr>
              <a:t> g/L</a:t>
            </a:r>
          </a:p>
        </p:txBody>
      </p:sp>
      <p:pic>
        <p:nvPicPr>
          <p:cNvPr id="215044" name="Picture 8">
            <a:extLst>
              <a:ext uri="{FF2B5EF4-FFF2-40B4-BE49-F238E27FC236}">
                <a16:creationId xmlns:a16="http://schemas.microsoft.com/office/drawing/2014/main" id="{BFE5092D-5374-400B-AB0D-9EEC08C35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2">
            <a:extLst>
              <a:ext uri="{FF2B5EF4-FFF2-40B4-BE49-F238E27FC236}">
                <a16:creationId xmlns:a16="http://schemas.microsoft.com/office/drawing/2014/main" id="{AB2E6ACE-428B-49ED-99ED-5CCFD74DB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51113"/>
            <a:ext cx="1752600"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46" name="Rectangle 5">
            <a:extLst>
              <a:ext uri="{FF2B5EF4-FFF2-40B4-BE49-F238E27FC236}">
                <a16:creationId xmlns:a16="http://schemas.microsoft.com/office/drawing/2014/main" id="{F6C2A399-818D-488E-B942-43ED8CD637A5}"/>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fade">
                                      <p:cBhvr>
                                        <p:cTn id="7" dur="500"/>
                                        <p:tgtEl>
                                          <p:spTgt spid="2150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fade">
                                      <p:cBhvr>
                                        <p:cTn id="12" dur="500"/>
                                        <p:tgtEl>
                                          <p:spTgt spid="215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animEffect transition="in" filter="fade">
                                      <p:cBhvr>
                                        <p:cTn id="17" dur="500"/>
                                        <p:tgtEl>
                                          <p:spTgt spid="2150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43">
                                            <p:txEl>
                                              <p:pRg st="4" end="4"/>
                                            </p:txEl>
                                          </p:spTgt>
                                        </p:tgtEl>
                                        <p:attrNameLst>
                                          <p:attrName>style.visibility</p:attrName>
                                        </p:attrNameLst>
                                      </p:cBhvr>
                                      <p:to>
                                        <p:strVal val="visible"/>
                                      </p:to>
                                    </p:set>
                                    <p:animEffect transition="in" filter="fade">
                                      <p:cBhvr>
                                        <p:cTn id="22" dur="500"/>
                                        <p:tgtEl>
                                          <p:spTgt spid="2150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043">
                                            <p:txEl>
                                              <p:pRg st="5" end="5"/>
                                            </p:txEl>
                                          </p:spTgt>
                                        </p:tgtEl>
                                        <p:attrNameLst>
                                          <p:attrName>style.visibility</p:attrName>
                                        </p:attrNameLst>
                                      </p:cBhvr>
                                      <p:to>
                                        <p:strVal val="visible"/>
                                      </p:to>
                                    </p:set>
                                    <p:animEffect transition="in" filter="fade">
                                      <p:cBhvr>
                                        <p:cTn id="27" dur="500"/>
                                        <p:tgtEl>
                                          <p:spTgt spid="215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F1E32F25-5E56-4A20-92FE-379D7E2748C1}"/>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6067" name="Rectangle 2">
            <a:extLst>
              <a:ext uri="{FF2B5EF4-FFF2-40B4-BE49-F238E27FC236}">
                <a16:creationId xmlns:a16="http://schemas.microsoft.com/office/drawing/2014/main" id="{A3BA919B-5DA5-4329-B52D-42E3B14A559C}"/>
              </a:ext>
            </a:extLst>
          </p:cNvPr>
          <p:cNvSpPr>
            <a:spLocks noChangeArrowheads="1"/>
          </p:cNvSpPr>
          <p:nvPr/>
        </p:nvSpPr>
        <p:spPr bwMode="auto">
          <a:xfrm>
            <a:off x="76200" y="1066800"/>
            <a:ext cx="8991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a:solidFill>
                  <a:srgbClr val="7030A0"/>
                </a:solidFill>
              </a:rPr>
              <a:t>A gas has a solubility in water at 0º C of 3.6 g/L at a pressure of 1.0 atm. What pressure is needed to produce an aqueous solution containing 9.5 g/L of the same gas at 0º C?</a:t>
            </a:r>
          </a:p>
          <a:p>
            <a:pPr eaLnBrk="1" hangingPunct="1"/>
            <a:endParaRPr lang="en-US" altLang="en-US" sz="2700">
              <a:solidFill>
                <a:srgbClr val="7030A0"/>
              </a:solidFill>
            </a:endParaRPr>
          </a:p>
          <a:p>
            <a:pPr eaLnBrk="1" hangingPunct="1"/>
            <a:r>
              <a:rPr lang="en-US" altLang="en-US" sz="3600">
                <a:solidFill>
                  <a:srgbClr val="7030A0"/>
                </a:solidFill>
              </a:rPr>
              <a:t>	</a:t>
            </a:r>
            <a:endParaRPr lang="en-US" altLang="en-US" sz="3600" b="1">
              <a:solidFill>
                <a:srgbClr val="FF0000"/>
              </a:solidFill>
            </a:endParaRPr>
          </a:p>
        </p:txBody>
      </p:sp>
      <p:pic>
        <p:nvPicPr>
          <p:cNvPr id="216068" name="Picture 8">
            <a:extLst>
              <a:ext uri="{FF2B5EF4-FFF2-40B4-BE49-F238E27FC236}">
                <a16:creationId xmlns:a16="http://schemas.microsoft.com/office/drawing/2014/main" id="{D1D617BA-E736-4E37-A08C-26037B94B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Rectangle 4">
            <a:extLst>
              <a:ext uri="{FF2B5EF4-FFF2-40B4-BE49-F238E27FC236}">
                <a16:creationId xmlns:a16="http://schemas.microsoft.com/office/drawing/2014/main" id="{D6443DFF-1AE0-4B2D-9FDF-9B0EF69EFA72}"/>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Title 1">
            <a:extLst>
              <a:ext uri="{FF2B5EF4-FFF2-40B4-BE49-F238E27FC236}">
                <a16:creationId xmlns:a16="http://schemas.microsoft.com/office/drawing/2014/main" id="{E83FAA63-C57C-4651-BE14-9857F5CB649D}"/>
              </a:ext>
            </a:extLst>
          </p:cNvPr>
          <p:cNvSpPr>
            <a:spLocks noGrp="1" noChangeArrowheads="1"/>
          </p:cNvSpPr>
          <p:nvPr>
            <p:ph type="title"/>
          </p:nvPr>
        </p:nvSpPr>
        <p:spPr>
          <a:xfrm>
            <a:off x="76200" y="0"/>
            <a:ext cx="8915400" cy="1143000"/>
          </a:xfrm>
        </p:spPr>
        <p:txBody>
          <a:bodyPr/>
          <a:lstStyle/>
          <a:p>
            <a:r>
              <a:rPr lang="en-US" altLang="en-US">
                <a:solidFill>
                  <a:srgbClr val="00B0F0"/>
                </a:solidFill>
              </a:rPr>
              <a:t>Henry’s Law practice</a:t>
            </a:r>
            <a:endParaRPr lang="en-US" altLang="en-US">
              <a:solidFill>
                <a:srgbClr val="00B050"/>
              </a:solidFill>
            </a:endParaRPr>
          </a:p>
        </p:txBody>
      </p:sp>
      <p:sp>
        <p:nvSpPr>
          <p:cNvPr id="217091" name="Rectangle 2">
            <a:extLst>
              <a:ext uri="{FF2B5EF4-FFF2-40B4-BE49-F238E27FC236}">
                <a16:creationId xmlns:a16="http://schemas.microsoft.com/office/drawing/2014/main" id="{D7CE1E52-EEE7-4349-9C78-CFD579A51B38}"/>
              </a:ext>
            </a:extLst>
          </p:cNvPr>
          <p:cNvSpPr>
            <a:spLocks noChangeArrowheads="1"/>
          </p:cNvSpPr>
          <p:nvPr/>
        </p:nvSpPr>
        <p:spPr bwMode="auto">
          <a:xfrm>
            <a:off x="76200" y="1066800"/>
            <a:ext cx="8991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0" tIns="45520" rIns="91040" bIns="45520">
            <a:spAutoFit/>
          </a:bodyPr>
          <a:lstStyle/>
          <a:p>
            <a:pPr eaLnBrk="1" hangingPunct="1"/>
            <a:r>
              <a:rPr lang="en-US" altLang="en-US" sz="2700" dirty="0">
                <a:solidFill>
                  <a:srgbClr val="7030A0"/>
                </a:solidFill>
              </a:rPr>
              <a:t>A gas has a solubility in water at 0º C of 3.6 g/L at a pressure of 1.0 atm. What pressure is needed to produce an aqueous solution containing 9.5 g/L of the same gas at 0º C?</a:t>
            </a:r>
          </a:p>
          <a:p>
            <a:pPr eaLnBrk="1" hangingPunct="1"/>
            <a:endParaRPr lang="en-US" altLang="en-US" sz="2700" dirty="0">
              <a:solidFill>
                <a:srgbClr val="7030A0"/>
              </a:solidFill>
            </a:endParaRPr>
          </a:p>
          <a:p>
            <a:pPr eaLnBrk="1" hangingPunct="1"/>
            <a:r>
              <a:rPr lang="en-US" altLang="en-US" sz="3600" dirty="0">
                <a:solidFill>
                  <a:srgbClr val="7030A0"/>
                </a:solidFill>
              </a:rPr>
              <a:t>	Rearrange to solve for P</a:t>
            </a:r>
            <a:r>
              <a:rPr lang="en-US" altLang="en-US" sz="3600" baseline="-25000" dirty="0">
                <a:solidFill>
                  <a:srgbClr val="7030A0"/>
                </a:solidFill>
              </a:rPr>
              <a:t>2</a:t>
            </a:r>
            <a:r>
              <a:rPr lang="en-US" altLang="en-US" sz="3600" dirty="0">
                <a:solidFill>
                  <a:srgbClr val="7030A0"/>
                </a:solidFill>
              </a:rPr>
              <a:t> </a:t>
            </a:r>
          </a:p>
          <a:p>
            <a:pPr algn="ctr" eaLnBrk="1" hangingPunct="1">
              <a:spcBef>
                <a:spcPts val="1800"/>
              </a:spcBef>
            </a:pPr>
            <a:r>
              <a:rPr lang="en-US" altLang="en-US" sz="3600" dirty="0">
                <a:solidFill>
                  <a:srgbClr val="7030A0"/>
                </a:solidFill>
              </a:rPr>
              <a:t>P</a:t>
            </a:r>
            <a:r>
              <a:rPr lang="en-US" altLang="en-US" sz="3600" baseline="-25000" dirty="0">
                <a:solidFill>
                  <a:srgbClr val="7030A0"/>
                </a:solidFill>
              </a:rPr>
              <a:t>2</a:t>
            </a:r>
            <a:r>
              <a:rPr lang="en-US" altLang="en-US" sz="3600" dirty="0">
                <a:solidFill>
                  <a:srgbClr val="7030A0"/>
                </a:solidFill>
              </a:rPr>
              <a:t> =  S</a:t>
            </a:r>
            <a:r>
              <a:rPr lang="en-US" altLang="en-US" sz="3600" baseline="-25000" dirty="0">
                <a:solidFill>
                  <a:srgbClr val="7030A0"/>
                </a:solidFill>
              </a:rPr>
              <a:t>2</a:t>
            </a:r>
            <a:r>
              <a:rPr lang="en-US" altLang="en-US" sz="3600" dirty="0">
                <a:solidFill>
                  <a:srgbClr val="7030A0"/>
                </a:solidFill>
              </a:rPr>
              <a:t>P</a:t>
            </a:r>
            <a:r>
              <a:rPr lang="en-US" altLang="en-US" sz="3600" baseline="-25000" dirty="0">
                <a:solidFill>
                  <a:srgbClr val="7030A0"/>
                </a:solidFill>
              </a:rPr>
              <a:t>1</a:t>
            </a:r>
            <a:r>
              <a:rPr lang="en-US" altLang="en-US" sz="3600" dirty="0">
                <a:solidFill>
                  <a:srgbClr val="7030A0"/>
                </a:solidFill>
              </a:rPr>
              <a:t> / S</a:t>
            </a:r>
            <a:r>
              <a:rPr lang="en-US" altLang="en-US" sz="3600" baseline="-25000" dirty="0">
                <a:solidFill>
                  <a:srgbClr val="7030A0"/>
                </a:solidFill>
              </a:rPr>
              <a:t>1</a:t>
            </a:r>
          </a:p>
          <a:p>
            <a:pPr algn="ctr" eaLnBrk="1" hangingPunct="1">
              <a:spcBef>
                <a:spcPts val="1800"/>
              </a:spcBef>
            </a:pPr>
            <a:r>
              <a:rPr lang="en-US" altLang="en-US" sz="3600" dirty="0">
                <a:solidFill>
                  <a:srgbClr val="7030A0"/>
                </a:solidFill>
              </a:rPr>
              <a:t>P</a:t>
            </a:r>
            <a:r>
              <a:rPr lang="en-US" altLang="en-US" sz="3600" baseline="-25000" dirty="0">
                <a:solidFill>
                  <a:srgbClr val="7030A0"/>
                </a:solidFill>
              </a:rPr>
              <a:t>2</a:t>
            </a:r>
            <a:r>
              <a:rPr lang="en-US" altLang="en-US" sz="3600" dirty="0">
                <a:solidFill>
                  <a:srgbClr val="7030A0"/>
                </a:solidFill>
              </a:rPr>
              <a:t> = (9.5 g/L)(1.0 atm)/(3.6 g/L)</a:t>
            </a:r>
          </a:p>
          <a:p>
            <a:pPr algn="ctr" eaLnBrk="1" hangingPunct="1">
              <a:spcBef>
                <a:spcPts val="1800"/>
              </a:spcBef>
            </a:pPr>
            <a:r>
              <a:rPr lang="en-US" altLang="en-US" sz="3600" dirty="0">
                <a:solidFill>
                  <a:srgbClr val="FF0000"/>
                </a:solidFill>
              </a:rPr>
              <a:t>P</a:t>
            </a:r>
            <a:r>
              <a:rPr lang="en-US" altLang="en-US" sz="3600" baseline="-25000" dirty="0">
                <a:solidFill>
                  <a:srgbClr val="FF0000"/>
                </a:solidFill>
              </a:rPr>
              <a:t>2</a:t>
            </a:r>
            <a:r>
              <a:rPr lang="en-US" altLang="en-US" sz="3600" dirty="0">
                <a:solidFill>
                  <a:srgbClr val="FF0000"/>
                </a:solidFill>
              </a:rPr>
              <a:t> = 2.6 atm</a:t>
            </a:r>
            <a:endParaRPr lang="en-US" altLang="en-US" sz="3600" b="1" dirty="0">
              <a:solidFill>
                <a:srgbClr val="FF0000"/>
              </a:solidFill>
            </a:endParaRPr>
          </a:p>
        </p:txBody>
      </p:sp>
      <p:pic>
        <p:nvPicPr>
          <p:cNvPr id="217092" name="Picture 8">
            <a:extLst>
              <a:ext uri="{FF2B5EF4-FFF2-40B4-BE49-F238E27FC236}">
                <a16:creationId xmlns:a16="http://schemas.microsoft.com/office/drawing/2014/main" id="{BEAC2BF8-1AC1-49BD-ACC2-1465D386A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3" name="Picture 2">
            <a:extLst>
              <a:ext uri="{FF2B5EF4-FFF2-40B4-BE49-F238E27FC236}">
                <a16:creationId xmlns:a16="http://schemas.microsoft.com/office/drawing/2014/main" id="{0B9BC5C6-C850-4E9E-9ACC-9D81B0BCA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14600"/>
            <a:ext cx="1751013"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094" name="Rectangle 5">
            <a:extLst>
              <a:ext uri="{FF2B5EF4-FFF2-40B4-BE49-F238E27FC236}">
                <a16:creationId xmlns:a16="http://schemas.microsoft.com/office/drawing/2014/main" id="{DDB5C2B6-58F9-412E-9CE4-4A7A0B6F4EDD}"/>
              </a:ext>
            </a:extLst>
          </p:cNvPr>
          <p:cNvSpPr>
            <a:spLocks noChangeArrowheads="1"/>
          </p:cNvSpPr>
          <p:nvPr/>
        </p:nvSpPr>
        <p:spPr bwMode="auto">
          <a:xfrm>
            <a:off x="7189788" y="31750"/>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FF0000"/>
                </a:solidFill>
              </a:rPr>
              <a:t>(ENRICHMENT)</a:t>
            </a:r>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fade">
                                      <p:cBhvr>
                                        <p:cTn id="7" dur="500"/>
                                        <p:tgtEl>
                                          <p:spTgt spid="2170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091">
                                            <p:txEl>
                                              <p:pRg st="2" end="2"/>
                                            </p:txEl>
                                          </p:spTgt>
                                        </p:tgtEl>
                                        <p:attrNameLst>
                                          <p:attrName>style.visibility</p:attrName>
                                        </p:attrNameLst>
                                      </p:cBhvr>
                                      <p:to>
                                        <p:strVal val="visible"/>
                                      </p:to>
                                    </p:set>
                                    <p:animEffect transition="in" filter="fade">
                                      <p:cBhvr>
                                        <p:cTn id="12" dur="500"/>
                                        <p:tgtEl>
                                          <p:spTgt spid="2170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091">
                                            <p:txEl>
                                              <p:pRg st="3" end="3"/>
                                            </p:txEl>
                                          </p:spTgt>
                                        </p:tgtEl>
                                        <p:attrNameLst>
                                          <p:attrName>style.visibility</p:attrName>
                                        </p:attrNameLst>
                                      </p:cBhvr>
                                      <p:to>
                                        <p:strVal val="visible"/>
                                      </p:to>
                                    </p:set>
                                    <p:animEffect transition="in" filter="fade">
                                      <p:cBhvr>
                                        <p:cTn id="17" dur="500"/>
                                        <p:tgtEl>
                                          <p:spTgt spid="2170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091">
                                            <p:txEl>
                                              <p:pRg st="4" end="4"/>
                                            </p:txEl>
                                          </p:spTgt>
                                        </p:tgtEl>
                                        <p:attrNameLst>
                                          <p:attrName>style.visibility</p:attrName>
                                        </p:attrNameLst>
                                      </p:cBhvr>
                                      <p:to>
                                        <p:strVal val="visible"/>
                                      </p:to>
                                    </p:set>
                                    <p:animEffect transition="in" filter="fade">
                                      <p:cBhvr>
                                        <p:cTn id="22" dur="500"/>
                                        <p:tgtEl>
                                          <p:spTgt spid="2170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091">
                                            <p:txEl>
                                              <p:pRg st="5" end="5"/>
                                            </p:txEl>
                                          </p:spTgt>
                                        </p:tgtEl>
                                        <p:attrNameLst>
                                          <p:attrName>style.visibility</p:attrName>
                                        </p:attrNameLst>
                                      </p:cBhvr>
                                      <p:to>
                                        <p:strVal val="visible"/>
                                      </p:to>
                                    </p:set>
                                    <p:animEffect transition="in" filter="fade">
                                      <p:cBhvr>
                                        <p:cTn id="27" dur="500"/>
                                        <p:tgtEl>
                                          <p:spTgt spid="217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8">
            <a:extLst>
              <a:ext uri="{FF2B5EF4-FFF2-40B4-BE49-F238E27FC236}">
                <a16:creationId xmlns:a16="http://schemas.microsoft.com/office/drawing/2014/main" id="{E0B67373-E120-4C4C-98FC-855203BF8725}"/>
              </a:ext>
            </a:extLst>
          </p:cNvPr>
          <p:cNvSpPr>
            <a:spLocks noGrp="1" noChangeArrowheads="1"/>
          </p:cNvSpPr>
          <p:nvPr>
            <p:ph idx="1"/>
          </p:nvPr>
        </p:nvSpPr>
        <p:spPr>
          <a:xfrm>
            <a:off x="0" y="1371600"/>
            <a:ext cx="9144000" cy="5105400"/>
          </a:xfrm>
        </p:spPr>
        <p:txBody>
          <a:bodyPr lIns="182083" tIns="91040" rIns="182083" bIns="91040"/>
          <a:lstStyle/>
          <a:p>
            <a:pPr marL="1587" lvl="1" indent="0" eaLnBrk="1" hangingPunct="1">
              <a:buNone/>
            </a:pPr>
            <a:r>
              <a:rPr lang="en-US" altLang="en-US" sz="3600" dirty="0">
                <a:solidFill>
                  <a:srgbClr val="FF0000"/>
                </a:solidFill>
                <a:effectLst>
                  <a:outerShdw blurRad="38100" dist="38100" dir="2700000" algn="tl">
                    <a:srgbClr val="000000">
                      <a:alpha val="43137"/>
                    </a:srgbClr>
                  </a:outerShdw>
                </a:effectLst>
              </a:rPr>
              <a:t>Hydrogen bonding </a:t>
            </a:r>
            <a:r>
              <a:rPr lang="en-US" altLang="en-US" dirty="0">
                <a:effectLst>
                  <a:outerShdw blurRad="38100" dist="38100" dir="2700000" algn="tl">
                    <a:srgbClr val="000000">
                      <a:alpha val="43137"/>
                    </a:srgbClr>
                  </a:outerShdw>
                </a:effectLst>
              </a:rPr>
              <a:t>produces many of water’s properties:</a:t>
            </a:r>
          </a:p>
          <a:p>
            <a:pPr marL="574675" lvl="1" indent="-341313" eaLnBrk="1" hangingPunct="1">
              <a:spcBef>
                <a:spcPts val="1800"/>
              </a:spcBef>
            </a:pPr>
            <a:r>
              <a:rPr lang="en-US" altLang="en-US" dirty="0">
                <a:effectLst>
                  <a:outerShdw blurRad="38100" dist="38100" dir="2700000" algn="tl">
                    <a:srgbClr val="000000">
                      <a:alpha val="43137"/>
                    </a:srgbClr>
                  </a:outerShdw>
                </a:effectLst>
              </a:rPr>
              <a:t>Water's </a:t>
            </a:r>
            <a:r>
              <a:rPr lang="en-US" altLang="en-US" b="1" dirty="0">
                <a:solidFill>
                  <a:srgbClr val="00B050"/>
                </a:solidFill>
                <a:effectLst>
                  <a:outerShdw blurRad="38100" dist="38100" dir="2700000" algn="tl">
                    <a:srgbClr val="000000">
                      <a:alpha val="43137"/>
                    </a:srgbClr>
                  </a:outerShdw>
                </a:effectLst>
              </a:rPr>
              <a:t>melting</a:t>
            </a:r>
            <a:r>
              <a:rPr lang="en-US" altLang="en-US" dirty="0">
                <a:solidFill>
                  <a:srgbClr val="00B050"/>
                </a:solidFill>
                <a:effectLst>
                  <a:outerShdw blurRad="38100" dist="38100" dir="2700000" algn="tl">
                    <a:srgbClr val="000000">
                      <a:alpha val="43137"/>
                    </a:srgbClr>
                  </a:outerShdw>
                </a:effectLst>
              </a:rPr>
              <a:t> </a:t>
            </a:r>
            <a:r>
              <a:rPr lang="en-US" altLang="en-US" dirty="0">
                <a:solidFill>
                  <a:schemeClr val="tx1"/>
                </a:solidFill>
                <a:effectLst>
                  <a:outerShdw blurRad="38100" dist="38100" dir="2700000" algn="tl">
                    <a:srgbClr val="000000">
                      <a:alpha val="43137"/>
                    </a:srgbClr>
                  </a:outerShdw>
                </a:effectLst>
              </a:rPr>
              <a:t>and</a:t>
            </a:r>
            <a:r>
              <a:rPr lang="en-US" altLang="en-US" dirty="0">
                <a:solidFill>
                  <a:srgbClr val="00B050"/>
                </a:solidFill>
                <a:effectLst>
                  <a:outerShdw blurRad="38100" dist="38100" dir="2700000" algn="tl">
                    <a:srgbClr val="000000">
                      <a:alpha val="43137"/>
                    </a:srgbClr>
                  </a:outerShdw>
                </a:effectLst>
              </a:rPr>
              <a:t> </a:t>
            </a:r>
            <a:r>
              <a:rPr lang="en-US" altLang="en-US" b="1" dirty="0">
                <a:solidFill>
                  <a:srgbClr val="00B050"/>
                </a:solidFill>
                <a:effectLst>
                  <a:outerShdw blurRad="38100" dist="38100" dir="2700000" algn="tl">
                    <a:srgbClr val="000000">
                      <a:alpha val="43137"/>
                    </a:srgbClr>
                  </a:outerShdw>
                </a:effectLst>
              </a:rPr>
              <a:t>boiling points </a:t>
            </a:r>
            <a:r>
              <a:rPr lang="en-US" altLang="en-US" dirty="0">
                <a:solidFill>
                  <a:schemeClr val="tx1"/>
                </a:solidFill>
                <a:effectLst>
                  <a:outerShdw blurRad="38100" dist="38100" dir="2700000" algn="tl">
                    <a:srgbClr val="000000">
                      <a:alpha val="43137"/>
                    </a:srgbClr>
                  </a:outerShdw>
                </a:effectLst>
              </a:rPr>
              <a:t>are</a:t>
            </a:r>
            <a:r>
              <a:rPr lang="en-US" altLang="en-US" dirty="0">
                <a:solidFill>
                  <a:srgbClr val="00B050"/>
                </a:solidFill>
                <a:effectLst>
                  <a:outerShdw blurRad="38100" dist="38100" dir="2700000" algn="tl">
                    <a:srgbClr val="000000">
                      <a:alpha val="43137"/>
                    </a:srgbClr>
                  </a:outerShdw>
                </a:effectLst>
              </a:rPr>
              <a:t> </a:t>
            </a:r>
            <a:r>
              <a:rPr lang="en-US" altLang="en-US" u="sng" dirty="0">
                <a:solidFill>
                  <a:schemeClr val="tx1"/>
                </a:solidFill>
                <a:effectLst>
                  <a:outerShdw blurRad="38100" dist="38100" dir="2700000" algn="tl">
                    <a:srgbClr val="000000">
                      <a:alpha val="43137"/>
                    </a:srgbClr>
                  </a:outerShdw>
                </a:effectLst>
              </a:rPr>
              <a:t>higher</a:t>
            </a:r>
            <a:r>
              <a:rPr lang="en-US" altLang="en-US" dirty="0">
                <a:solidFill>
                  <a:srgbClr val="00B050"/>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than expected.</a:t>
            </a:r>
          </a:p>
          <a:p>
            <a:pPr marL="574675" lvl="1" indent="-341313" eaLnBrk="1" hangingPunct="1"/>
            <a:r>
              <a:rPr lang="en-US" altLang="en-US" dirty="0">
                <a:effectLst>
                  <a:outerShdw blurRad="38100" dist="38100" dir="2700000" algn="tl">
                    <a:srgbClr val="000000">
                      <a:alpha val="43137"/>
                    </a:srgbClr>
                  </a:outerShdw>
                </a:effectLst>
              </a:rPr>
              <a:t>Water exhibits </a:t>
            </a:r>
            <a:r>
              <a:rPr lang="en-US" altLang="en-US" u="sng" dirty="0">
                <a:effectLst>
                  <a:outerShdw blurRad="38100" dist="38100" dir="2700000" algn="tl">
                    <a:srgbClr val="000000">
                      <a:alpha val="43137"/>
                    </a:srgbClr>
                  </a:outerShdw>
                </a:effectLst>
              </a:rPr>
              <a:t>strong</a:t>
            </a:r>
            <a:r>
              <a:rPr lang="en-US" altLang="en-US" dirty="0">
                <a:effectLst>
                  <a:outerShdw blurRad="38100" dist="38100" dir="2700000" algn="tl">
                    <a:srgbClr val="000000">
                      <a:alpha val="43137"/>
                    </a:srgbClr>
                  </a:outerShdw>
                </a:effectLst>
              </a:rPr>
              <a:t> </a:t>
            </a:r>
            <a:r>
              <a:rPr lang="en-US" altLang="en-US" b="1" dirty="0">
                <a:solidFill>
                  <a:srgbClr val="00B0F0"/>
                </a:solidFill>
                <a:effectLst>
                  <a:outerShdw blurRad="38100" dist="38100" dir="2700000" algn="tl">
                    <a:srgbClr val="000000">
                      <a:alpha val="43137"/>
                    </a:srgbClr>
                  </a:outerShdw>
                </a:effectLst>
              </a:rPr>
              <a:t>surface tension </a:t>
            </a:r>
            <a:r>
              <a:rPr lang="en-US" altLang="en-US" dirty="0">
                <a:solidFill>
                  <a:schemeClr val="tx1"/>
                </a:solidFill>
                <a:effectLst>
                  <a:outerShdw blurRad="38100" dist="38100" dir="2700000" algn="tl">
                    <a:srgbClr val="000000">
                      <a:alpha val="43137"/>
                    </a:srgbClr>
                  </a:outerShdw>
                </a:effectLst>
              </a:rPr>
              <a:t>and</a:t>
            </a:r>
            <a:r>
              <a:rPr lang="en-US" altLang="en-US" dirty="0">
                <a:solidFill>
                  <a:srgbClr val="00B0F0"/>
                </a:solidFill>
                <a:effectLst>
                  <a:outerShdw blurRad="38100" dist="38100" dir="2700000" algn="tl">
                    <a:srgbClr val="000000">
                      <a:alpha val="43137"/>
                    </a:srgbClr>
                  </a:outerShdw>
                </a:effectLst>
              </a:rPr>
              <a:t> </a:t>
            </a:r>
            <a:r>
              <a:rPr lang="en-US" altLang="en-US" b="1" dirty="0">
                <a:solidFill>
                  <a:srgbClr val="00B0F0"/>
                </a:solidFill>
                <a:effectLst>
                  <a:outerShdw blurRad="38100" dist="38100" dir="2700000" algn="tl">
                    <a:srgbClr val="000000">
                      <a:alpha val="43137"/>
                    </a:srgbClr>
                  </a:outerShdw>
                </a:effectLst>
              </a:rPr>
              <a:t>capillary action </a:t>
            </a:r>
            <a:r>
              <a:rPr lang="en-US" altLang="en-US" dirty="0">
                <a:effectLst>
                  <a:outerShdw blurRad="38100" dist="38100" dir="2700000" algn="tl">
                    <a:srgbClr val="000000">
                      <a:alpha val="43137"/>
                    </a:srgbClr>
                  </a:outerShdw>
                </a:effectLst>
              </a:rPr>
              <a:t>due to </a:t>
            </a:r>
            <a:r>
              <a:rPr lang="en-US" altLang="en-US" b="1" dirty="0">
                <a:solidFill>
                  <a:srgbClr val="FF0000"/>
                </a:solidFill>
                <a:effectLst>
                  <a:outerShdw blurRad="38100" dist="38100" dir="2700000" algn="tl">
                    <a:srgbClr val="000000">
                      <a:alpha val="43137"/>
                    </a:srgbClr>
                  </a:outerShdw>
                </a:effectLst>
              </a:rPr>
              <a:t>adhesion</a:t>
            </a:r>
            <a:r>
              <a:rPr lang="en-US" altLang="en-US" dirty="0">
                <a:effectLst>
                  <a:outerShdw blurRad="38100" dist="38100" dir="2700000" algn="tl">
                    <a:srgbClr val="000000">
                      <a:alpha val="43137"/>
                    </a:srgbClr>
                  </a:outerShdw>
                </a:effectLst>
              </a:rPr>
              <a:t> &amp; </a:t>
            </a:r>
            <a:r>
              <a:rPr lang="en-US" altLang="en-US" b="1" dirty="0">
                <a:solidFill>
                  <a:srgbClr val="00B050"/>
                </a:solidFill>
                <a:effectLst>
                  <a:outerShdw blurRad="38100" dist="38100" dir="2700000" algn="tl">
                    <a:srgbClr val="000000">
                      <a:alpha val="43137"/>
                    </a:srgbClr>
                  </a:outerShdw>
                </a:effectLst>
              </a:rPr>
              <a:t>cohesion</a:t>
            </a:r>
            <a:r>
              <a:rPr lang="en-US" altLang="en-US" dirty="0">
                <a:effectLst>
                  <a:outerShdw blurRad="38100" dist="38100" dir="2700000" algn="tl">
                    <a:srgbClr val="000000">
                      <a:alpha val="43137"/>
                    </a:srgbClr>
                  </a:outerShdw>
                </a:effectLst>
              </a:rPr>
              <a:t>.</a:t>
            </a:r>
          </a:p>
          <a:p>
            <a:pPr marL="574675" lvl="1" indent="-341313" eaLnBrk="1" hangingPunct="1"/>
            <a:r>
              <a:rPr lang="en-US" altLang="en-US" dirty="0">
                <a:effectLst>
                  <a:outerShdw blurRad="38100" dist="38100" dir="2700000" algn="tl">
                    <a:srgbClr val="000000">
                      <a:alpha val="43137"/>
                    </a:srgbClr>
                  </a:outerShdw>
                </a:effectLst>
              </a:rPr>
              <a:t>Water’s </a:t>
            </a:r>
            <a:r>
              <a:rPr lang="en-US" altLang="en-US" b="1" dirty="0">
                <a:solidFill>
                  <a:srgbClr val="00B0F0"/>
                </a:solidFill>
                <a:effectLst>
                  <a:outerShdw blurRad="38100" dist="38100" dir="2700000" algn="tl">
                    <a:srgbClr val="000000">
                      <a:alpha val="43137"/>
                    </a:srgbClr>
                  </a:outerShdw>
                </a:effectLst>
              </a:rPr>
              <a:t>specific heat </a:t>
            </a:r>
            <a:r>
              <a:rPr lang="en-US" altLang="en-US" dirty="0">
                <a:solidFill>
                  <a:schemeClr val="tx1"/>
                </a:solidFill>
                <a:effectLst>
                  <a:outerShdw blurRad="38100" dist="38100" dir="2700000" algn="tl">
                    <a:srgbClr val="000000">
                      <a:alpha val="43137"/>
                    </a:srgbClr>
                  </a:outerShdw>
                </a:effectLst>
              </a:rPr>
              <a:t>is </a:t>
            </a:r>
            <a:r>
              <a:rPr lang="en-US" altLang="en-US" u="sng" dirty="0">
                <a:solidFill>
                  <a:schemeClr val="tx1"/>
                </a:solidFill>
                <a:effectLst>
                  <a:outerShdw blurRad="38100" dist="38100" dir="2700000" algn="tl">
                    <a:srgbClr val="000000">
                      <a:alpha val="43137"/>
                    </a:srgbClr>
                  </a:outerShdw>
                </a:effectLst>
              </a:rPr>
              <a:t>second highest of all liquids</a:t>
            </a:r>
            <a:r>
              <a:rPr lang="en-US" altLang="en-US" dirty="0">
                <a:effectLst>
                  <a:outerShdw blurRad="38100" dist="38100" dir="2700000" algn="tl">
                    <a:srgbClr val="000000">
                      <a:alpha val="43137"/>
                    </a:srgbClr>
                  </a:outerShdw>
                </a:effectLst>
              </a:rPr>
              <a:t>. As a result, it can store large amounts of thermal energy. This allows it to moderate climate.</a:t>
            </a:r>
          </a:p>
          <a:p>
            <a:pPr marL="574675" lvl="1" indent="-341313" eaLnBrk="1" hangingPunct="1"/>
            <a:r>
              <a:rPr lang="en-US" altLang="en-US" dirty="0">
                <a:effectLst>
                  <a:outerShdw blurRad="38100" dist="38100" dir="2700000" algn="tl">
                    <a:srgbClr val="000000">
                      <a:alpha val="43137"/>
                    </a:srgbClr>
                  </a:outerShdw>
                </a:effectLst>
              </a:rPr>
              <a:t>Water is one of the few substances whose </a:t>
            </a:r>
            <a:r>
              <a:rPr lang="en-US" altLang="en-US" u="sng" dirty="0">
                <a:effectLst>
                  <a:outerShdw blurRad="38100" dist="38100" dir="2700000" algn="tl">
                    <a:srgbClr val="000000">
                      <a:alpha val="43137"/>
                    </a:srgbClr>
                  </a:outerShdw>
                </a:effectLst>
              </a:rPr>
              <a:t>solid state is LESS dense than its liquid state</a:t>
            </a:r>
            <a:r>
              <a:rPr lang="en-US" altLang="en-US" dirty="0">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rPr>
              <a:t>Ice</a:t>
            </a:r>
            <a:r>
              <a:rPr lang="en-US" altLang="en-US" dirty="0">
                <a:solidFill>
                  <a:schemeClr val="tx1"/>
                </a:solidFill>
                <a:effectLst>
                  <a:outerShdw blurRad="38100" dist="38100" dir="2700000" algn="tl">
                    <a:srgbClr val="000000">
                      <a:alpha val="43137"/>
                    </a:srgbClr>
                  </a:outerShdw>
                </a:effectLst>
              </a:rPr>
              <a:t> is </a:t>
            </a:r>
            <a:r>
              <a:rPr lang="en-US" altLang="en-US" b="1" dirty="0">
                <a:solidFill>
                  <a:srgbClr val="FF0000"/>
                </a:solidFill>
                <a:effectLst>
                  <a:outerShdw blurRad="38100" dist="38100" dir="2700000" algn="tl">
                    <a:srgbClr val="000000">
                      <a:alpha val="43137"/>
                    </a:srgbClr>
                  </a:outerShdw>
                </a:effectLst>
              </a:rPr>
              <a:t>less dense </a:t>
            </a:r>
            <a:r>
              <a:rPr lang="en-US" altLang="en-US" dirty="0">
                <a:solidFill>
                  <a:schemeClr val="tx1"/>
                </a:solidFill>
                <a:effectLst>
                  <a:outerShdw blurRad="38100" dist="38100" dir="2700000" algn="tl">
                    <a:srgbClr val="000000">
                      <a:alpha val="43137"/>
                    </a:srgbClr>
                  </a:outerShdw>
                </a:effectLst>
              </a:rPr>
              <a:t>than liquid water because when water reaches 4 ⁰C, it expands.</a:t>
            </a:r>
          </a:p>
        </p:txBody>
      </p:sp>
      <p:sp>
        <p:nvSpPr>
          <p:cNvPr id="131075" name="Title 1">
            <a:extLst>
              <a:ext uri="{FF2B5EF4-FFF2-40B4-BE49-F238E27FC236}">
                <a16:creationId xmlns:a16="http://schemas.microsoft.com/office/drawing/2014/main" id="{A82C5E14-4445-4D88-89F9-EE1CEE2264DC}"/>
              </a:ext>
            </a:extLst>
          </p:cNvPr>
          <p:cNvSpPr>
            <a:spLocks noGrp="1" noChangeArrowheads="1"/>
          </p:cNvSpPr>
          <p:nvPr>
            <p:ph type="title"/>
          </p:nvPr>
        </p:nvSpPr>
        <p:spPr>
          <a:xfrm>
            <a:off x="0" y="0"/>
            <a:ext cx="9144000" cy="1377950"/>
          </a:xfrm>
        </p:spPr>
        <p:txBody>
          <a:bodyPr/>
          <a:lstStyle/>
          <a:p>
            <a:pPr marL="234950" indent="-234950" eaLnBrk="1" hangingPunct="1"/>
            <a:r>
              <a:rPr lang="en-US" altLang="en-US"/>
              <a:t>The Properties of Water</a:t>
            </a:r>
          </a:p>
        </p:txBody>
      </p:sp>
    </p:spTree>
    <p:extLst>
      <p:ext uri="{BB962C8B-B14F-4D97-AF65-F5344CB8AC3E}">
        <p14:creationId xmlns:p14="http://schemas.microsoft.com/office/powerpoint/2010/main" val="71012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fade">
                                      <p:cBhvr>
                                        <p:cTn id="7" dur="500"/>
                                        <p:tgtEl>
                                          <p:spTgt spid="131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4">
                                            <p:txEl>
                                              <p:pRg st="1" end="1"/>
                                            </p:txEl>
                                          </p:spTgt>
                                        </p:tgtEl>
                                        <p:attrNameLst>
                                          <p:attrName>style.visibility</p:attrName>
                                        </p:attrNameLst>
                                      </p:cBhvr>
                                      <p:to>
                                        <p:strVal val="visible"/>
                                      </p:to>
                                    </p:set>
                                    <p:animEffect transition="in" filter="fade">
                                      <p:cBhvr>
                                        <p:cTn id="12" dur="500"/>
                                        <p:tgtEl>
                                          <p:spTgt spid="1310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074">
                                            <p:txEl>
                                              <p:pRg st="2" end="2"/>
                                            </p:txEl>
                                          </p:spTgt>
                                        </p:tgtEl>
                                        <p:attrNameLst>
                                          <p:attrName>style.visibility</p:attrName>
                                        </p:attrNameLst>
                                      </p:cBhvr>
                                      <p:to>
                                        <p:strVal val="visible"/>
                                      </p:to>
                                    </p:set>
                                    <p:animEffect transition="in" filter="fade">
                                      <p:cBhvr>
                                        <p:cTn id="17" dur="500"/>
                                        <p:tgtEl>
                                          <p:spTgt spid="1310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074">
                                            <p:txEl>
                                              <p:pRg st="3" end="3"/>
                                            </p:txEl>
                                          </p:spTgt>
                                        </p:tgtEl>
                                        <p:attrNameLst>
                                          <p:attrName>style.visibility</p:attrName>
                                        </p:attrNameLst>
                                      </p:cBhvr>
                                      <p:to>
                                        <p:strVal val="visible"/>
                                      </p:to>
                                    </p:set>
                                    <p:animEffect transition="in" filter="fade">
                                      <p:cBhvr>
                                        <p:cTn id="22" dur="500"/>
                                        <p:tgtEl>
                                          <p:spTgt spid="1310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074">
                                            <p:txEl>
                                              <p:pRg st="4" end="4"/>
                                            </p:txEl>
                                          </p:spTgt>
                                        </p:tgtEl>
                                        <p:attrNameLst>
                                          <p:attrName>style.visibility</p:attrName>
                                        </p:attrNameLst>
                                      </p:cBhvr>
                                      <p:to>
                                        <p:strVal val="visible"/>
                                      </p:to>
                                    </p:set>
                                    <p:animEffect transition="in" filter="fade">
                                      <p:cBhvr>
                                        <p:cTn id="27" dur="500"/>
                                        <p:tgtEl>
                                          <p:spTgt spid="131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12716</TotalTime>
  <Words>8295</Words>
  <Application>Microsoft Office PowerPoint</Application>
  <PresentationFormat>On-screen Show (4:3)</PresentationFormat>
  <Paragraphs>709</Paragraphs>
  <Slides>84</Slides>
  <Notes>34</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84</vt:i4>
      </vt:variant>
    </vt:vector>
  </HeadingPairs>
  <TitlesOfParts>
    <vt:vector size="110" baseType="lpstr">
      <vt:lpstr>ＭＳ Ｐゴシック</vt:lpstr>
      <vt:lpstr>Arial</vt:lpstr>
      <vt:lpstr>Arial Black</vt:lpstr>
      <vt:lpstr>Arial Unicode MS</vt:lpstr>
      <vt:lpstr>Book Antiqua</vt:lpstr>
      <vt:lpstr>Calibri</vt:lpstr>
      <vt:lpstr>Times New Roman</vt:lpstr>
      <vt:lpstr>Wingdings</vt:lpstr>
      <vt:lpstr>ヒラギノ角ゴ Pro W3</vt:lpstr>
      <vt:lpstr>Default Design</vt:lpstr>
      <vt:lpstr>Blank Presentation</vt:lpstr>
      <vt:lpstr>5_Blank Presentation</vt:lpstr>
      <vt:lpstr>6_Blank Presentation</vt:lpstr>
      <vt:lpstr>VIDEO TEMPLATES</vt:lpstr>
      <vt:lpstr>TASK TEMPLATES</vt:lpstr>
      <vt:lpstr>1_VIDEO TEMPLATES</vt:lpstr>
      <vt:lpstr>2_TASK TEMPLATES</vt:lpstr>
      <vt:lpstr>3_VIDEO TEMPLATES</vt:lpstr>
      <vt:lpstr>7_Blank Presentation</vt:lpstr>
      <vt:lpstr>4_Blank Presentation</vt:lpstr>
      <vt:lpstr>1_Default Design</vt:lpstr>
      <vt:lpstr>5_TASK TEMPLATES</vt:lpstr>
      <vt:lpstr>6_TASK TEMPLATES</vt:lpstr>
      <vt:lpstr>2_Default Design</vt:lpstr>
      <vt:lpstr>7_TASK TEMPLATES</vt:lpstr>
      <vt:lpstr>8_Blank Presentation</vt:lpstr>
      <vt:lpstr>Click on “Slide Show”</vt:lpstr>
      <vt:lpstr>PowerPoint Presentation</vt:lpstr>
      <vt:lpstr>PowerPoint Presentation</vt:lpstr>
      <vt:lpstr> Solutions</vt:lpstr>
      <vt:lpstr> Solutions</vt:lpstr>
      <vt:lpstr>Objectives</vt:lpstr>
      <vt:lpstr>The Properties of Water</vt:lpstr>
      <vt:lpstr>Hydrogen Bonds</vt:lpstr>
      <vt:lpstr>The Properties of Water</vt:lpstr>
      <vt:lpstr>High Boiling &amp; Melting Point of Water</vt:lpstr>
      <vt:lpstr>Properties of Water</vt:lpstr>
      <vt:lpstr>Adhesion &amp; Cohesion produce Surface Tension</vt:lpstr>
      <vt:lpstr>Specific Heat</vt:lpstr>
      <vt:lpstr>Specific Heat</vt:lpstr>
      <vt:lpstr>Density of Ice</vt:lpstr>
      <vt:lpstr>Density of Ice</vt:lpstr>
      <vt:lpstr>Density of Ice</vt:lpstr>
      <vt:lpstr>Density of Ice</vt:lpstr>
      <vt:lpstr>PowerPoint Presentation</vt:lpstr>
      <vt:lpstr>PowerPoint Presentation</vt:lpstr>
      <vt:lpstr> Solute Versus Solvent</vt:lpstr>
      <vt:lpstr> Solute Versus Solvent</vt:lpstr>
      <vt:lpstr>PowerPoint Presentation</vt:lpstr>
      <vt:lpstr>How Does a Solution Form?</vt:lpstr>
      <vt:lpstr>How Does a Solution Form?</vt:lpstr>
      <vt:lpstr>How Does a Solution Form?</vt:lpstr>
      <vt:lpstr>PowerPoint Presentation</vt:lpstr>
      <vt:lpstr>PowerPoint Presentation</vt:lpstr>
      <vt:lpstr>Salt Dissociation &amp; Hydration</vt:lpstr>
      <vt:lpstr>PowerPoint Presentation</vt:lpstr>
      <vt:lpstr>Solutions &amp; Energy Changes </vt:lpstr>
      <vt:lpstr>Solutions &amp; Energy Changes </vt:lpstr>
      <vt:lpstr>Solutions &amp; Energy Changes </vt:lpstr>
      <vt:lpstr>PowerPoint Presentation</vt:lpstr>
      <vt:lpstr>PowerPoint Presentation</vt:lpstr>
      <vt:lpstr>PowerPoint Presentation</vt:lpstr>
      <vt:lpstr> Solutions</vt:lpstr>
      <vt:lpstr>PowerPoint Presentation</vt:lpstr>
      <vt:lpstr> Electrolytes Non-Electrolyte</vt:lpstr>
      <vt:lpstr>Factors Affecting Solubility &amp; Rate of Dissolving</vt:lpstr>
      <vt:lpstr>Henry’s Law: Solubility &amp; Pressure</vt:lpstr>
      <vt:lpstr>Henry’s Law: Solubility &amp; Pressure</vt:lpstr>
      <vt:lpstr>Henry’s Law: Solubility &amp; Pressure</vt:lpstr>
      <vt:lpstr>Henry’s Law: Solubility &amp; Pressure</vt:lpstr>
      <vt:lpstr>Henry’s Law: Solubility &amp; Pressure</vt:lpstr>
      <vt:lpstr>Henry’s Law: Solubility &amp; Pressure</vt:lpstr>
      <vt:lpstr>Solubility also describes the concentration of solutions by using three terms</vt:lpstr>
      <vt:lpstr>Unsaturated, Saturated, &amp; Supersaturated Solutions</vt:lpstr>
      <vt:lpstr>Types of Solutions</vt:lpstr>
      <vt:lpstr>Types of Solutions</vt:lpstr>
      <vt:lpstr>PowerPoint Presentation</vt:lpstr>
      <vt:lpstr>PowerPoint Presentation</vt:lpstr>
      <vt:lpstr>Solubility of SOLIDS Graph</vt:lpstr>
      <vt:lpstr>PowerPoint Presentation</vt:lpstr>
      <vt:lpstr>PowerPoint Presentation</vt:lpstr>
      <vt:lpstr>Practice Problems</vt:lpstr>
      <vt:lpstr>Practice Problems</vt:lpstr>
      <vt:lpstr>Practice Problems</vt:lpstr>
      <vt:lpstr>Practice Problems</vt:lpstr>
      <vt:lpstr>Reading the Slope Line</vt:lpstr>
      <vt:lpstr>Reading the Slope Line</vt:lpstr>
      <vt:lpstr>Reading the Slope Line</vt:lpstr>
      <vt:lpstr>Practice Problems</vt:lpstr>
      <vt:lpstr>Practice Problems</vt:lpstr>
      <vt:lpstr>PowerPoint Presentation</vt:lpstr>
      <vt:lpstr>PowerPoint Presentation</vt:lpstr>
      <vt:lpstr>PowerPoint Presentation</vt:lpstr>
      <vt:lpstr>PowerPoint Presentation</vt:lpstr>
      <vt:lpstr>Describe Solutions</vt:lpstr>
      <vt:lpstr>Describe Solutions</vt:lpstr>
      <vt:lpstr>Identify Factors that Affect Dissolving Rate</vt:lpstr>
      <vt:lpstr>Identify Factors that Affect Dissolving Rate</vt:lpstr>
      <vt:lpstr>Practice Problems</vt:lpstr>
      <vt:lpstr>Practice Problems</vt:lpstr>
      <vt:lpstr>Practice Problems</vt:lpstr>
      <vt:lpstr>Practice Problems</vt:lpstr>
      <vt:lpstr> Classify Matter</vt:lpstr>
      <vt:lpstr> Classify Matter</vt:lpstr>
      <vt:lpstr>Identify Solutions, Solutes, and Solvents</vt:lpstr>
      <vt:lpstr>Identify Solutions, Solutes, and Solvents</vt:lpstr>
      <vt:lpstr>Henry’s Law practice</vt:lpstr>
      <vt:lpstr>Henry’s Law practice</vt:lpstr>
      <vt:lpstr>Henry’s Law practice</vt:lpstr>
      <vt:lpstr>Henry’s Law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Craig</dc:creator>
  <cp:lastModifiedBy>Craig Riesen</cp:lastModifiedBy>
  <cp:revision>262</cp:revision>
  <dcterms:created xsi:type="dcterms:W3CDTF">2008-09-12T01:30:21Z</dcterms:created>
  <dcterms:modified xsi:type="dcterms:W3CDTF">2026-02-25T20:02:15Z</dcterms:modified>
</cp:coreProperties>
</file>