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29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1" r:id="rId3"/>
    <p:sldMasterId id="2147483725" r:id="rId4"/>
    <p:sldMasterId id="2147483737" r:id="rId5"/>
    <p:sldMasterId id="2147483749" r:id="rId6"/>
    <p:sldMasterId id="2147483765" r:id="rId7"/>
  </p:sldMasterIdLst>
  <p:notesMasterIdLst>
    <p:notesMasterId r:id="rId76"/>
  </p:notesMasterIdLst>
  <p:sldIdLst>
    <p:sldId id="631" r:id="rId8"/>
    <p:sldId id="441" r:id="rId9"/>
    <p:sldId id="257" r:id="rId10"/>
    <p:sldId id="663" r:id="rId11"/>
    <p:sldId id="455" r:id="rId12"/>
    <p:sldId id="259" r:id="rId13"/>
    <p:sldId id="446" r:id="rId14"/>
    <p:sldId id="447" r:id="rId15"/>
    <p:sldId id="448" r:id="rId16"/>
    <p:sldId id="449" r:id="rId17"/>
    <p:sldId id="450" r:id="rId18"/>
    <p:sldId id="451" r:id="rId19"/>
    <p:sldId id="445" r:id="rId20"/>
    <p:sldId id="454" r:id="rId21"/>
    <p:sldId id="452" r:id="rId22"/>
    <p:sldId id="453" r:id="rId23"/>
    <p:sldId id="648" r:id="rId24"/>
    <p:sldId id="647" r:id="rId25"/>
    <p:sldId id="392" r:id="rId26"/>
    <p:sldId id="334" r:id="rId27"/>
    <p:sldId id="390" r:id="rId28"/>
    <p:sldId id="335" r:id="rId29"/>
    <p:sldId id="632" r:id="rId30"/>
    <p:sldId id="644" r:id="rId31"/>
    <p:sldId id="396" r:id="rId32"/>
    <p:sldId id="398" r:id="rId33"/>
    <p:sldId id="399" r:id="rId34"/>
    <p:sldId id="394" r:id="rId35"/>
    <p:sldId id="637" r:id="rId36"/>
    <p:sldId id="413" r:id="rId37"/>
    <p:sldId id="633" r:id="rId38"/>
    <p:sldId id="404" r:id="rId39"/>
    <p:sldId id="645" r:id="rId40"/>
    <p:sldId id="459" r:id="rId41"/>
    <p:sldId id="635" r:id="rId42"/>
    <p:sldId id="634" r:id="rId43"/>
    <p:sldId id="418" r:id="rId44"/>
    <p:sldId id="646" r:id="rId45"/>
    <p:sldId id="469" r:id="rId46"/>
    <p:sldId id="636" r:id="rId47"/>
    <p:sldId id="649" r:id="rId48"/>
    <p:sldId id="650" r:id="rId49"/>
    <p:sldId id="651" r:id="rId50"/>
    <p:sldId id="652" r:id="rId51"/>
    <p:sldId id="429" r:id="rId52"/>
    <p:sldId id="475" r:id="rId53"/>
    <p:sldId id="431" r:id="rId54"/>
    <p:sldId id="638" r:id="rId55"/>
    <p:sldId id="639" r:id="rId56"/>
    <p:sldId id="439" r:id="rId57"/>
    <p:sldId id="640" r:id="rId58"/>
    <p:sldId id="433" r:id="rId59"/>
    <p:sldId id="641" r:id="rId60"/>
    <p:sldId id="642" r:id="rId61"/>
    <p:sldId id="653" r:id="rId62"/>
    <p:sldId id="656" r:id="rId63"/>
    <p:sldId id="300" r:id="rId64"/>
    <p:sldId id="657" r:id="rId65"/>
    <p:sldId id="658" r:id="rId66"/>
    <p:sldId id="301" r:id="rId67"/>
    <p:sldId id="659" r:id="rId68"/>
    <p:sldId id="302" r:id="rId69"/>
    <p:sldId id="660" r:id="rId70"/>
    <p:sldId id="661" r:id="rId71"/>
    <p:sldId id="662" r:id="rId72"/>
    <p:sldId id="654" r:id="rId73"/>
    <p:sldId id="655" r:id="rId74"/>
    <p:sldId id="64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590" autoAdjust="0"/>
  </p:normalViewPr>
  <p:slideViewPr>
    <p:cSldViewPr>
      <p:cViewPr varScale="1">
        <p:scale>
          <a:sx n="78" d="100"/>
          <a:sy n="78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965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97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5D7E-D431-446F-8DF7-09E6ED16F3F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34CF7-D862-42D3-84ED-B045A7CB0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18.1b-5 The life cycle of a sea star (step 5)</a:t>
            </a:r>
          </a:p>
        </p:txBody>
      </p:sp>
    </p:spTree>
    <p:extLst>
      <p:ext uri="{BB962C8B-B14F-4D97-AF65-F5344CB8AC3E}">
        <p14:creationId xmlns:p14="http://schemas.microsoft.com/office/powerpoint/2010/main" val="104227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18.1b-6 The life cycle of a sea star (step 6)</a:t>
            </a:r>
          </a:p>
        </p:txBody>
      </p:sp>
    </p:spTree>
    <p:extLst>
      <p:ext uri="{BB962C8B-B14F-4D97-AF65-F5344CB8AC3E}">
        <p14:creationId xmlns:p14="http://schemas.microsoft.com/office/powerpoint/2010/main" val="75434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18.1b-7 The life cycle of a sea star (step 7)</a:t>
            </a:r>
          </a:p>
        </p:txBody>
      </p:sp>
    </p:spTree>
    <p:extLst>
      <p:ext uri="{BB962C8B-B14F-4D97-AF65-F5344CB8AC3E}">
        <p14:creationId xmlns:p14="http://schemas.microsoft.com/office/powerpoint/2010/main" val="224259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18.1b-8 The life cycle of a sea star (step 8)</a:t>
            </a:r>
          </a:p>
        </p:txBody>
      </p:sp>
    </p:spTree>
    <p:extLst>
      <p:ext uri="{BB962C8B-B14F-4D97-AF65-F5344CB8AC3E}">
        <p14:creationId xmlns:p14="http://schemas.microsoft.com/office/powerpoint/2010/main" val="2682153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28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6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74AB288-D00D-4F8B-A5C7-F0F55C7274F1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19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BD204-099C-4236-9BCF-C94E0DF8AB0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29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1B423-B644-420E-A03C-1DD9A94A174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354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copyright </a:t>
            </a:r>
            <a:r>
              <a:rPr lang="en-US" dirty="0" err="1">
                <a:solidFill>
                  <a:prstClr val="black"/>
                </a:solidFill>
              </a:rPr>
              <a:t>cmassengale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BD204-099C-4236-9BCF-C94E0DF8AB0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29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B454A-43FE-4F75-B0ED-7BB9C876B7C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2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B454A-43FE-4F75-B0ED-7BB9C876B7CE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2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399763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6DA29-96E9-4E0B-A60C-8782262E265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811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400877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6DA29-96E9-4E0B-A60C-8782262E265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811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18916-9F5D-447E-8844-894413DFFD0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01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63B7D-FE7F-4212-9E47-E20EFD3208E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11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B2E63-5C65-4A25-B888-A318FAFD046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606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B2E63-5C65-4A25-B888-A318FAFD0461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606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188884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188B-646B-4BB8-B325-6C02B2DE02CB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188B-646B-4BB8-B325-6C02B2DE02CB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092750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41CC2-7122-43F8-9F35-F59F27D05B38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835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3DCB9-FCFA-424C-9390-3ECF61336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09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184299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3320534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83234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copyright </a:t>
            </a:r>
            <a:r>
              <a:rPr lang="en-US" dirty="0" err="1">
                <a:solidFill>
                  <a:prstClr val="black"/>
                </a:solidFill>
              </a:rPr>
              <a:t>cmassengale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618422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18.3-4 Body cavity</a:t>
            </a:r>
          </a:p>
        </p:txBody>
      </p:sp>
    </p:spTree>
    <p:extLst>
      <p:ext uri="{BB962C8B-B14F-4D97-AF65-F5344CB8AC3E}">
        <p14:creationId xmlns:p14="http://schemas.microsoft.com/office/powerpoint/2010/main" val="2580262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05060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52632-C796-4638-9FAD-9A1530BD8B16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39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15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9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561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84DE1-D281-4759-9531-292E15632CA1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6613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2638089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17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44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5F190-95DA-4BCD-ABA6-A7CEA733949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9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3955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28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133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397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F9C07-B9C2-4F4D-9B40-459B2B8437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677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4341-E81B-49EE-A1E8-D812D3B92C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18.1b-1 The life cycle of a sea star (step 1)</a:t>
            </a:r>
          </a:p>
        </p:txBody>
      </p:sp>
    </p:spTree>
    <p:extLst>
      <p:ext uri="{BB962C8B-B14F-4D97-AF65-F5344CB8AC3E}">
        <p14:creationId xmlns:p14="http://schemas.microsoft.com/office/powerpoint/2010/main" val="39716184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4341-E81B-49EE-A1E8-D812D3B92C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7007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23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828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32669949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67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137321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18.1b-2 The life cycle of a sea star (step 2)</a:t>
            </a:r>
          </a:p>
        </p:txBody>
      </p:sp>
    </p:spTree>
    <p:extLst>
      <p:ext uri="{BB962C8B-B14F-4D97-AF65-F5344CB8AC3E}">
        <p14:creationId xmlns:p14="http://schemas.microsoft.com/office/powerpoint/2010/main" val="179144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18.1b-3 The life cycle of a sea star (step 3)</a:t>
            </a:r>
          </a:p>
        </p:txBody>
      </p:sp>
    </p:spTree>
    <p:extLst>
      <p:ext uri="{BB962C8B-B14F-4D97-AF65-F5344CB8AC3E}">
        <p14:creationId xmlns:p14="http://schemas.microsoft.com/office/powerpoint/2010/main" val="167925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18.1b-4 The life cycle of a sea star (step 4)</a:t>
            </a:r>
          </a:p>
        </p:txBody>
      </p:sp>
    </p:spTree>
    <p:extLst>
      <p:ext uri="{BB962C8B-B14F-4D97-AF65-F5344CB8AC3E}">
        <p14:creationId xmlns:p14="http://schemas.microsoft.com/office/powerpoint/2010/main" val="137140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604063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987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19240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5619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4625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999395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015537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28654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10391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405255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806214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509475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96825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46711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41537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618394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838964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29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92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4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89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94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5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8467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72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92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9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145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0223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0610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634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67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16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33192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14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685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04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939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40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474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792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040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335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30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41334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296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899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820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012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22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392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704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466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33800"/>
            <a:ext cx="9144000" cy="552450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381000"/>
          </a:xfrm>
        </p:spPr>
        <p:txBody>
          <a:bodyPr/>
          <a:lstStyle>
            <a:lvl1pPr marL="0" indent="0"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E2E112D-19D4-4108-8857-790625D612E7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F56AAE19-2818-47BF-869C-816AC13EC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5520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3EC7-611D-4B2F-9026-6CDBA76046AF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05D57-1FA2-416A-A0E1-113085013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60145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53155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C8AA-5682-41DB-A358-83B46B877700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5061-74BB-44E2-9C16-C8609316E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0161"/>
      </p:ext>
    </p:extLst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875F-7895-4DFC-B794-8F20B3904D4F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E01C-86EE-47F4-B7D4-146CFBFC3B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11536"/>
      </p:ext>
    </p:extLst>
  </p:cSld>
  <p:clrMapOvr>
    <a:masterClrMapping/>
  </p:clrMapOvr>
  <p:transition spd="med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0B1C-8DBC-4B04-B2AC-4CA7AB245735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465-8385-4882-9EA9-430D734DE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04286"/>
      </p:ext>
    </p:extLst>
  </p:cSld>
  <p:clrMapOvr>
    <a:masterClrMapping/>
  </p:clrMapOvr>
  <p:transition spd="med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E263-6044-41BD-B088-6D22BC8DEF4E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2F74-A579-499C-8F4D-8EAE2863A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58394"/>
      </p:ext>
    </p:extLst>
  </p:cSld>
  <p:clrMapOvr>
    <a:masterClrMapping/>
  </p:clrMapOvr>
  <p:transition spd="med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14C0-39F0-4DCA-94E9-F17F648912D7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99B7-F21A-4B21-B63A-EE112F250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82775"/>
      </p:ext>
    </p:extLst>
  </p:cSld>
  <p:clrMapOvr>
    <a:masterClrMapping/>
  </p:clrMapOvr>
  <p:transition spd="med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159E-2918-4C33-84A7-9D1E59EB0747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35AF-1290-4026-A117-3159FE4DC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78981"/>
      </p:ext>
    </p:extLst>
  </p:cSld>
  <p:clrMapOvr>
    <a:masterClrMapping/>
  </p:clrMapOvr>
  <p:transition spd="med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F1D8-8550-4B67-A90C-D0AEFA83DCBA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81539-EC8C-447E-B60F-CEB93CEDD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24987"/>
      </p:ext>
    </p:extLst>
  </p:cSld>
  <p:clrMapOvr>
    <a:masterClrMapping/>
  </p:clrMapOvr>
  <p:transition spd="med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135A-2456-44A5-95F7-0F30C10DA2DC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8D26-FAF8-41BA-A483-E0FA3F8AC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58072"/>
      </p:ext>
    </p:extLst>
  </p:cSld>
  <p:clrMapOvr>
    <a:masterClrMapping/>
  </p:clrMapOvr>
  <p:transition spd="med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B385-06DC-4141-9065-A1A00ECADE57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7D50-3C82-4DDC-ACDE-D3079619F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37852"/>
      </p:ext>
    </p:extLst>
  </p:cSld>
  <p:clrMapOvr>
    <a:masterClrMapping/>
  </p:clrMapOvr>
  <p:transition spd="med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0D0B-47D6-4EB4-83E5-835CFC395100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46A-30CD-462B-A745-083B7E29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59963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8415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470-8DEC-4995-943A-74FBB16D7854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055BAE-F9BF-49B4-8EF8-A05398F2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31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8245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D5DE-24B6-483E-99C2-78F9110F3518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F52-BEF1-4B22-911F-6612EEB24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91416"/>
      </p:ext>
    </p:extLst>
  </p:cSld>
  <p:clrMapOvr>
    <a:masterClrMapping/>
  </p:clrMapOvr>
  <p:transition spd="med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9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34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4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2211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719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330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836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8684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4047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RLC0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9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8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fade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3/12/2025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42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4820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278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3783E-D2E9-4CA2-9C46-CA17556074DE}" type="datetime1">
              <a:rPr lang="en-US"/>
              <a:pPr>
                <a:defRPr/>
              </a:pPr>
              <a:t>3/12/2025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Tahom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copyright </a:t>
            </a:r>
            <a:r>
              <a:rPr lang="en-US" dirty="0" err="1"/>
              <a:t>cmassengale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0D503-1C23-47DB-8F05-5C9A28D47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rgbClr val="3366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somup.com/c36eqQURjS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omup.com/c36eqgURX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8397D1-FE04-7F83-D617-8E011A625F91}"/>
              </a:ext>
            </a:extLst>
          </p:cNvPr>
          <p:cNvSpPr txBox="1">
            <a:spLocks/>
          </p:cNvSpPr>
          <p:nvPr/>
        </p:nvSpPr>
        <p:spPr>
          <a:xfrm>
            <a:off x="814934" y="4444824"/>
            <a:ext cx="8077200" cy="2108376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/>
              <a:t>The zygote divides by mitosis to form a hollow ball of cells called a </a:t>
            </a:r>
            <a:r>
              <a:rPr lang="en-US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BLASTULA</a:t>
            </a:r>
            <a:r>
              <a:rPr lang="en-US" kern="0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36CCC7-7921-721E-F3B0-36DFB3631C37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18" name="Picture 17" descr="18_01bSeaStarLifeCycl_1-U.jpg">
              <a:extLst>
                <a:ext uri="{FF2B5EF4-FFF2-40B4-BE49-F238E27FC236}">
                  <a16:creationId xmlns:a16="http://schemas.microsoft.com/office/drawing/2014/main" id="{C18DC6E4-2A64-C87D-A274-68D971D08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696C27-0AB0-C271-00C1-2A5AA9A1970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0" name="Text Box 31">
                <a:extLst>
                  <a:ext uri="{FF2B5EF4-FFF2-40B4-BE49-F238E27FC236}">
                    <a16:creationId xmlns:a16="http://schemas.microsoft.com/office/drawing/2014/main" id="{1C46B636-B3B0-66D6-1032-0D0CEF1D3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1" name="Text Box 31">
                <a:extLst>
                  <a:ext uri="{FF2B5EF4-FFF2-40B4-BE49-F238E27FC236}">
                    <a16:creationId xmlns:a16="http://schemas.microsoft.com/office/drawing/2014/main" id="{54EAFE61-E2F1-C25E-84F4-45713A527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2" name="Text Box 31">
                <a:extLst>
                  <a:ext uri="{FF2B5EF4-FFF2-40B4-BE49-F238E27FC236}">
                    <a16:creationId xmlns:a16="http://schemas.microsoft.com/office/drawing/2014/main" id="{460F18B5-C27C-0073-B6D2-467ECC7082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3" name="Text Box 31">
            <a:extLst>
              <a:ext uri="{FF2B5EF4-FFF2-40B4-BE49-F238E27FC236}">
                <a16:creationId xmlns:a16="http://schemas.microsoft.com/office/drawing/2014/main" id="{F1BF99AB-798B-8B17-37EF-71592C4D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833" y="17850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8FB0F683-A1B3-CB71-6CCC-4168D1F6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891" y="1199084"/>
            <a:ext cx="74887" cy="161583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3E45D3AA-C78C-3E00-5ACE-09DD9516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158" y="665684"/>
            <a:ext cx="74887" cy="161583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2D2415AD-EC09-5A15-4686-7D49F2D8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803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E2184371-E990-4CB4-B11F-74904AFFC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69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6AD2D5B0-CE19-76A9-8C34-C56FA2B5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134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E438DE5-96D5-14B0-DB20-1C77B3975089}"/>
              </a:ext>
            </a:extLst>
          </p:cNvPr>
          <p:cNvGrpSpPr/>
          <p:nvPr/>
        </p:nvGrpSpPr>
        <p:grpSpPr>
          <a:xfrm>
            <a:off x="1321173" y="137160"/>
            <a:ext cx="5047491" cy="3361341"/>
            <a:chOff x="1321173" y="137160"/>
            <a:chExt cx="5047491" cy="33613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D944F25-852B-A9E2-0492-2E3AE9DFB83A}"/>
                </a:ext>
              </a:extLst>
            </p:cNvPr>
            <p:cNvGrpSpPr/>
            <p:nvPr/>
          </p:nvGrpSpPr>
          <p:grpSpPr>
            <a:xfrm>
              <a:off x="1321173" y="137160"/>
              <a:ext cx="5047491" cy="3291840"/>
              <a:chOff x="1295400" y="137160"/>
              <a:chExt cx="5047491" cy="3291840"/>
            </a:xfrm>
          </p:grpSpPr>
          <p:pic>
            <p:nvPicPr>
              <p:cNvPr id="30" name="Picture 29" descr="18_01bSeaStarLifeCycl_3-U.jpg">
                <a:extLst>
                  <a:ext uri="{FF2B5EF4-FFF2-40B4-BE49-F238E27FC236}">
                    <a16:creationId xmlns:a16="http://schemas.microsoft.com/office/drawing/2014/main" id="{86E16A32-06AC-C4DD-F715-4255A0B73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688" b="49999"/>
              <a:stretch/>
            </p:blipFill>
            <p:spPr>
              <a:xfrm>
                <a:off x="1295400" y="137160"/>
                <a:ext cx="4345562" cy="3291840"/>
              </a:xfrm>
              <a:prstGeom prst="rect">
                <a:avLst/>
              </a:prstGeom>
            </p:spPr>
          </p:pic>
          <p:sp>
            <p:nvSpPr>
              <p:cNvPr id="31" name="Text Box 31">
                <a:extLst>
                  <a:ext uri="{FF2B5EF4-FFF2-40B4-BE49-F238E27FC236}">
                    <a16:creationId xmlns:a16="http://schemas.microsoft.com/office/drawing/2014/main" id="{61A73888-A40D-95E2-6D43-3F1D40CC2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6060" y="178506"/>
                <a:ext cx="55877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Sperm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C11DC3A-2407-7CD1-D4D0-3212C78CD541}"/>
                  </a:ext>
                </a:extLst>
              </p:cNvPr>
              <p:cNvGrpSpPr/>
              <p:nvPr/>
            </p:nvGrpSpPr>
            <p:grpSpPr>
              <a:xfrm>
                <a:off x="1986654" y="1179379"/>
                <a:ext cx="209181" cy="209181"/>
                <a:chOff x="1986654" y="1179379"/>
                <a:chExt cx="209181" cy="209181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0531D5D-12F4-9290-3502-17FD75941B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654" y="1179379"/>
                  <a:ext cx="209181" cy="20918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3" name="Text Box 31">
                  <a:extLst>
                    <a:ext uri="{FF2B5EF4-FFF2-40B4-BE49-F238E27FC236}">
                      <a16:creationId xmlns:a16="http://schemas.microsoft.com/office/drawing/2014/main" id="{D5BE5ADD-9239-4E23-F817-544115303A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118" y="1199084"/>
                  <a:ext cx="74887" cy="161583"/>
                </a:xfrm>
                <a:prstGeom prst="rect">
                  <a:avLst/>
                </a:prstGeom>
                <a:noFill/>
                <a:ln w="6350" cmpd="sng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0" dirty="0">
                      <a:solidFill>
                        <a:srgbClr val="FFFFFF"/>
                      </a:solidFill>
                      <a:latin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AC88DDC-D617-822E-1CB9-D04530CD7BD2}"/>
                  </a:ext>
                </a:extLst>
              </p:cNvPr>
              <p:cNvGrpSpPr/>
              <p:nvPr/>
            </p:nvGrpSpPr>
            <p:grpSpPr>
              <a:xfrm>
                <a:off x="4458921" y="645979"/>
                <a:ext cx="209181" cy="209181"/>
                <a:chOff x="1986654" y="1179379"/>
                <a:chExt cx="209181" cy="209181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62846C9-112C-9278-C6D3-CE7DE23333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654" y="1179379"/>
                  <a:ext cx="209181" cy="20918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1" name="Text Box 31">
                  <a:extLst>
                    <a:ext uri="{FF2B5EF4-FFF2-40B4-BE49-F238E27FC236}">
                      <a16:creationId xmlns:a16="http://schemas.microsoft.com/office/drawing/2014/main" id="{F8A1AA81-8E52-CEEE-DE70-74AC0079D9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118" y="1199084"/>
                  <a:ext cx="74887" cy="161583"/>
                </a:xfrm>
                <a:prstGeom prst="rect">
                  <a:avLst/>
                </a:prstGeom>
                <a:noFill/>
                <a:ln w="6350" cmpd="sng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0" dirty="0">
                      <a:solidFill>
                        <a:srgbClr val="FFFFFF"/>
                      </a:solidFill>
                      <a:latin typeface="Arial" charset="0"/>
                    </a:rPr>
                    <a:t>2</a:t>
                  </a:r>
                </a:p>
              </p:txBody>
            </p:sp>
          </p:grpSp>
          <p:sp>
            <p:nvSpPr>
              <p:cNvPr id="37" name="Text Box 31">
                <a:extLst>
                  <a:ext uri="{FF2B5EF4-FFF2-40B4-BE49-F238E27FC236}">
                    <a16:creationId xmlns:a16="http://schemas.microsoft.com/office/drawing/2014/main" id="{43124AD3-31EE-0BA4-17B6-BBB7515B70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16030" y="729348"/>
                <a:ext cx="12268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Zygote</a:t>
                </a:r>
                <a:b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(fertilized egg)</a:t>
                </a:r>
              </a:p>
            </p:txBody>
          </p:sp>
          <p:sp>
            <p:nvSpPr>
              <p:cNvPr id="38" name="Text Box 31">
                <a:extLst>
                  <a:ext uri="{FF2B5EF4-FFF2-40B4-BE49-F238E27FC236}">
                    <a16:creationId xmlns:a16="http://schemas.microsoft.com/office/drawing/2014/main" id="{52E8E01E-AF18-27AD-528C-98D030DAF8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8096" y="1449016"/>
                <a:ext cx="65853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Meiosis</a:t>
                </a:r>
              </a:p>
            </p:txBody>
          </p:sp>
          <p:sp>
            <p:nvSpPr>
              <p:cNvPr id="39" name="Text Box 31">
                <a:extLst>
                  <a:ext uri="{FF2B5EF4-FFF2-40B4-BE49-F238E27FC236}">
                    <a16:creationId xmlns:a16="http://schemas.microsoft.com/office/drawing/2014/main" id="{2CCC45EF-250B-7E53-5263-9B695CDC5D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6361" y="1313549"/>
                <a:ext cx="33908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Egg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89EFAEF-F810-60FE-1C70-EC56012EEB75}"/>
                </a:ext>
              </a:extLst>
            </p:cNvPr>
            <p:cNvGrpSpPr/>
            <p:nvPr/>
          </p:nvGrpSpPr>
          <p:grpSpPr>
            <a:xfrm>
              <a:off x="5449521" y="1818612"/>
              <a:ext cx="209181" cy="209181"/>
              <a:chOff x="1986654" y="1179379"/>
              <a:chExt cx="209181" cy="20918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3D50AD9-CFC2-794F-65EC-B90E3291BA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Text Box 31">
                <a:extLst>
                  <a:ext uri="{FF2B5EF4-FFF2-40B4-BE49-F238E27FC236}">
                    <a16:creationId xmlns:a16="http://schemas.microsoft.com/office/drawing/2014/main" id="{FC7E5902-B829-8BBF-89D1-38C80F3A9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3</a:t>
                </a:r>
              </a:p>
            </p:txBody>
          </p:sp>
        </p:grpSp>
        <p:sp>
          <p:nvSpPr>
            <p:cNvPr id="55" name="Text Box 31">
              <a:extLst>
                <a:ext uri="{FF2B5EF4-FFF2-40B4-BE49-F238E27FC236}">
                  <a16:creationId xmlns:a16="http://schemas.microsoft.com/office/drawing/2014/main" id="{6E0B2976-5BFE-8D30-5258-6CB75E3F1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6690" y="3336918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pic>
        <p:nvPicPr>
          <p:cNvPr id="3" name="Picture 2" descr="18_01bSeaStarLifeCycl_4-U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7" t="38863" r="27907" b="37401"/>
          <a:stretch/>
        </p:blipFill>
        <p:spPr>
          <a:xfrm>
            <a:off x="4629045" y="2686170"/>
            <a:ext cx="1416528" cy="156270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5BF6ACC-06F5-9E58-6D30-01D84D0E34C2}"/>
              </a:ext>
            </a:extLst>
          </p:cNvPr>
          <p:cNvGrpSpPr/>
          <p:nvPr/>
        </p:nvGrpSpPr>
        <p:grpSpPr>
          <a:xfrm>
            <a:off x="5802077" y="2989301"/>
            <a:ext cx="209181" cy="209181"/>
            <a:chOff x="1986654" y="1179379"/>
            <a:chExt cx="209181" cy="20918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B1288A-CCE5-4643-D7F5-59254DF4AA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 Box 31">
              <a:extLst>
                <a:ext uri="{FF2B5EF4-FFF2-40B4-BE49-F238E27FC236}">
                  <a16:creationId xmlns:a16="http://schemas.microsoft.com/office/drawing/2014/main" id="{EB270260-3F39-7531-13D9-6CF4414EB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890" y="1199084"/>
              <a:ext cx="75342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50444" y="3296456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</p:spTree>
    <p:extLst>
      <p:ext uri="{BB962C8B-B14F-4D97-AF65-F5344CB8AC3E}">
        <p14:creationId xmlns:p14="http://schemas.microsoft.com/office/powerpoint/2010/main" val="16048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8_01bSeaStarLifeCycl_5-U.jpg">
            <a:extLst>
              <a:ext uri="{FF2B5EF4-FFF2-40B4-BE49-F238E27FC236}">
                <a16:creationId xmlns:a16="http://schemas.microsoft.com/office/drawing/2014/main" id="{6922E4C5-42A2-6EC7-C69E-09783B07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9" t="57838" r="30233" b="13858"/>
          <a:stretch/>
        </p:blipFill>
        <p:spPr>
          <a:xfrm>
            <a:off x="4289565" y="3939236"/>
            <a:ext cx="1560879" cy="1863430"/>
          </a:xfrm>
          <a:prstGeom prst="rect">
            <a:avLst/>
          </a:prstGeom>
        </p:spPr>
      </p:pic>
      <p:pic>
        <p:nvPicPr>
          <p:cNvPr id="9216" name="Picture 9215" descr="18_01bSeaStarLifeCycl_5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233" b="40271"/>
          <a:stretch/>
        </p:blipFill>
        <p:spPr>
          <a:xfrm>
            <a:off x="1295400" y="137160"/>
            <a:ext cx="4572000" cy="3932351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59127" y="1664460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5B6B6D-7626-943F-43D5-523BEF2A54F4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3" name="Picture 2" descr="18_01bSeaStarLifeCycl_1-U.jpg">
              <a:extLst>
                <a:ext uri="{FF2B5EF4-FFF2-40B4-BE49-F238E27FC236}">
                  <a16:creationId xmlns:a16="http://schemas.microsoft.com/office/drawing/2014/main" id="{ECAAB477-6E02-27D9-E8E6-BBBCFC3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8A40B6-8DD5-83BF-D5E9-F4BD08728D5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1" name="Text Box 31">
                <a:extLst>
                  <a:ext uri="{FF2B5EF4-FFF2-40B4-BE49-F238E27FC236}">
                    <a16:creationId xmlns:a16="http://schemas.microsoft.com/office/drawing/2014/main" id="{CDB5DB9A-69EB-8C82-7203-2EE44A747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2" name="Text Box 31">
                <a:extLst>
                  <a:ext uri="{FF2B5EF4-FFF2-40B4-BE49-F238E27FC236}">
                    <a16:creationId xmlns:a16="http://schemas.microsoft.com/office/drawing/2014/main" id="{7FA2EDF5-2CD2-6AFE-C62D-E1960A7F6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3" name="Text Box 31">
                <a:extLst>
                  <a:ext uri="{FF2B5EF4-FFF2-40B4-BE49-F238E27FC236}">
                    <a16:creationId xmlns:a16="http://schemas.microsoft.com/office/drawing/2014/main" id="{0833194E-911E-B6CD-4FA1-6143A24247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6B3986-DC2B-33C0-55E9-7FE30E39DBEC}"/>
              </a:ext>
            </a:extLst>
          </p:cNvPr>
          <p:cNvSpPr txBox="1"/>
          <p:nvPr/>
        </p:nvSpPr>
        <p:spPr>
          <a:xfrm>
            <a:off x="275438" y="3494021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One side of the blastula folds in and cells become rearranged to form a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GASTRULA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18_01bSeaStarLifeCycl_6-U.jpg">
            <a:extLst>
              <a:ext uri="{FF2B5EF4-FFF2-40B4-BE49-F238E27FC236}">
                <a16:creationId xmlns:a16="http://schemas.microsoft.com/office/drawing/2014/main" id="{2B27AC33-5291-7A2E-1F52-6A3D700256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6" t="64483" r="35096" b="19769"/>
          <a:stretch/>
        </p:blipFill>
        <p:spPr>
          <a:xfrm>
            <a:off x="4395083" y="4375249"/>
            <a:ext cx="1146692" cy="1036805"/>
          </a:xfrm>
          <a:prstGeom prst="rect">
            <a:avLst/>
          </a:prstGeom>
        </p:spPr>
      </p:pic>
      <p:pic>
        <p:nvPicPr>
          <p:cNvPr id="3" name="Picture 2" descr="18_01bSeaStarLifeCycl_6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3" b="35273"/>
          <a:stretch/>
        </p:blipFill>
        <p:spPr>
          <a:xfrm>
            <a:off x="1295400" y="137161"/>
            <a:ext cx="4518890" cy="4261410"/>
          </a:xfrm>
          <a:prstGeom prst="rect">
            <a:avLst/>
          </a:prstGeom>
        </p:spPr>
      </p:pic>
      <p:pic>
        <p:nvPicPr>
          <p:cNvPr id="43" name="Picture 42" descr="18_01bSeaStarLifeCycl_6-U.jpg">
            <a:extLst>
              <a:ext uri="{FF2B5EF4-FFF2-40B4-BE49-F238E27FC236}">
                <a16:creationId xmlns:a16="http://schemas.microsoft.com/office/drawing/2014/main" id="{237AF789-B44A-31BF-7630-FE94A621C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46866" b="7729"/>
          <a:stretch/>
        </p:blipFill>
        <p:spPr>
          <a:xfrm>
            <a:off x="1295400" y="4670928"/>
            <a:ext cx="3481962" cy="151319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2795779" y="6184122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</a:t>
            </a: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mesoderm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Arial" charset="0"/>
              </a:rPr>
              <a:t>Endoderm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Ectoderm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CB92CA-55B8-F143-44A0-7C1A735E0C86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5" name="Picture 4" descr="18_01bSeaStarLifeCycl_1-U.jpg">
              <a:extLst>
                <a:ext uri="{FF2B5EF4-FFF2-40B4-BE49-F238E27FC236}">
                  <a16:creationId xmlns:a16="http://schemas.microsoft.com/office/drawing/2014/main" id="{FFBBD5D9-64E7-DF0B-AAC0-E480585F0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FAD22-4577-2698-7C7D-3C98159FF09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5" name="Text Box 31">
                <a:extLst>
                  <a:ext uri="{FF2B5EF4-FFF2-40B4-BE49-F238E27FC236}">
                    <a16:creationId xmlns:a16="http://schemas.microsoft.com/office/drawing/2014/main" id="{D6805F7D-409B-7297-0970-368296A73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6" name="Text Box 31">
                <a:extLst>
                  <a:ext uri="{FF2B5EF4-FFF2-40B4-BE49-F238E27FC236}">
                    <a16:creationId xmlns:a16="http://schemas.microsoft.com/office/drawing/2014/main" id="{BE2561F4-1184-4135-5057-0BFD92CDAC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7" name="Text Box 31">
                <a:extLst>
                  <a:ext uri="{FF2B5EF4-FFF2-40B4-BE49-F238E27FC236}">
                    <a16:creationId xmlns:a16="http://schemas.microsoft.com/office/drawing/2014/main" id="{C7D2BBE0-2679-38B8-7192-D062D1020E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A3BA0F-4C95-49A4-4A19-C11165FF9A24}"/>
              </a:ext>
            </a:extLst>
          </p:cNvPr>
          <p:cNvSpPr txBox="1"/>
          <p:nvPr/>
        </p:nvSpPr>
        <p:spPr>
          <a:xfrm>
            <a:off x="245434" y="307332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The gastrula forms three Embryonic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Gastrula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181600"/>
          </a:xfrm>
        </p:spPr>
        <p:txBody>
          <a:bodyPr/>
          <a:lstStyle/>
          <a:p>
            <a:pPr marL="109538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512763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lining of the future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an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8_01bSeaStarLifeCycl_6-U.jpg">
            <a:extLst>
              <a:ext uri="{FF2B5EF4-FFF2-40B4-BE49-F238E27FC236}">
                <a16:creationId xmlns:a16="http://schemas.microsoft.com/office/drawing/2014/main" id="{804C6BE9-9003-6359-6A68-7A28C88F3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57356" b="7729"/>
          <a:stretch/>
        </p:blipFill>
        <p:spPr>
          <a:xfrm>
            <a:off x="3276600" y="5116206"/>
            <a:ext cx="2794505" cy="1513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AF22ED-5991-2C4A-E162-FA42E85A563E}"/>
              </a:ext>
            </a:extLst>
          </p:cNvPr>
          <p:cNvCxnSpPr/>
          <p:nvPr/>
        </p:nvCxnSpPr>
        <p:spPr bwMode="auto">
          <a:xfrm flipV="1">
            <a:off x="5499433" y="5254345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01D22-46EA-0FDD-64E4-AEC5296FCDF0}"/>
              </a:ext>
            </a:extLst>
          </p:cNvPr>
          <p:cNvCxnSpPr/>
          <p:nvPr/>
        </p:nvCxnSpPr>
        <p:spPr bwMode="auto">
          <a:xfrm flipV="1">
            <a:off x="4749800" y="6066679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A62523-CA1C-5152-18C0-D2AF63A69717}"/>
              </a:ext>
            </a:extLst>
          </p:cNvPr>
          <p:cNvCxnSpPr/>
          <p:nvPr/>
        </p:nvCxnSpPr>
        <p:spPr bwMode="auto">
          <a:xfrm>
            <a:off x="5711099" y="6244479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>
            <a:extLst>
              <a:ext uri="{FF2B5EF4-FFF2-40B4-BE49-F238E27FC236}">
                <a16:creationId xmlns:a16="http://schemas.microsoft.com/office/drawing/2014/main" id="{A3CCFA7C-305A-AD45-7306-640A8D76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96" y="6390093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</a:t>
            </a: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mesoderm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B97F2AF-A0A0-B91A-6274-8F1FBAED9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96" y="6085293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Arial" charset="0"/>
              </a:rPr>
              <a:t>Endoderm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42B8348E-06D4-F703-ABD3-AD33F5A1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029" y="5035427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Ectoderm</a:t>
            </a:r>
          </a:p>
        </p:txBody>
      </p:sp>
    </p:spTree>
    <p:extLst>
      <p:ext uri="{BB962C8B-B14F-4D97-AF65-F5344CB8AC3E}">
        <p14:creationId xmlns:p14="http://schemas.microsoft.com/office/powerpoint/2010/main" val="49006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382000" cy="5638800"/>
          </a:xfrm>
        </p:spPr>
        <p:txBody>
          <a:bodyPr/>
          <a:lstStyle/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kern="1200" dirty="0">
                <a:solidFill>
                  <a:prstClr val="black"/>
                </a:solidFill>
              </a:rPr>
              <a:t>After the gastrula stage, many vertebrate animals </a:t>
            </a:r>
            <a:r>
              <a:rPr lang="en-US" sz="2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directly into adults.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kern="1200" dirty="0">
                <a:solidFill>
                  <a:prstClr val="black"/>
                </a:solidFill>
              </a:rPr>
              <a:t>Invertebrate and some vertebrate animals </a:t>
            </a:r>
            <a:r>
              <a:rPr lang="en-US" sz="2600" b="1" kern="1200" dirty="0">
                <a:solidFill>
                  <a:srgbClr val="0000FF"/>
                </a:solidFill>
              </a:rPr>
              <a:t>do NOT </a:t>
            </a: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directly into adults.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Phyla of Invertebrates: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800" b="1" dirty="0"/>
              <a:t>Porifera, </a:t>
            </a:r>
            <a:r>
              <a:rPr lang="en-US" sz="2800" b="1" dirty="0" err="1"/>
              <a:t>Coelenterata</a:t>
            </a:r>
            <a:r>
              <a:rPr lang="en-US" sz="2800" b="1" dirty="0"/>
              <a:t> (Cnidaria), Platyhelminthes (flat worms), Nematoda (round worms), Annelida (segmented worms), Echinodermata, Mollusca, and Arthropoda</a:t>
            </a:r>
            <a:r>
              <a:rPr lang="en-US" sz="2800" dirty="0"/>
              <a:t>.</a:t>
            </a:r>
            <a:endParaRPr lang="en-US" sz="14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44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1bSeaStarLifeCycl_7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9" b="8995"/>
          <a:stretch/>
        </p:blipFill>
        <p:spPr>
          <a:xfrm>
            <a:off x="1295400" y="137161"/>
            <a:ext cx="4595834" cy="5991492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146633" y="4064000"/>
            <a:ext cx="461100" cy="160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0154" y="5226445"/>
            <a:ext cx="209181" cy="209181"/>
            <a:chOff x="1986654" y="1179379"/>
            <a:chExt cx="209181" cy="20918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7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2863896" y="6097214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mesoderm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Endoderm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Ectoderm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1206573" y="4571888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Larva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635295" y="3929748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Digestive tract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5DB9D5-B3D1-7420-5574-8EC1E9C12678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27" name="Picture 26" descr="18_01bSeaStarLifeCycl_1-U.jpg">
              <a:extLst>
                <a:ext uri="{FF2B5EF4-FFF2-40B4-BE49-F238E27FC236}">
                  <a16:creationId xmlns:a16="http://schemas.microsoft.com/office/drawing/2014/main" id="{3D6CB061-E688-EA1A-5021-3244CCA6D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45B87F-8806-ED1F-10A6-85FC7B2957BF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FF64ED50-73EB-A672-FC89-F8C1E0001A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45" name="Text Box 31">
                <a:extLst>
                  <a:ext uri="{FF2B5EF4-FFF2-40B4-BE49-F238E27FC236}">
                    <a16:creationId xmlns:a16="http://schemas.microsoft.com/office/drawing/2014/main" id="{6D4DC5F5-4621-4F01-40FD-93BB24147A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52" name="Text Box 31">
                <a:extLst>
                  <a:ext uri="{FF2B5EF4-FFF2-40B4-BE49-F238E27FC236}">
                    <a16:creationId xmlns:a16="http://schemas.microsoft.com/office/drawing/2014/main" id="{37859691-0E66-C44F-9CBE-DE33CD9B5C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FA5FEAE-BDA5-F3B1-A784-14BBDD940BDA}"/>
              </a:ext>
            </a:extLst>
          </p:cNvPr>
          <p:cNvSpPr txBox="1"/>
          <p:nvPr/>
        </p:nvSpPr>
        <p:spPr>
          <a:xfrm>
            <a:off x="7211529" y="2135156"/>
            <a:ext cx="1896120" cy="3046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Some animals, such as the sea star,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develop into one or more larval stages.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27A7D43-A669-D9B2-553C-8130547717D7}"/>
              </a:ext>
            </a:extLst>
          </p:cNvPr>
          <p:cNvSpPr/>
          <p:nvPr/>
        </p:nvSpPr>
        <p:spPr bwMode="auto">
          <a:xfrm rot="19923668">
            <a:off x="1557563" y="3546587"/>
            <a:ext cx="1067363" cy="132905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7B5E63-773F-BECD-82DC-71E5EA3888D1}"/>
              </a:ext>
            </a:extLst>
          </p:cNvPr>
          <p:cNvSpPr txBox="1"/>
          <p:nvPr/>
        </p:nvSpPr>
        <p:spPr>
          <a:xfrm>
            <a:off x="6920" y="846017"/>
            <a:ext cx="1821880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SzTx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Larva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an immature individual that looks different from the adult animal.</a:t>
            </a:r>
          </a:p>
        </p:txBody>
      </p:sp>
    </p:spTree>
    <p:extLst>
      <p:ext uri="{BB962C8B-B14F-4D97-AF65-F5344CB8AC3E}">
        <p14:creationId xmlns:p14="http://schemas.microsoft.com/office/powerpoint/2010/main" val="23322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18_01bSeaStarLifeCycl_8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3" b="7729"/>
          <a:stretch/>
        </p:blipFill>
        <p:spPr>
          <a:xfrm>
            <a:off x="1295400" y="137160"/>
            <a:ext cx="4518890" cy="6074861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146633" y="4064000"/>
            <a:ext cx="461100" cy="160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0154" y="5226445"/>
            <a:ext cx="209181" cy="209181"/>
            <a:chOff x="1986654" y="1179379"/>
            <a:chExt cx="209181" cy="209181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60121" y="2902346"/>
            <a:ext cx="209181" cy="209181"/>
            <a:chOff x="1986654" y="1179379"/>
            <a:chExt cx="209181" cy="209181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8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6957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863896" y="6097214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mesoderm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Endoderm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Ectoderm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627762" y="4725615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Larva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2635295" y="3929748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Digestive tract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1407629" y="3167749"/>
            <a:ext cx="13267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Metamorphosis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DA596D-3C5C-B121-B1AD-6DDEF50EE62B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4" name="Picture 3" descr="18_01bSeaStarLifeCycl_1-U.jpg">
              <a:extLst>
                <a:ext uri="{FF2B5EF4-FFF2-40B4-BE49-F238E27FC236}">
                  <a16:creationId xmlns:a16="http://schemas.microsoft.com/office/drawing/2014/main" id="{B48C2CF1-E461-D913-E629-7C275F606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23E12-459B-001A-FA6F-9933648BA70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7" name="Text Box 31">
                <a:extLst>
                  <a:ext uri="{FF2B5EF4-FFF2-40B4-BE49-F238E27FC236}">
                    <a16:creationId xmlns:a16="http://schemas.microsoft.com/office/drawing/2014/main" id="{70EB8DAC-0B2F-2EEB-F8B0-09FEC3788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9216" name="Text Box 31">
                <a:extLst>
                  <a:ext uri="{FF2B5EF4-FFF2-40B4-BE49-F238E27FC236}">
                    <a16:creationId xmlns:a16="http://schemas.microsoft.com/office/drawing/2014/main" id="{604B7BB6-2232-9DE4-3482-1546C5254F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9217" name="Text Box 31">
                <a:extLst>
                  <a:ext uri="{FF2B5EF4-FFF2-40B4-BE49-F238E27FC236}">
                    <a16:creationId xmlns:a16="http://schemas.microsoft.com/office/drawing/2014/main" id="{DF551815-74C1-4B4A-45C2-5995FAA7A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9220" name="TextBox 9219">
            <a:extLst>
              <a:ext uri="{FF2B5EF4-FFF2-40B4-BE49-F238E27FC236}">
                <a16:creationId xmlns:a16="http://schemas.microsoft.com/office/drawing/2014/main" id="{E2C478CA-16CA-EFD7-5A34-BEB0E7347900}"/>
              </a:ext>
            </a:extLst>
          </p:cNvPr>
          <p:cNvSpPr txBox="1"/>
          <p:nvPr/>
        </p:nvSpPr>
        <p:spPr>
          <a:xfrm>
            <a:off x="6871531" y="2022782"/>
            <a:ext cx="2288225" cy="403187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larva undergoes a major change in body form.</a:t>
            </a: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It becomes a mature adult that can reproduce.</a:t>
            </a:r>
          </a:p>
        </p:txBody>
      </p:sp>
      <p:sp>
        <p:nvSpPr>
          <p:cNvPr id="9222" name="TextBox 9221">
            <a:extLst>
              <a:ext uri="{FF2B5EF4-FFF2-40B4-BE49-F238E27FC236}">
                <a16:creationId xmlns:a16="http://schemas.microsoft.com/office/drawing/2014/main" id="{D5412FD0-A988-8E26-2487-BBA74A927265}"/>
              </a:ext>
            </a:extLst>
          </p:cNvPr>
          <p:cNvSpPr txBox="1"/>
          <p:nvPr/>
        </p:nvSpPr>
        <p:spPr>
          <a:xfrm>
            <a:off x="5615038" y="3752239"/>
            <a:ext cx="3589963" cy="64633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Metamorphosis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2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36" y="95477"/>
            <a:ext cx="8109964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the two branches of the animal kingdom?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47800"/>
            <a:ext cx="8991600" cy="5410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five characteristics of animals.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List the embryonic tissues and what they produce.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algn="l"/>
            <a:endParaRPr lang="en-US" dirty="0"/>
          </a:p>
        </p:txBody>
      </p:sp>
      <p:pic>
        <p:nvPicPr>
          <p:cNvPr id="6" name="Picture 5" descr="quick_check-01.eps">
            <a:extLst>
              <a:ext uri="{FF2B5EF4-FFF2-40B4-BE49-F238E27FC236}">
                <a16:creationId xmlns:a16="http://schemas.microsoft.com/office/drawing/2014/main" id="{C0F94B0B-8865-63EF-7759-FB487AE2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477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36" y="95477"/>
            <a:ext cx="8109964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the two branches of the animal kingdom?  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 &amp; vertebrates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47800"/>
            <a:ext cx="8991600" cy="5410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five characteristics of animals.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00B050"/>
                </a:solidFill>
              </a:rPr>
              <a:t>Multicellular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0070C0"/>
                </a:solidFill>
              </a:rPr>
              <a:t>Eukaryotes 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990000"/>
                </a:solidFill>
              </a:rPr>
              <a:t>No Cell Walls</a:t>
            </a:r>
          </a:p>
          <a:p>
            <a:pPr marL="514350" lvl="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 err="1">
                <a:solidFill>
                  <a:srgbClr val="0070C0"/>
                </a:solidFill>
              </a:rPr>
              <a:t>Ingestive</a:t>
            </a:r>
            <a:r>
              <a:rPr lang="en-US" sz="2400" b="1" dirty="0">
                <a:solidFill>
                  <a:srgbClr val="0070C0"/>
                </a:solidFill>
              </a:rPr>
              <a:t> Heterotrophs (take in food and internally </a:t>
            </a:r>
            <a:r>
              <a:rPr lang="en-US" sz="2400" b="1" u="sng" dirty="0">
                <a:solidFill>
                  <a:srgbClr val="0070C0"/>
                </a:solidFill>
              </a:rPr>
              <a:t>digest</a:t>
            </a:r>
            <a:r>
              <a:rPr lang="en-US" sz="2400" b="1" dirty="0">
                <a:solidFill>
                  <a:srgbClr val="0070C0"/>
                </a:solidFill>
              </a:rPr>
              <a:t> it).</a:t>
            </a:r>
          </a:p>
          <a:p>
            <a:pPr marL="514350" lvl="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000000"/>
                </a:solidFill>
              </a:rPr>
              <a:t>Go through a </a:t>
            </a:r>
            <a:r>
              <a:rPr lang="en-US" sz="2400" b="1" dirty="0">
                <a:solidFill>
                  <a:srgbClr val="C00000"/>
                </a:solidFill>
              </a:rPr>
              <a:t>Blastula</a:t>
            </a:r>
            <a:r>
              <a:rPr lang="en-US" sz="2400" b="1" dirty="0">
                <a:solidFill>
                  <a:srgbClr val="000000"/>
                </a:solidFill>
              </a:rPr>
              <a:t> stage of development.</a:t>
            </a:r>
            <a:r>
              <a:rPr lang="en-US" sz="2400" b="1" dirty="0"/>
              <a:t> 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List the embryonic tissues and what they produce.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forms a lining of the future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forms an </a:t>
            </a:r>
            <a:r>
              <a:rPr lang="en-US" sz="24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4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dirty="0"/>
          </a:p>
        </p:txBody>
      </p:sp>
      <p:pic>
        <p:nvPicPr>
          <p:cNvPr id="6" name="Picture 5" descr="quick_check-01.eps">
            <a:extLst>
              <a:ext uri="{FF2B5EF4-FFF2-40B4-BE49-F238E27FC236}">
                <a16:creationId xmlns:a16="http://schemas.microsoft.com/office/drawing/2014/main" id="{C0F94B0B-8865-63EF-7759-FB487AE2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477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Creation of the Animal Kingdom</a:t>
            </a:r>
          </a:p>
        </p:txBody>
      </p:sp>
      <p:sp>
        <p:nvSpPr>
          <p:cNvPr id="132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00432"/>
            <a:ext cx="5029200" cy="562896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400" dirty="0"/>
              <a:t>“And God said, Let the </a:t>
            </a:r>
            <a:r>
              <a:rPr lang="en-US" sz="1400" dirty="0">
                <a:solidFill>
                  <a:srgbClr val="7030A0"/>
                </a:solidFill>
              </a:rPr>
              <a:t>waters</a:t>
            </a:r>
            <a:r>
              <a:rPr lang="en-US" sz="1400" dirty="0"/>
              <a:t> bring forth abundantly the moving creature that hath life, and </a:t>
            </a:r>
            <a:r>
              <a:rPr lang="en-US" sz="1400" dirty="0">
                <a:solidFill>
                  <a:srgbClr val="7030A0"/>
                </a:solidFill>
              </a:rPr>
              <a:t>fowl that may fly</a:t>
            </a:r>
            <a:r>
              <a:rPr lang="en-US" sz="1400" dirty="0"/>
              <a:t> above the earth in the open firmament of heaven.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21 </a:t>
            </a:r>
            <a:r>
              <a:rPr lang="en-US" sz="1400" dirty="0"/>
              <a:t>And God created </a:t>
            </a:r>
            <a:r>
              <a:rPr lang="en-US" sz="1400" dirty="0">
                <a:solidFill>
                  <a:srgbClr val="7030A0"/>
                </a:solidFill>
              </a:rPr>
              <a:t>great whales, and every living creature that moveth</a:t>
            </a:r>
            <a:r>
              <a:rPr lang="en-US" sz="1400" dirty="0"/>
              <a:t>, which the waters brought forth abundantly, after their kind, and every winged fowl after his kind: and God saw that it was good.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22 </a:t>
            </a:r>
            <a:r>
              <a:rPr lang="en-US" sz="1400" dirty="0"/>
              <a:t>And God blessed them, saying, Be fruitful, and multiply, and fill the waters in the seas, and let fowl multiply in the earth.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23 </a:t>
            </a:r>
            <a:r>
              <a:rPr lang="en-US" sz="1400" dirty="0"/>
              <a:t>And the evening and the morning were a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 day.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24 </a:t>
            </a:r>
            <a:r>
              <a:rPr lang="en-US" sz="1400" dirty="0"/>
              <a:t>And God said, Let the earth bring forth the living creature after his kind, </a:t>
            </a:r>
            <a:r>
              <a:rPr lang="en-US" sz="1400" dirty="0">
                <a:solidFill>
                  <a:srgbClr val="7030A0"/>
                </a:solidFill>
              </a:rPr>
              <a:t>cattle, and creeping thing, and beast of the earth after his kind:</a:t>
            </a:r>
            <a:r>
              <a:rPr lang="en-US" sz="1400" dirty="0"/>
              <a:t> and it was so.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25 </a:t>
            </a:r>
            <a:r>
              <a:rPr lang="en-US" sz="1400" dirty="0"/>
              <a:t>And God made the beast of the earth after his kind, and cattle after their kind, and every thing that creepeth upon the earth after his kind: and God saw that it was good.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31 </a:t>
            </a:r>
            <a:r>
              <a:rPr lang="en-US" sz="1400" dirty="0"/>
              <a:t>And God saw every thing that he had made, and, behold</a:t>
            </a:r>
            <a:r>
              <a:rPr lang="en-US" sz="1400" dirty="0">
                <a:solidFill>
                  <a:srgbClr val="7030A0"/>
                </a:solidFill>
              </a:rPr>
              <a:t>, it was very good</a:t>
            </a:r>
            <a:r>
              <a:rPr lang="en-US" sz="1400" dirty="0"/>
              <a:t>. And the evening and the morning were the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day.” 		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Genesis 1: 20-31</a:t>
            </a:r>
            <a:endParaRPr lang="en-US" sz="105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latin typeface="Comic Sans MS" pitchFamily="66" charset="0"/>
              </a:rPr>
              <a:t>	</a:t>
            </a:r>
          </a:p>
          <a:p>
            <a:pPr marL="0" indent="0" eaLnBrk="1" hangingPunct="1"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3124200" cy="5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20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2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300" y="977694"/>
            <a:ext cx="7851648" cy="14607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Kingdom Animalia I</a:t>
            </a:r>
            <a:b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</a:t>
            </a:r>
            <a:endParaRPr lang="en-US" sz="4800" dirty="0"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854696" cy="1752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Learning CTR Online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648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Animal Diversity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(according to Evolution)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305800" cy="2133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 are believed to have descended from a common ancestor (an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ancestral flagellated protist).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today’s phyla of animals are believed to have appeared for the first time in the geological column during a period called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“Cambrian Explosion”.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7600"/>
            <a:ext cx="2133600" cy="27193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1" y="3657600"/>
            <a:ext cx="4687878" cy="26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2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Animal’s Body Plan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382000" cy="4800600"/>
          </a:xfrm>
        </p:spPr>
        <p:txBody>
          <a:bodyPr/>
          <a:lstStyle/>
          <a:p>
            <a:pPr marL="514350" lvl="0" indent="-514350" eaLnBrk="1" hangingPunct="1"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True Tissues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Embryonic Tissue Layers 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Opening formed by Gastrulation</a:t>
            </a:r>
          </a:p>
          <a:p>
            <a:pPr marL="514350" lvl="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Body Cavity</a:t>
            </a:r>
          </a:p>
          <a:p>
            <a:pPr marL="0" lvl="0" indent="0" eaLnBrk="1" hangingPunct="1">
              <a:buNone/>
              <a:defRPr/>
            </a:pPr>
            <a:endParaRPr lang="en-US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7321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339" y="158497"/>
            <a:ext cx="7696200" cy="914400"/>
          </a:xfrm>
        </p:spPr>
        <p:txBody>
          <a:bodyPr/>
          <a:lstStyle/>
          <a:p>
            <a:pPr eaLnBrk="1" hangingPunct="1"/>
            <a:r>
              <a:rPr lang="en-US" sz="4000" b="1" dirty="0"/>
              <a:t>1) True Tissues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678" y="984503"/>
            <a:ext cx="8221522" cy="305409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a Tissue?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Presence </a:t>
            </a:r>
            <a:r>
              <a:rPr lang="en-US" sz="2800" b="1" dirty="0"/>
              <a:t>or</a:t>
            </a:r>
            <a:r>
              <a:rPr lang="en-US" sz="2800" b="1" dirty="0">
                <a:solidFill>
                  <a:srgbClr val="FF0000"/>
                </a:solidFill>
              </a:rPr>
              <a:t> Absence</a:t>
            </a:r>
            <a:r>
              <a:rPr lang="en-US" sz="2800" b="1" dirty="0"/>
              <a:t> of true tissues separates animals into two groups: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Sponges</a:t>
            </a:r>
            <a:r>
              <a:rPr lang="en-US" sz="2800" b="1" dirty="0"/>
              <a:t> (simplest animals):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b="1" dirty="0"/>
              <a:t> true tissues.</a:t>
            </a:r>
          </a:p>
          <a:p>
            <a:pPr lvl="1" algn="r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true tissues.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51329"/>
            <a:ext cx="2847812" cy="2303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1" y="4199893"/>
            <a:ext cx="3995511" cy="22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9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339" y="158497"/>
            <a:ext cx="7696200" cy="914400"/>
          </a:xfrm>
        </p:spPr>
        <p:txBody>
          <a:bodyPr/>
          <a:lstStyle/>
          <a:p>
            <a:pPr eaLnBrk="1" hangingPunct="1"/>
            <a:r>
              <a:rPr lang="en-US" sz="4000" b="1" dirty="0"/>
              <a:t>1) True Tissues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678" y="984503"/>
            <a:ext cx="8221522" cy="305409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a Tissue?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b="1" dirty="0"/>
              <a:t>Tissues are an integrated group of cells that share a common structure and a common function.</a:t>
            </a:r>
            <a:r>
              <a:rPr lang="en-US" sz="2800" dirty="0"/>
              <a:t> 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dirty="0"/>
              <a:t>For example, </a:t>
            </a:r>
            <a:r>
              <a:rPr lang="en-US" sz="2800" dirty="0">
                <a:solidFill>
                  <a:srgbClr val="0000FF"/>
                </a:solidFill>
              </a:rPr>
              <a:t>epithelial</a:t>
            </a:r>
            <a:r>
              <a:rPr lang="en-US" sz="2800" dirty="0"/>
              <a:t>, connective, nervous or muscle tissue).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5BD3B-CC20-516B-6BC0-BFC39D3AD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8" y="4038600"/>
            <a:ext cx="8020441" cy="23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105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Symmetry</a:t>
            </a:r>
            <a:r>
              <a:rPr lang="en-US" sz="2800" dirty="0">
                <a:solidFill>
                  <a:srgbClr val="0000FF"/>
                </a:solidFill>
              </a:rPr>
              <a:t> is the arrangement of body parts around a central point or axis.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00B050"/>
                </a:solidFill>
              </a:rPr>
              <a:t>Asymmetry</a:t>
            </a:r>
            <a:r>
              <a:rPr lang="en-US" sz="2800" dirty="0"/>
              <a:t> occurs when the body can’t be divided into </a:t>
            </a:r>
            <a:r>
              <a:rPr lang="en-US" sz="2800" dirty="0" err="1"/>
              <a:t>into</a:t>
            </a:r>
            <a:r>
              <a:rPr lang="en-US" sz="2800" dirty="0"/>
              <a:t> equal parts (sponges).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B766-5C2F-79A8-80FA-BD9F8862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85854"/>
            <a:ext cx="6738368" cy="34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3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>
                <a:solidFill>
                  <a:srgbClr val="0000FF"/>
                </a:solidFill>
              </a:rPr>
              <a:t>Radial Symmetry </a:t>
            </a:r>
            <a:r>
              <a:rPr lang="en-US" sz="2800" b="1" dirty="0"/>
              <a:t>occurs when body parts are arranged around a central point </a:t>
            </a:r>
            <a:r>
              <a:rPr lang="en-US" sz="2800" b="1" dirty="0">
                <a:solidFill>
                  <a:srgbClr val="990000"/>
                </a:solidFill>
              </a:rPr>
              <a:t>like spokes on a wheel</a:t>
            </a:r>
            <a:r>
              <a:rPr lang="en-US" sz="2800" b="1" dirty="0"/>
              <a:t> </a:t>
            </a:r>
            <a:r>
              <a:rPr lang="en-US" sz="2000" b="1" dirty="0">
                <a:solidFill>
                  <a:srgbClr val="0000A8"/>
                </a:solidFill>
              </a:rPr>
              <a:t>(jellyfish, sea stars, sea urchins).</a:t>
            </a:r>
            <a:endParaRPr lang="en-US" sz="2800" b="1" dirty="0">
              <a:solidFill>
                <a:srgbClr val="0000A8"/>
              </a:solidFill>
            </a:endParaRPr>
          </a:p>
          <a:p>
            <a:pPr marL="0" indent="0" eaLnBrk="1" hangingPunct="1">
              <a:buNone/>
            </a:pPr>
            <a:endParaRPr lang="en-US" sz="1400" b="1" dirty="0"/>
          </a:p>
          <a:p>
            <a:pPr marL="0" indent="0" eaLnBrk="1" hangingPunct="1">
              <a:buNone/>
            </a:pPr>
            <a:r>
              <a:rPr lang="en-US" sz="2800" b="1" dirty="0"/>
              <a:t>Most animals with radial symmetry are </a:t>
            </a:r>
            <a:r>
              <a:rPr lang="en-US" sz="2800" b="1" dirty="0">
                <a:solidFill>
                  <a:srgbClr val="990000"/>
                </a:solidFill>
              </a:rPr>
              <a:t>sessile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00A8"/>
                </a:solidFill>
              </a:rPr>
              <a:t>(attached)</a:t>
            </a:r>
            <a:r>
              <a:rPr lang="en-US" sz="2800" b="1" dirty="0"/>
              <a:t> or </a:t>
            </a:r>
            <a:r>
              <a:rPr lang="en-US" sz="2800" b="1" dirty="0">
                <a:solidFill>
                  <a:srgbClr val="990000"/>
                </a:solidFill>
              </a:rPr>
              <a:t>sedentary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00A8"/>
                </a:solidFill>
              </a:rPr>
              <a:t>(move very little).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4001866"/>
            <a:ext cx="3200400" cy="2520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4270-B7FF-9317-3C3E-B3FAB1A93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10" y="4135978"/>
            <a:ext cx="2935339" cy="2246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2318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3058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Bilateral Symmetry </a:t>
            </a:r>
            <a:r>
              <a:rPr lang="en-US" sz="2800" b="1" dirty="0"/>
              <a:t>occurs when animals can be divided into </a:t>
            </a:r>
            <a:r>
              <a:rPr lang="en-US" sz="2800" b="1" dirty="0">
                <a:solidFill>
                  <a:srgbClr val="990000"/>
                </a:solidFill>
              </a:rPr>
              <a:t>equal halves</a:t>
            </a:r>
            <a:r>
              <a:rPr lang="en-US" sz="2800" b="1" dirty="0"/>
              <a:t> along a single plane.</a:t>
            </a:r>
          </a:p>
          <a:p>
            <a:pPr marL="0" indent="0" eaLnBrk="1" hangingPunct="1">
              <a:buNone/>
            </a:pPr>
            <a:endParaRPr lang="en-US" sz="1400" b="1" dirty="0"/>
          </a:p>
          <a:p>
            <a:pPr marL="0" indent="0" eaLnBrk="1" hangingPunct="1">
              <a:buNone/>
            </a:pPr>
            <a:r>
              <a:rPr lang="en-US" sz="2800" b="1" dirty="0"/>
              <a:t>Organisms will have </a:t>
            </a:r>
            <a:r>
              <a:rPr lang="en-US" sz="2800" b="1" dirty="0">
                <a:solidFill>
                  <a:srgbClr val="990000"/>
                </a:solidFill>
              </a:rPr>
              <a:t>right and left sides</a:t>
            </a:r>
            <a:r>
              <a:rPr lang="en-US" sz="2800" b="1" dirty="0"/>
              <a:t> that are mirror images of each other.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30" y="3810000"/>
            <a:ext cx="2133600" cy="2835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963AE-0F83-D082-B33A-18F86729C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103120" cy="1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668D7-6695-EDCA-9EBE-806CDA528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56075"/>
            <a:ext cx="1266825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4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371600"/>
            <a:ext cx="8229600" cy="1752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/>
              <a:t>Animals with </a:t>
            </a:r>
            <a:r>
              <a:rPr lang="en-US" b="1" dirty="0">
                <a:solidFill>
                  <a:srgbClr val="00B050"/>
                </a:solidFill>
              </a:rPr>
              <a:t>Bilateral Symmetry </a:t>
            </a:r>
            <a:r>
              <a:rPr lang="en-US" b="1" dirty="0"/>
              <a:t>are </a:t>
            </a:r>
            <a:r>
              <a:rPr lang="en-US" b="1" dirty="0">
                <a:solidFill>
                  <a:srgbClr val="990000"/>
                </a:solidFill>
              </a:rPr>
              <a:t>usually motile.</a:t>
            </a:r>
          </a:p>
          <a:p>
            <a:pPr marL="573088" lvl="1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Have an </a:t>
            </a:r>
            <a:r>
              <a:rPr lang="en-US" sz="2800" b="1" dirty="0">
                <a:solidFill>
                  <a:srgbClr val="0000FF"/>
                </a:solidFill>
              </a:rPr>
              <a:t>anterior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0000FF"/>
                </a:solidFill>
              </a:rPr>
              <a:t> posterior ends.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51F23-92D4-6FA4-7E71-DC19CD9A615A}"/>
              </a:ext>
            </a:extLst>
          </p:cNvPr>
          <p:cNvSpPr txBox="1"/>
          <p:nvPr/>
        </p:nvSpPr>
        <p:spPr>
          <a:xfrm>
            <a:off x="6172200" y="3215641"/>
            <a:ext cx="270357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Show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Cephalization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A8"/>
                </a:solidFill>
                <a:effectLst/>
                <a:uLnTx/>
                <a:uFillTx/>
                <a:latin typeface="Comic Sans MS"/>
              </a:rPr>
              <a:t>(tendency to concentrate sensory organs and a brain at the head or anterior end).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FD692C-D6FA-BC68-5F07-6E367ABC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3306851"/>
            <a:ext cx="5410200" cy="33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2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uiExpand="1" build="p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/>
              <a:t>2) </a:t>
            </a: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/>
          <a:stretch/>
        </p:blipFill>
        <p:spPr>
          <a:xfrm>
            <a:off x="609600" y="1371600"/>
            <a:ext cx="8153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608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495800" y="76200"/>
            <a:ext cx="4343400" cy="653796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2)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576DE-9808-374B-F7FE-F9D9006E7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" y="1905000"/>
            <a:ext cx="7315200" cy="47084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CA1AA-631D-B0FF-12D3-96B700055142}"/>
              </a:ext>
            </a:extLst>
          </p:cNvPr>
          <p:cNvSpPr txBox="1"/>
          <p:nvPr/>
        </p:nvSpPr>
        <p:spPr>
          <a:xfrm>
            <a:off x="457200" y="685800"/>
            <a:ext cx="7086600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Evolution of Symmetry 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(simple to complex)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Sponges lack symmetry.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Cnidarians exhibit radial symmetry.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 other 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phyla listed have bilateral symmetry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02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28800" y="44958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60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31338" y="4837745"/>
            <a:ext cx="86106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26: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Kingdom Animalia I</a:t>
            </a:r>
            <a:endParaRPr lang="en-US" sz="4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Sea Sponge GIFs - Get the best GIF on GIPHY">
            <a:extLst>
              <a:ext uri="{FF2B5EF4-FFF2-40B4-BE49-F238E27FC236}">
                <a16:creationId xmlns:a16="http://schemas.microsoft.com/office/drawing/2014/main" id="{84E006E2-D7B2-063C-FB54-F20A5483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8" y="916526"/>
            <a:ext cx="3671887" cy="380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09671E-429D-6A24-C580-153FBC6C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3123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85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53" b="50847"/>
          <a:stretch/>
        </p:blipFill>
        <p:spPr>
          <a:xfrm>
            <a:off x="533400" y="1600200"/>
            <a:ext cx="13716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84FB3-87FE-D32E-C7CE-66DD66D19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57055" b="50847"/>
          <a:stretch/>
        </p:blipFill>
        <p:spPr>
          <a:xfrm>
            <a:off x="1828800" y="1600200"/>
            <a:ext cx="2286000" cy="220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BD67-FAB6-CA84-0A55-25352C00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0" r="1" b="50847"/>
          <a:stretch/>
        </p:blipFill>
        <p:spPr>
          <a:xfrm>
            <a:off x="4038600" y="1600200"/>
            <a:ext cx="483436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4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339562" cy="44958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C154E5E-05DF-DFC4-5855-E893ECA95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224293-22B3-E345-D725-6B85E2601B26}"/>
              </a:ext>
            </a:extLst>
          </p:cNvPr>
          <p:cNvSpPr/>
          <p:nvPr/>
        </p:nvSpPr>
        <p:spPr bwMode="auto">
          <a:xfrm>
            <a:off x="2286000" y="4343400"/>
            <a:ext cx="9144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99B3D2-B783-23AC-2193-CFAFB9FED566}"/>
              </a:ext>
            </a:extLst>
          </p:cNvPr>
          <p:cNvSpPr/>
          <p:nvPr/>
        </p:nvSpPr>
        <p:spPr bwMode="auto">
          <a:xfrm>
            <a:off x="2286000" y="4899660"/>
            <a:ext cx="8382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5C9572-CEA5-68EB-DF61-B4303D04435D}"/>
              </a:ext>
            </a:extLst>
          </p:cNvPr>
          <p:cNvCxnSpPr/>
          <p:nvPr/>
        </p:nvCxnSpPr>
        <p:spPr bwMode="auto">
          <a:xfrm>
            <a:off x="1678803" y="5310306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>
            <a:extLst>
              <a:ext uri="{FF2B5EF4-FFF2-40B4-BE49-F238E27FC236}">
                <a16:creationId xmlns:a16="http://schemas.microsoft.com/office/drawing/2014/main" id="{70F858DA-8685-A8C1-0FEC-F1208037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55920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Future mesoderm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F51D1-357B-54BD-BB8D-2804849A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8"/>
          <a:stretch/>
        </p:blipFill>
        <p:spPr>
          <a:xfrm>
            <a:off x="533400" y="1592948"/>
            <a:ext cx="8339562" cy="225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12ACE-E707-5D7E-520C-7FABCDAFF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46772" r="26402"/>
          <a:stretch/>
        </p:blipFill>
        <p:spPr>
          <a:xfrm>
            <a:off x="3650016" y="3581400"/>
            <a:ext cx="3113105" cy="239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2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4582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b="1" dirty="0"/>
              <a:t>In animals </a:t>
            </a:r>
            <a:r>
              <a:rPr lang="en-US" sz="2800" b="1" dirty="0">
                <a:solidFill>
                  <a:srgbClr val="0000FF"/>
                </a:solidFill>
              </a:rPr>
              <a:t>with TRUE tissues</a:t>
            </a:r>
            <a:r>
              <a:rPr lang="en-US" sz="2800" b="1" dirty="0"/>
              <a:t>,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Blastula</a:t>
            </a:r>
            <a:r>
              <a:rPr lang="en-US" sz="2800" b="1" dirty="0"/>
              <a:t> folds in on itself to generate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Gastrula.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Gastrulas of Cnidarians </a:t>
            </a:r>
            <a:r>
              <a:rPr lang="en-US" sz="2800" b="1" dirty="0"/>
              <a:t>(jellyfishes and their relatives) have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tissue layers:</a:t>
            </a:r>
          </a:p>
          <a:p>
            <a:pPr marL="633413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Ectoderm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Outside</a:t>
            </a:r>
          </a:p>
          <a:p>
            <a:pPr marL="633413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Endoderm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/>
              <a:t>Inside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All other animals with true tissues </a:t>
            </a:r>
            <a:r>
              <a:rPr lang="en-US" sz="2800" b="1" dirty="0"/>
              <a:t>have a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tissue layer:</a:t>
            </a:r>
          </a:p>
          <a:p>
            <a:pPr marL="573088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Mesoderm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between </a:t>
            </a:r>
            <a:r>
              <a:rPr lang="en-US" sz="2800" b="1" dirty="0">
                <a:solidFill>
                  <a:srgbClr val="00B050"/>
                </a:solidFill>
              </a:rPr>
              <a:t>ectoderm</a:t>
            </a:r>
            <a:r>
              <a:rPr lang="en-US" sz="2800" b="1" dirty="0"/>
              <a:t> &amp; </a:t>
            </a:r>
            <a:r>
              <a:rPr lang="en-US" sz="2800" b="1" dirty="0">
                <a:solidFill>
                  <a:srgbClr val="FF0000"/>
                </a:solidFill>
              </a:rPr>
              <a:t>endoderm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083D1C-403B-F4D7-A57B-53042C235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210926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Gastrula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181600"/>
          </a:xfrm>
        </p:spPr>
        <p:txBody>
          <a:bodyPr/>
          <a:lstStyle/>
          <a:p>
            <a:pPr marL="109538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512763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lining of the future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an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8_01bSeaStarLifeCycl_6-U.jpg">
            <a:extLst>
              <a:ext uri="{FF2B5EF4-FFF2-40B4-BE49-F238E27FC236}">
                <a16:creationId xmlns:a16="http://schemas.microsoft.com/office/drawing/2014/main" id="{804C6BE9-9003-6359-6A68-7A28C88F3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57356" b="7729"/>
          <a:stretch/>
        </p:blipFill>
        <p:spPr>
          <a:xfrm>
            <a:off x="3276600" y="5116206"/>
            <a:ext cx="2794505" cy="1513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AF22ED-5991-2C4A-E162-FA42E85A563E}"/>
              </a:ext>
            </a:extLst>
          </p:cNvPr>
          <p:cNvCxnSpPr/>
          <p:nvPr/>
        </p:nvCxnSpPr>
        <p:spPr bwMode="auto">
          <a:xfrm flipV="1">
            <a:off x="5499433" y="5254345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01D22-46EA-0FDD-64E4-AEC5296FCDF0}"/>
              </a:ext>
            </a:extLst>
          </p:cNvPr>
          <p:cNvCxnSpPr/>
          <p:nvPr/>
        </p:nvCxnSpPr>
        <p:spPr bwMode="auto">
          <a:xfrm flipV="1">
            <a:off x="4749800" y="6066679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A62523-CA1C-5152-18C0-D2AF63A69717}"/>
              </a:ext>
            </a:extLst>
          </p:cNvPr>
          <p:cNvCxnSpPr/>
          <p:nvPr/>
        </p:nvCxnSpPr>
        <p:spPr bwMode="auto">
          <a:xfrm>
            <a:off x="5711099" y="6244479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>
            <a:extLst>
              <a:ext uri="{FF2B5EF4-FFF2-40B4-BE49-F238E27FC236}">
                <a16:creationId xmlns:a16="http://schemas.microsoft.com/office/drawing/2014/main" id="{A3CCFA7C-305A-AD45-7306-640A8D76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96" y="6390093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Future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mesoderm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B97F2AF-A0A0-B91A-6274-8F1FBAED9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96" y="6085293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42B8348E-06D4-F703-ABD3-AD33F5A1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029" y="5035427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Ectoderm</a:t>
            </a:r>
          </a:p>
        </p:txBody>
      </p:sp>
    </p:spTree>
    <p:extLst>
      <p:ext uri="{BB962C8B-B14F-4D97-AF65-F5344CB8AC3E}">
        <p14:creationId xmlns:p14="http://schemas.microsoft.com/office/powerpoint/2010/main" val="3118931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0"/>
          <a:stretch/>
        </p:blipFill>
        <p:spPr>
          <a:xfrm>
            <a:off x="298704" y="368809"/>
            <a:ext cx="8546592" cy="2813424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17693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6347" y="228549"/>
            <a:ext cx="4244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70C0"/>
                </a:solidFill>
              </a:rPr>
              <a:t>3) </a:t>
            </a:r>
            <a:r>
              <a:rPr lang="en-US" sz="1700" dirty="0">
                <a:solidFill>
                  <a:srgbClr val="0070C0"/>
                </a:solidFill>
                <a:latin typeface="Arial" charset="0"/>
              </a:rPr>
              <a:t>Embryonic development: tissue layers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052240" y="721804"/>
            <a:ext cx="3893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250D8-4B0A-2ECA-D87C-02BBC98C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0"/>
          <a:stretch/>
        </p:blipFill>
        <p:spPr>
          <a:xfrm>
            <a:off x="17579" y="2062767"/>
            <a:ext cx="278474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"/>
          <a:stretch/>
        </p:blipFill>
        <p:spPr>
          <a:xfrm>
            <a:off x="298704" y="368808"/>
            <a:ext cx="8546592" cy="6124847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17693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6347" y="228549"/>
            <a:ext cx="4244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70C0"/>
                </a:solidFill>
              </a:rPr>
              <a:t>3) </a:t>
            </a:r>
            <a:r>
              <a:rPr lang="en-US" sz="1700" dirty="0">
                <a:solidFill>
                  <a:srgbClr val="0070C0"/>
                </a:solidFill>
                <a:latin typeface="Arial" charset="0"/>
              </a:rPr>
              <a:t>Embryonic development: tissue layers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839948" y="4180936"/>
            <a:ext cx="266890" cy="1596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546043" y="4720148"/>
            <a:ext cx="560795" cy="358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758545" y="4089863"/>
            <a:ext cx="359354" cy="1157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831457" y="4724522"/>
            <a:ext cx="1207956" cy="422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994559" y="4720148"/>
            <a:ext cx="1112279" cy="4269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945147" y="5093959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7015609" y="5085616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280192" y="5468779"/>
            <a:ext cx="1322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mouth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035263" y="5852040"/>
            <a:ext cx="22971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Protostome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(“first mouth” in Greek)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171556" y="5036406"/>
            <a:ext cx="8896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digestive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tract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61430" y="4614978"/>
            <a:ext cx="10259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Mesoderm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163463" y="4026261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anus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46658" y="5468779"/>
            <a:ext cx="11733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anus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917679" y="5844557"/>
            <a:ext cx="26241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charset="0"/>
              </a:rPr>
              <a:t>Deuterostome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(“second mouth” in Greek)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8162600" y="3952280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mouth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464158" y="819558"/>
            <a:ext cx="2599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838865" y="3380184"/>
            <a:ext cx="4071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94E1F"/>
                </a:solidFill>
                <a:latin typeface="Arial" charset="0"/>
              </a:rPr>
              <a:t>Three layers (most animals)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250D8-4B0A-2ECA-D87C-02BBC98C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0"/>
          <a:stretch/>
        </p:blipFill>
        <p:spPr>
          <a:xfrm>
            <a:off x="17579" y="2062767"/>
            <a:ext cx="278474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_03_3TissueLayers-U.jpg">
            <a:extLst>
              <a:ext uri="{FF2B5EF4-FFF2-40B4-BE49-F238E27FC236}">
                <a16:creationId xmlns:a16="http://schemas.microsoft.com/office/drawing/2014/main" id="{45928A9C-99BE-B9FA-1180-36C41EEB1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54266" r="8511" b="16369"/>
          <a:stretch/>
        </p:blipFill>
        <p:spPr>
          <a:xfrm>
            <a:off x="3280192" y="3810000"/>
            <a:ext cx="4843803" cy="1885815"/>
          </a:xfrm>
          <a:prstGeom prst="rect">
            <a:avLst/>
          </a:prstGeom>
        </p:spPr>
      </p:pic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93" r="78600" b="40808"/>
          <a:stretch/>
        </p:blipFill>
        <p:spPr>
          <a:xfrm>
            <a:off x="298704" y="3848890"/>
            <a:ext cx="1828887" cy="2022782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3435395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4416" y="5854608"/>
            <a:ext cx="159746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First opening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 embryo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839948" y="4180936"/>
            <a:ext cx="266890" cy="1596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546043" y="4720148"/>
            <a:ext cx="560795" cy="358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758545" y="4089863"/>
            <a:ext cx="359354" cy="1157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831457" y="4724522"/>
            <a:ext cx="1207956" cy="422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994559" y="4720148"/>
            <a:ext cx="1112279" cy="4269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945147" y="5059453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7015609" y="5053702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280192" y="5446143"/>
            <a:ext cx="1322478" cy="2462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mouth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035263" y="5852040"/>
            <a:ext cx="22971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Protostome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(“first mouth” in Greek)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171556" y="5036406"/>
            <a:ext cx="8896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digestive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tract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61430" y="4614978"/>
            <a:ext cx="10259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Mesoderm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163463" y="4026261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anus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46658" y="5436865"/>
            <a:ext cx="1173398" cy="2462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anus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917679" y="5844557"/>
            <a:ext cx="26241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Deuterostome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(“second mouth” in Greek)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8162600" y="3952280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mouth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464158" y="819558"/>
            <a:ext cx="2599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A5367FCA-7636-3F9C-29DC-F0F8E9C6BBA8}"/>
              </a:ext>
            </a:extLst>
          </p:cNvPr>
          <p:cNvSpPr txBox="1">
            <a:spLocks noChangeArrowheads="1"/>
          </p:cNvSpPr>
          <p:nvPr/>
        </p:nvSpPr>
        <p:spPr>
          <a:xfrm>
            <a:off x="2743200" y="76200"/>
            <a:ext cx="6400800" cy="35529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sz="2200" b="1" kern="0" dirty="0"/>
              <a:t>Animals with </a:t>
            </a:r>
            <a:r>
              <a:rPr lang="en-US" sz="2200" b="1" kern="0" dirty="0">
                <a:solidFill>
                  <a:srgbClr val="00B050"/>
                </a:solidFill>
              </a:rPr>
              <a:t>3 tissue layers </a:t>
            </a:r>
            <a:r>
              <a:rPr lang="en-US" sz="2200" b="1" kern="0" dirty="0"/>
              <a:t>are divided into 2 groups:</a:t>
            </a:r>
            <a:endParaRPr lang="en-US" sz="2200" b="1" kern="0" dirty="0">
              <a:solidFill>
                <a:srgbClr val="0000FF"/>
              </a:solidFill>
            </a:endParaRPr>
          </a:p>
          <a:p>
            <a:pPr marL="0" lvl="1" algn="l" eaLnBrk="1" hangingPunct="1">
              <a:spcBef>
                <a:spcPts val="1200"/>
              </a:spcBef>
            </a:pPr>
            <a:r>
              <a:rPr 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Protostomes</a:t>
            </a:r>
            <a:r>
              <a:rPr lang="en-US" sz="2200" b="1" kern="0" dirty="0"/>
              <a:t> if the first indentation (opening)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/>
              <a:t> becomes the 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Mouth.</a:t>
            </a:r>
          </a:p>
          <a:p>
            <a:pPr lvl="2" algn="l" eaLnBrk="1" hangingPunct="1">
              <a:spcBef>
                <a:spcPts val="600"/>
              </a:spcBef>
            </a:pP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Arthropods, Worms</a:t>
            </a:r>
          </a:p>
          <a:p>
            <a:pPr marL="0" lvl="2" algn="l" eaLnBrk="1" hangingPunct="1">
              <a:spcBef>
                <a:spcPts val="1800"/>
              </a:spcBef>
            </a:pPr>
            <a:r>
              <a:rPr lang="en-US" sz="2200" b="1" u="sng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Deuterostomes</a:t>
            </a:r>
            <a:r>
              <a:rPr lang="en-US" sz="2200" b="1" kern="0" dirty="0"/>
              <a:t> </a:t>
            </a:r>
            <a:r>
              <a:rPr lang="en-US" sz="2200" b="1" kern="0" dirty="0">
                <a:solidFill>
                  <a:srgbClr val="000000"/>
                </a:solidFill>
              </a:rPr>
              <a:t>if the 1st indentation (opening)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>
                <a:solidFill>
                  <a:srgbClr val="000000"/>
                </a:solidFill>
              </a:rPr>
              <a:t> becomes the 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Anus </a:t>
            </a:r>
            <a:r>
              <a:rPr lang="en-US" sz="2200" b="1" kern="0" dirty="0"/>
              <a:t>&amp; the mouth forms from a 2nd opening.</a:t>
            </a:r>
          </a:p>
          <a:p>
            <a:pPr lvl="2" algn="l" eaLnBrk="1" hangingPunct="1">
              <a:spcBef>
                <a:spcPts val="600"/>
              </a:spcBef>
            </a:pP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Echinoderms, Chordates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AF8D13-1FD0-9F3E-9A89-52DCDADAEFE5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2528"/>
            <a:ext cx="2589578" cy="216797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algn="l" eaLnBrk="1" hangingPunct="1">
              <a:defRPr/>
            </a:pPr>
            <a:r>
              <a:rPr lang="en-US" sz="2800" b="1" kern="0" dirty="0"/>
              <a:t>4) </a:t>
            </a:r>
            <a: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Development:</a:t>
            </a:r>
            <a:b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Opening </a:t>
            </a:r>
            <a: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formed by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Gastrulation</a:t>
            </a:r>
            <a:endParaRPr lang="en-US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BA3AB-03CE-9D8C-90BA-F3EB9A79E3B1}"/>
              </a:ext>
            </a:extLst>
          </p:cNvPr>
          <p:cNvSpPr/>
          <p:nvPr/>
        </p:nvSpPr>
        <p:spPr bwMode="auto">
          <a:xfrm>
            <a:off x="3048000" y="3681616"/>
            <a:ext cx="610352" cy="76310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/>
      <p:bldP spid="36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5989FB-595A-511E-FFFF-135E7A544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78111"/>
            <a:ext cx="4688478" cy="515128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E3FE4A1-7225-4BB5-BDF9-F17624ABB942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42529"/>
            <a:ext cx="8305799" cy="11528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eaLnBrk="1" hangingPunct="1">
              <a:defRPr/>
            </a:pPr>
            <a:r>
              <a:rPr lang="en-US" sz="3200" b="1" kern="0" dirty="0"/>
              <a:t>4) </a:t>
            </a:r>
            <a: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Development:</a:t>
            </a:r>
            <a:b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Opening </a:t>
            </a:r>
            <a: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formed by 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Gastrulation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944A2C-5CF1-2E3E-6540-9732742A873A}"/>
              </a:ext>
            </a:extLst>
          </p:cNvPr>
          <p:cNvSpPr txBox="1">
            <a:spLocks noChangeArrowheads="1"/>
          </p:cNvSpPr>
          <p:nvPr/>
        </p:nvSpPr>
        <p:spPr>
          <a:xfrm>
            <a:off x="4876799" y="1564181"/>
            <a:ext cx="4030979" cy="4303219"/>
          </a:xfrm>
          <a:prstGeom prst="rect">
            <a:avLst/>
          </a:prstGeom>
          <a:noFill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algn="l" eaLnBrk="1" hangingPunct="1">
              <a:spcBef>
                <a:spcPts val="1200"/>
              </a:spcBef>
            </a:pPr>
            <a:r>
              <a:rPr 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Protostomes</a:t>
            </a:r>
            <a:r>
              <a:rPr lang="en-US" sz="2200" b="1" kern="0" dirty="0"/>
              <a:t> if the first opening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/>
              <a:t> becomes the </a:t>
            </a:r>
            <a:r>
              <a:rPr lang="en-US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63550" lvl="2" algn="l" eaLnBrk="1" hangingPunct="1">
              <a:spcBef>
                <a:spcPts val="600"/>
              </a:spcBef>
            </a:pPr>
            <a:r>
              <a:rPr 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Arthropods, Worms</a:t>
            </a:r>
          </a:p>
          <a:p>
            <a:pPr marL="0" lvl="2" algn="l" eaLnBrk="1" hangingPunct="1">
              <a:spcBef>
                <a:spcPts val="1800"/>
              </a:spcBef>
            </a:pPr>
            <a:endParaRPr lang="en-US" sz="2200" b="1" u="sng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 algn="l" eaLnBrk="1" hangingPunct="1">
              <a:spcBef>
                <a:spcPts val="1800"/>
              </a:spcBef>
            </a:pPr>
            <a:r>
              <a:rPr lang="en-US" sz="2200" b="1" u="sng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Deuterostomes</a:t>
            </a:r>
            <a:r>
              <a:rPr lang="en-US" sz="2200" b="1" kern="0" dirty="0"/>
              <a:t> </a:t>
            </a:r>
            <a:r>
              <a:rPr lang="en-US" sz="2200" b="1" kern="0" dirty="0">
                <a:solidFill>
                  <a:srgbClr val="000000"/>
                </a:solidFill>
              </a:rPr>
              <a:t>if the 1st opening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>
                <a:solidFill>
                  <a:srgbClr val="000000"/>
                </a:solidFill>
              </a:rPr>
              <a:t> becomes the </a:t>
            </a:r>
            <a:r>
              <a:rPr lang="en-US" sz="22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Anus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kern="0" dirty="0"/>
              <a:t>&amp; the mouth forms from a 2nd opening.</a:t>
            </a:r>
          </a:p>
          <a:p>
            <a:pPr marL="463550" lvl="2" algn="l" eaLnBrk="1" hangingPunct="1">
              <a:spcBef>
                <a:spcPts val="600"/>
              </a:spcBef>
            </a:pPr>
            <a:r>
              <a:rPr 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Echinoderms, Chordates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3F13B1-3445-EC57-D469-6C507E925C7D}"/>
              </a:ext>
            </a:extLst>
          </p:cNvPr>
          <p:cNvSpPr/>
          <p:nvPr/>
        </p:nvSpPr>
        <p:spPr bwMode="auto">
          <a:xfrm>
            <a:off x="619398" y="3883948"/>
            <a:ext cx="685801" cy="38325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355013-B9F3-CA68-5F66-123CE1D7BEA6}"/>
              </a:ext>
            </a:extLst>
          </p:cNvPr>
          <p:cNvSpPr/>
          <p:nvPr/>
        </p:nvSpPr>
        <p:spPr bwMode="auto">
          <a:xfrm>
            <a:off x="3754268" y="3862129"/>
            <a:ext cx="685801" cy="383252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41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762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382000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/>
              <a:t>Most animals with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tissue layers</a:t>
            </a:r>
            <a:r>
              <a:rPr lang="en-US" sz="2400" b="1" dirty="0"/>
              <a:t> have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Cavity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Coelom:</a:t>
            </a:r>
          </a:p>
          <a:p>
            <a:pPr marL="512763" lvl="1" eaLnBrk="1" hangingPunct="1">
              <a:spcBef>
                <a:spcPts val="1800"/>
              </a:spcBef>
            </a:pPr>
            <a:r>
              <a:rPr lang="en-US" sz="2400" b="1" dirty="0"/>
              <a:t>Fluid-filled space between the outer body wall (</a:t>
            </a:r>
            <a:r>
              <a:rPr lang="en-US" sz="2400" b="1" dirty="0">
                <a:solidFill>
                  <a:srgbClr val="00B050"/>
                </a:solidFill>
              </a:rPr>
              <a:t>ectoderm</a:t>
            </a:r>
            <a:r>
              <a:rPr lang="en-US" sz="2400" b="1" dirty="0"/>
              <a:t>) and the digestive tube (</a:t>
            </a:r>
            <a:r>
              <a:rPr lang="en-US" sz="2400" b="1" dirty="0">
                <a:solidFill>
                  <a:srgbClr val="FF0000"/>
                </a:solidFill>
              </a:rPr>
              <a:t>endoderm</a:t>
            </a:r>
            <a:r>
              <a:rPr lang="en-US" sz="2400" b="1" dirty="0"/>
              <a:t>) in which the internal organs are suspended.</a:t>
            </a:r>
          </a:p>
          <a:p>
            <a:pPr marL="512763" lvl="1" eaLnBrk="1" hangingPunct="1"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This body cavity helps protect the suspended organs from injury.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B42EC-77D9-AFB0-93DE-6EB523294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38600"/>
            <a:ext cx="4580017" cy="257578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937CA3-B55E-D0CA-8B05-CC16FBF1C272}"/>
              </a:ext>
            </a:extLst>
          </p:cNvPr>
          <p:cNvSpPr/>
          <p:nvPr/>
        </p:nvSpPr>
        <p:spPr bwMode="auto">
          <a:xfrm>
            <a:off x="7658100" y="6309583"/>
            <a:ext cx="9144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68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_03_4BodyCavity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"/>
          <a:stretch/>
        </p:blipFill>
        <p:spPr>
          <a:xfrm>
            <a:off x="594360" y="1286256"/>
            <a:ext cx="7955280" cy="4073144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333427" y="3125752"/>
            <a:ext cx="6540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Body</a:t>
            </a:r>
            <a:br>
              <a:rPr lang="en-US" sz="1800" dirty="0">
                <a:solidFill>
                  <a:srgbClr val="0000FF"/>
                </a:solidFill>
                <a:latin typeface="Arial" charset="0"/>
              </a:rPr>
            </a:br>
            <a:r>
              <a:rPr lang="en-US" sz="1800" dirty="0">
                <a:solidFill>
                  <a:srgbClr val="0000FF"/>
                </a:solidFill>
                <a:latin typeface="Arial" charset="0"/>
              </a:rPr>
              <a:t>cavity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962400" y="3125752"/>
            <a:ext cx="1088669" cy="1605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5924910" y="2316480"/>
            <a:ext cx="575643" cy="4656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405745" y="3751976"/>
            <a:ext cx="872539" cy="1030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668963" y="4433455"/>
            <a:ext cx="831590" cy="2772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668963" y="3951316"/>
            <a:ext cx="831590" cy="7593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737109" y="4656691"/>
            <a:ext cx="1846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Digestive tract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endoderm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598300" y="2127140"/>
            <a:ext cx="17697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Body covering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ectoderm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579511" y="4534505"/>
            <a:ext cx="1949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Tissue layer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lining body cavity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7030A0"/>
                </a:solidFill>
                <a:latin typeface="Arial" charset="0"/>
              </a:rPr>
              <a:t>mesoderm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307504" y="1272827"/>
            <a:ext cx="45525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36DB4"/>
                </a:solidFill>
                <a:latin typeface="Arial" charset="0"/>
              </a:rPr>
              <a:t>Embryonic development: body cavity</a:t>
            </a:r>
            <a:br>
              <a:rPr lang="en-US" sz="2000" dirty="0">
                <a:solidFill>
                  <a:srgbClr val="036DB4"/>
                </a:solidFill>
                <a:latin typeface="Arial" charset="0"/>
              </a:rPr>
            </a:br>
            <a:r>
              <a:rPr lang="en-US" sz="2000" dirty="0">
                <a:solidFill>
                  <a:srgbClr val="036DB4"/>
                </a:solidFill>
                <a:latin typeface="Arial" charset="0"/>
              </a:rPr>
              <a:t>(helps protect organs from injury)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58D0AC-9361-1C21-0926-F831A2301352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76200"/>
            <a:ext cx="7696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eaLnBrk="1" hangingPunct="1">
              <a:defRPr/>
            </a:pPr>
            <a:r>
              <a:rPr lang="en-US" b="1" kern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  <a:endParaRPr lang="en-US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4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90411"/>
            <a:ext cx="9143996" cy="57675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Identify the two branches of the animal kingdom (invertebrates and vertebrates).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Explain five common characteristics of organisms in the animal kingdom.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Describe the process of embryonic maturation (blastula, gastrula, true tissues).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Distinguish the five Animal Body Plans and how this relates to animal phyla.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Understand and explain the general features of invertebrate animals (non-chordates), including porifera and cnidarians. … Phylum, Examples of organisms, Location, Symmetry, Body plan (tissue layers), Coelom relationship (acoelomate, pseudocoelomate, coelomate), Protostome or deuterostome, Reproduction, Special features</a:t>
            </a: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 </a:t>
            </a:r>
            <a:r>
              <a:rPr lang="en-US" sz="2200" b="1" dirty="0">
                <a:solidFill>
                  <a:srgbClr val="00B050"/>
                </a:solidFill>
              </a:rPr>
              <a:t>Animal Phyla Project</a:t>
            </a: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0"/>
            <a:ext cx="9143996" cy="1172573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96836" y="65102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76200"/>
            <a:ext cx="76962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17108"/>
            <a:ext cx="8382000" cy="6088491"/>
          </a:xfrm>
        </p:spPr>
        <p:txBody>
          <a:bodyPr/>
          <a:lstStyle/>
          <a:p>
            <a:pPr marL="0" lvl="4" indent="0">
              <a:buNone/>
            </a:pPr>
            <a:r>
              <a:rPr lang="en-US" b="1" dirty="0">
                <a:solidFill>
                  <a:srgbClr val="00B050"/>
                </a:solidFill>
              </a:rPr>
              <a:t>Acoelomates</a:t>
            </a:r>
            <a:r>
              <a:rPr lang="en-US" dirty="0">
                <a:solidFill>
                  <a:srgbClr val="00B050"/>
                </a:solidFill>
              </a:rPr>
              <a:t> (No Coelom)</a:t>
            </a:r>
          </a:p>
          <a:p>
            <a:pPr marL="0" lvl="4" indent="0">
              <a:buNone/>
            </a:pPr>
            <a:r>
              <a:rPr lang="en-US" sz="2400" dirty="0"/>
              <a:t>Animals that have no internal, fluid-filled body cavity separating its body wall from its digestive tract. E.g. Porifera (sponges), Platyhelminthes (flatworms).</a:t>
            </a:r>
          </a:p>
          <a:p>
            <a:pPr marL="0" lvl="4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Pseudocoelomate</a:t>
            </a:r>
            <a:r>
              <a:rPr lang="en-US" dirty="0"/>
              <a:t> </a:t>
            </a:r>
          </a:p>
          <a:p>
            <a:pPr marL="0" lvl="4" indent="0">
              <a:buNone/>
            </a:pPr>
            <a:r>
              <a:rPr lang="en-US" sz="2400" dirty="0"/>
              <a:t>Organisms with body cavity lined with patches of mesoderm, but not derived from the mesoderm, as in a true coelom, or body cavity. </a:t>
            </a:r>
            <a:r>
              <a:rPr lang="en-US" sz="2000" dirty="0"/>
              <a:t>E.g. Nematodes (round worms).</a:t>
            </a:r>
          </a:p>
          <a:p>
            <a:pPr marL="0" lvl="4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0000FF"/>
                </a:solidFill>
              </a:rPr>
              <a:t>Coelomates</a:t>
            </a:r>
          </a:p>
          <a:p>
            <a:pPr marL="0" lvl="4" indent="0">
              <a:buNone/>
            </a:pPr>
            <a:r>
              <a:rPr lang="en-US" sz="2400" dirty="0"/>
              <a:t>Organisms with a body cavity, (“True Coelom”) that is derived from and lined with mesoderm. The coelom is the space (body cavity) between the digestive organs and the outer body wall.</a:t>
            </a:r>
          </a:p>
          <a:p>
            <a:pPr marL="0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8085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two major ways to explain diversity?  </a:t>
            </a:r>
            <a:b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676400"/>
            <a:ext cx="8991600" cy="5181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the five animal body plans.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Distinguish asymmetry, radial and bilateral symmetry.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5" name="Picture 4" descr="quick_check-01.eps">
            <a:extLst>
              <a:ext uri="{FF2B5EF4-FFF2-40B4-BE49-F238E27FC236}">
                <a16:creationId xmlns:a16="http://schemas.microsoft.com/office/drawing/2014/main" id="{19114A6F-0A65-9684-784E-A8FCE2C97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73354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28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two major ways to explain diversity? </a:t>
            </a:r>
            <a:b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Creation (Genesis 1-2) &amp; macroevolution (gradual, random)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676400"/>
            <a:ext cx="8991600" cy="5181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the five animal body plans.</a:t>
            </a:r>
          </a:p>
          <a:p>
            <a:pPr marL="514350" lvl="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True Tissues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Embryonic Tissue Layers 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Opening formed by Gastrulation</a:t>
            </a:r>
          </a:p>
          <a:p>
            <a:pPr marL="514350" lvl="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Body Cavity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Distinguish asymmetry, radial and bilateral symmetry.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Asymmetry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no definite shape.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radial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dirty="0"/>
              <a:t>body parts are arranged around a central point </a:t>
            </a: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bilateral </a:t>
            </a:r>
            <a:r>
              <a:rPr lang="en-US" sz="2400" dirty="0"/>
              <a:t>divided into </a:t>
            </a:r>
            <a:r>
              <a:rPr lang="en-US" sz="2400" dirty="0">
                <a:solidFill>
                  <a:srgbClr val="990000"/>
                </a:solidFill>
              </a:rPr>
              <a:t>equal halves</a:t>
            </a:r>
            <a:r>
              <a:rPr lang="en-US" sz="2400" dirty="0"/>
              <a:t> along a single plane. </a:t>
            </a:r>
            <a:endParaRPr lang="en-US" dirty="0"/>
          </a:p>
        </p:txBody>
      </p:sp>
      <p:pic>
        <p:nvPicPr>
          <p:cNvPr id="5" name="Picture 4" descr="quick_check-01.eps">
            <a:extLst>
              <a:ext uri="{FF2B5EF4-FFF2-40B4-BE49-F238E27FC236}">
                <a16:creationId xmlns:a16="http://schemas.microsoft.com/office/drawing/2014/main" id="{3BEA2FD2-BA29-CF2E-3F4A-082B15B1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73354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35814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Give examples of phyla with each type of body symmetry.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" y="2916388"/>
            <a:ext cx="8991600" cy="3941611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Name and define the branches of animals with 3 embryonic tissue layers.</a:t>
            </a:r>
          </a:p>
          <a:p>
            <a:pPr lvl="0" algn="l" eaLnBrk="1" hangingPunct="1">
              <a:spcBef>
                <a:spcPts val="2400"/>
              </a:spcBef>
            </a:pPr>
            <a:endParaRPr lang="en-US" sz="2800" b="1" dirty="0"/>
          </a:p>
          <a:p>
            <a:pPr lvl="0" algn="l" eaLnBrk="1" hangingPunct="1">
              <a:spcBef>
                <a:spcPts val="2400"/>
              </a:spcBef>
            </a:pPr>
            <a:r>
              <a:rPr lang="en-US" sz="2800" b="1" dirty="0"/>
              <a:t>Name and define the 3 body cavity types in animals.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8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35814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Give examples of phyla with each type of body symmetry.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" y="2916388"/>
            <a:ext cx="8991600" cy="3941611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Name and define the branches of animals with 3 embryonic tissue layers.</a:t>
            </a:r>
          </a:p>
          <a:p>
            <a:pPr marL="0" lvl="1" algn="l" eaLnBrk="1" hangingPunct="1">
              <a:spcBef>
                <a:spcPts val="600"/>
              </a:spcBef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Protostomes</a:t>
            </a: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</a:rPr>
              <a:t>the first opening during Gastrulation </a:t>
            </a:r>
            <a:r>
              <a:rPr lang="en-US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0000"/>
                </a:solidFill>
              </a:rPr>
              <a:t>Mouth.</a:t>
            </a:r>
          </a:p>
          <a:p>
            <a:pPr marL="0" lvl="1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Deuterostomes</a:t>
            </a: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</a:rPr>
              <a:t>the first opening during Gastrulation </a:t>
            </a:r>
            <a:r>
              <a:rPr lang="en-US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0000"/>
                </a:solidFill>
              </a:rPr>
              <a:t>Anus.</a:t>
            </a:r>
          </a:p>
          <a:p>
            <a:pPr lvl="0" algn="l" eaLnBrk="1" hangingPunct="1">
              <a:spcBef>
                <a:spcPts val="2400"/>
              </a:spcBef>
            </a:pPr>
            <a:r>
              <a:rPr lang="en-US" sz="2800" b="1" dirty="0"/>
              <a:t>Name and define the 3 body cavity types in animals.</a:t>
            </a:r>
          </a:p>
          <a:p>
            <a:pPr marL="0" lvl="1" algn="l" eaLnBrk="1" hangingPunct="1">
              <a:spcBef>
                <a:spcPts val="600"/>
              </a:spcBef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Acoelomate </a:t>
            </a: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  <a:sym typeface="Wingdings" panose="05000000000000000000" pitchFamily="2" charset="2"/>
              </a:rPr>
              <a:t> no body cavity (flatworms)</a:t>
            </a:r>
          </a:p>
          <a:p>
            <a:pPr marL="0" lvl="4" indent="0" algn="l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Pseudocoelomate 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patches of mesoderm (round worms)</a:t>
            </a:r>
          </a:p>
          <a:p>
            <a:pPr marL="0" lvl="4" indent="0" algn="l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Coelomates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derived from and lined with mesoderm.</a:t>
            </a:r>
          </a:p>
          <a:p>
            <a:pPr marL="0" lvl="1" algn="l" eaLnBrk="1" hangingPunct="1">
              <a:spcBef>
                <a:spcPts val="1200"/>
              </a:spcBef>
            </a:pPr>
            <a:endParaRPr lang="en-US" sz="2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FDF9E-7F67-996C-9D34-E62026D6B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36" y="0"/>
            <a:ext cx="4431792" cy="285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2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Invertebrates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82000" cy="4800600"/>
          </a:xfrm>
        </p:spPr>
        <p:txBody>
          <a:bodyPr/>
          <a:lstStyle/>
          <a:p>
            <a:pPr marL="233363" indent="-233363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990000"/>
                </a:solidFill>
              </a:rPr>
              <a:t>“Simplest”</a:t>
            </a:r>
            <a:r>
              <a:rPr lang="en-US" sz="2400" b="1" dirty="0"/>
              <a:t> animals.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Contain the </a:t>
            </a:r>
            <a:r>
              <a:rPr lang="en-US" sz="2400" b="1" dirty="0">
                <a:solidFill>
                  <a:srgbClr val="990000"/>
                </a:solidFill>
              </a:rPr>
              <a:t>greatest number</a:t>
            </a:r>
            <a:r>
              <a:rPr lang="en-US" sz="2400" b="1" dirty="0"/>
              <a:t> of different </a:t>
            </a:r>
            <a:r>
              <a:rPr lang="en-US" sz="2400" b="1" dirty="0">
                <a:solidFill>
                  <a:srgbClr val="990000"/>
                </a:solidFill>
              </a:rPr>
              <a:t>species</a:t>
            </a:r>
            <a:r>
              <a:rPr lang="en-US" sz="2400" b="1" dirty="0"/>
              <a:t>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Do </a:t>
            </a:r>
            <a:r>
              <a:rPr lang="en-US" sz="2400" b="1" dirty="0">
                <a:solidFill>
                  <a:srgbClr val="990000"/>
                </a:solidFill>
              </a:rPr>
              <a:t>NOT</a:t>
            </a:r>
            <a:r>
              <a:rPr lang="en-US" sz="2400" b="1" dirty="0"/>
              <a:t> have a backbone.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Includes </a:t>
            </a:r>
            <a:r>
              <a:rPr lang="en-US" sz="2400" b="1" dirty="0">
                <a:solidFill>
                  <a:srgbClr val="0000A8"/>
                </a:solidFill>
              </a:rPr>
              <a:t>sponges, cnidarians, flatworms, roundworms, mollusks, annelids, arthropods, and echinoderms.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2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8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protist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Deuterostomes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E26188-827B-CAC4-5732-D4CD7235FB3D}"/>
              </a:ext>
            </a:extLst>
          </p:cNvPr>
          <p:cNvSpPr txBox="1"/>
          <p:nvPr/>
        </p:nvSpPr>
        <p:spPr>
          <a:xfrm>
            <a:off x="3137356" y="287867"/>
            <a:ext cx="152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asymmetrical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7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4" grpId="0"/>
      <p:bldP spid="25" grpId="0"/>
      <p:bldP spid="2" grpId="0"/>
      <p:bldP spid="4" grpId="0"/>
      <p:bldP spid="5" grpId="0"/>
      <p:bldP spid="6" grpId="0"/>
      <p:bldP spid="20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499" y="1524000"/>
            <a:ext cx="5822391" cy="15240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800" dirty="0"/>
              <a:t>The phylum includes about 5,000 species of sponges, grouped into 3 classes depending mainly upon the types of skeleton found in them. 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8B494-510C-FFC4-BC16-591995A7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95400"/>
            <a:ext cx="1173582" cy="1318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19520-CB92-000C-91C9-23EF06C88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440" y="2743200"/>
            <a:ext cx="2324301" cy="2126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56FC5-0E2E-6F4E-C6AE-5FD832561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440" y="4930164"/>
            <a:ext cx="2392887" cy="18442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0D42D2E-9B84-AC7F-66E2-37FB6C54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9" y="3733800"/>
            <a:ext cx="5822391" cy="175260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-apple-system"/>
              </a:rPr>
              <a:t>The Porifera may be defined as an </a:t>
            </a:r>
            <a:r>
              <a:rPr lang="en-US" sz="2800" b="1" dirty="0">
                <a:solidFill>
                  <a:srgbClr val="0000FF"/>
                </a:solidFill>
                <a:latin typeface="-apple-system"/>
              </a:rPr>
              <a:t>asymmetrical</a:t>
            </a:r>
            <a:r>
              <a:rPr lang="en-US" sz="2800" dirty="0">
                <a:solidFill>
                  <a:srgbClr val="000000"/>
                </a:solidFill>
                <a:latin typeface="-apple-system"/>
              </a:rPr>
              <a:t> or somewhat radially symmetrical, multicellular organism with a cellular grade of an organization </a:t>
            </a:r>
            <a:r>
              <a:rPr lang="en-US" sz="2800" b="1" dirty="0">
                <a:solidFill>
                  <a:srgbClr val="0000FF"/>
                </a:solidFill>
                <a:latin typeface="-apple-system"/>
              </a:rPr>
              <a:t>without true tissues </a:t>
            </a:r>
            <a:r>
              <a:rPr lang="en-US" sz="2800" dirty="0">
                <a:solidFill>
                  <a:srgbClr val="000000"/>
                </a:solidFill>
                <a:latin typeface="-apple-system"/>
              </a:rPr>
              <a:t>and organs.</a:t>
            </a:r>
            <a:endParaRPr lang="en-US" b="1" kern="0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052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18" y="1456944"/>
            <a:ext cx="6400800" cy="42672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sz="105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Simplest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of all animals</a:t>
            </a:r>
          </a:p>
          <a:p>
            <a:pPr lvl="1"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Lack true tissues 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and organs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Aquatic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, mostly marine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Lack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body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symmetry (asymmetrical)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Hollow, </a:t>
            </a: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Porous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bodies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Sessile: 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generally remain anchored to their substrate.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Picture 3" descr="18_05a_1PurpleTubeSpong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>
          <a:xfrm>
            <a:off x="6472518" y="1066800"/>
            <a:ext cx="267148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53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18" y="1219200"/>
            <a:ext cx="6100482" cy="39624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sz="11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Body wall has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outer layer of flattened cells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and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inner layer of flagellated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“collar cells”.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Between these two layers is a jelly-like matrix that has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many types of cells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embedded in it (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amoebocytes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).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These cells digest food, store and transport nutrients, etc.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52303-04C1-DE02-1A6C-EADD09EC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36" y="1447800"/>
            <a:ext cx="287874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68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812" y="180172"/>
            <a:ext cx="3657600" cy="1261532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Animals are Divided into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87338" y="902208"/>
            <a:ext cx="5028062" cy="5715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Invertebrates</a:t>
            </a:r>
          </a:p>
          <a:p>
            <a:pPr marL="512763" eaLnBrk="1" hangingPunct="1">
              <a:spcBef>
                <a:spcPts val="1200"/>
              </a:spcBef>
              <a:defRPr/>
            </a:pPr>
            <a:r>
              <a:rPr lang="en-US" b="1" dirty="0"/>
              <a:t>do </a:t>
            </a:r>
            <a:r>
              <a:rPr lang="en-US" b="1" dirty="0">
                <a:solidFill>
                  <a:srgbClr val="990000"/>
                </a:solidFill>
              </a:rPr>
              <a:t>NOT</a:t>
            </a:r>
            <a:r>
              <a:rPr lang="en-US" b="1" dirty="0"/>
              <a:t> have a spinal column (“backbone”).</a:t>
            </a:r>
          </a:p>
          <a:p>
            <a:pPr marL="457200" lvl="1" indent="0" eaLnBrk="1" hangingPunct="1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990000"/>
                </a:solidFill>
              </a:rPr>
              <a:t>Ex. Insects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/>
              <a:t>Most animals are invertebrates.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Vertebrates</a:t>
            </a:r>
          </a:p>
          <a:p>
            <a:pPr marL="512763" eaLnBrk="1" hangingPunct="1">
              <a:spcBef>
                <a:spcPts val="1200"/>
              </a:spcBef>
              <a:defRPr/>
            </a:pPr>
            <a:r>
              <a:rPr lang="en-US" b="1" dirty="0"/>
              <a:t>have a spinal column (“backbone”).</a:t>
            </a:r>
          </a:p>
          <a:p>
            <a:pPr marL="457200" lvl="1" indent="0" eaLnBrk="1" hangingPunct="1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Ex. Mammals, Birds, Reptiles</a:t>
            </a:r>
            <a:endParaRPr lang="en-US" sz="2800" b="1" dirty="0">
              <a:solidFill>
                <a:srgbClr val="99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532263" y="1981200"/>
            <a:ext cx="3355075" cy="4038600"/>
          </a:xfr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E91A0F32-C566-306A-CA8B-6B13A1200885}"/>
              </a:ext>
            </a:extLst>
          </p:cNvPr>
          <p:cNvSpPr/>
          <p:nvPr/>
        </p:nvSpPr>
        <p:spPr>
          <a:xfrm>
            <a:off x="3048000" y="2819400"/>
            <a:ext cx="1371600" cy="150876"/>
          </a:xfrm>
          <a:prstGeom prst="lef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431A8524-74CF-3F9F-3940-1926858ED1E6}"/>
              </a:ext>
            </a:extLst>
          </p:cNvPr>
          <p:cNvSpPr/>
          <p:nvPr/>
        </p:nvSpPr>
        <p:spPr>
          <a:xfrm rot="2401126">
            <a:off x="3332563" y="5674988"/>
            <a:ext cx="1109549" cy="134547"/>
          </a:xfrm>
          <a:prstGeom prst="lef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53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2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D47DE-F572-FC33-E09B-E7561278E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6" y="152400"/>
            <a:ext cx="5236026" cy="2819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8639E-5083-63FF-07D2-FBD86D7F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71800"/>
            <a:ext cx="5674702" cy="36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B9A04-01E8-1E46-7CCF-503552280731}"/>
              </a:ext>
            </a:extLst>
          </p:cNvPr>
          <p:cNvSpPr txBox="1"/>
          <p:nvPr/>
        </p:nvSpPr>
        <p:spPr>
          <a:xfrm>
            <a:off x="511628" y="609600"/>
            <a:ext cx="2835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Porifera do not have a circulatory system.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D1ADC-4B67-0849-DAA6-A76E257C868C}"/>
              </a:ext>
            </a:extLst>
          </p:cNvPr>
          <p:cNvSpPr txBox="1"/>
          <p:nvPr/>
        </p:nvSpPr>
        <p:spPr>
          <a:xfrm>
            <a:off x="6324600" y="3188993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Porifera have no real body layers but they do have 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cell layers: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49304-8D69-E3C9-2C8C-1E20FB42A6B8}"/>
              </a:ext>
            </a:extLst>
          </p:cNvPr>
          <p:cNvSpPr txBox="1"/>
          <p:nvPr/>
        </p:nvSpPr>
        <p:spPr>
          <a:xfrm>
            <a:off x="511628" y="1562099"/>
            <a:ext cx="2884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Porifera have no coelom (</a:t>
            </a:r>
            <a:r>
              <a:rPr lang="en-US" sz="2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acoelomate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). 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365B7-AE1B-FBD3-4A5B-AB765050C00C}"/>
              </a:ext>
            </a:extLst>
          </p:cNvPr>
          <p:cNvSpPr txBox="1"/>
          <p:nvPr/>
        </p:nvSpPr>
        <p:spPr>
          <a:xfrm>
            <a:off x="6324600" y="4512432"/>
            <a:ext cx="25146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Arial" panose="020B0604020202020204" pitchFamily="34" charset="0"/>
              </a:rPr>
              <a:t>an outer layer that makes up the 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epidermis</a:t>
            </a:r>
            <a:endParaRPr lang="en-US" sz="20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Arial" panose="020B0604020202020204" pitchFamily="34" charset="0"/>
              </a:rPr>
              <a:t>an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inner layer 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that makes the inner cavities.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3716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C8639E-5083-63FF-07D2-FBD86D7F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971800"/>
            <a:ext cx="5674702" cy="3604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24BAB4-E3BA-C7E5-032E-4EB7CA926522}"/>
              </a:ext>
            </a:extLst>
          </p:cNvPr>
          <p:cNvSpPr txBox="1"/>
          <p:nvPr/>
        </p:nvSpPr>
        <p:spPr>
          <a:xfrm>
            <a:off x="762000" y="228600"/>
            <a:ext cx="7467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Porifera have specialized cells called </a:t>
            </a:r>
            <a:r>
              <a:rPr lang="en-US" sz="2400" b="0" i="0" u="sng" dirty="0">
                <a:effectLst/>
                <a:latin typeface="Arial" panose="020B0604020202020204" pitchFamily="34" charset="0"/>
              </a:rPr>
              <a:t>choanocytes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collar cells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). Choanocytes have a flagella, which is surrounded by collar composed of cytoplasm. Flagella produce water current to capture food.</a:t>
            </a:r>
          </a:p>
          <a:p>
            <a:r>
              <a:rPr lang="en-US" sz="2400" b="0" i="0" dirty="0">
                <a:effectLst/>
                <a:latin typeface="Arial" panose="020B0604020202020204" pitchFamily="34" charset="0"/>
              </a:rPr>
              <a:t> </a:t>
            </a:r>
            <a:br>
              <a:rPr lang="en-US" sz="2400" b="0" i="0" dirty="0">
                <a:effectLst/>
                <a:latin typeface="Arial" panose="020B0604020202020204" pitchFamily="34" charset="0"/>
              </a:rPr>
            </a:br>
            <a:r>
              <a:rPr lang="en-US" sz="24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Amoebocytes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are cells that perform similar tasks of a circulatory system and store nutrients.  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23E-84E4-68CA-460A-A8413BFB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50" y="3124200"/>
            <a:ext cx="2760894" cy="23328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D7049-F43E-AB70-774E-5E3A75DA5B85}"/>
              </a:ext>
            </a:extLst>
          </p:cNvPr>
          <p:cNvSpPr/>
          <p:nvPr/>
        </p:nvSpPr>
        <p:spPr bwMode="auto">
          <a:xfrm>
            <a:off x="2819400" y="5152247"/>
            <a:ext cx="2514599" cy="1424039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23AACE-8EA1-4B6E-EE68-E3B3DEAE076E}"/>
              </a:ext>
            </a:extLst>
          </p:cNvPr>
          <p:cNvSpPr/>
          <p:nvPr/>
        </p:nvSpPr>
        <p:spPr bwMode="auto">
          <a:xfrm>
            <a:off x="4876798" y="3604824"/>
            <a:ext cx="1331303" cy="304800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97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85900"/>
            <a:ext cx="6172200" cy="43053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2400"/>
              </a:spcBef>
              <a:buClr>
                <a:srgbClr val="000000"/>
              </a:buClr>
              <a:buNone/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Filter Feeders</a:t>
            </a:r>
          </a:p>
          <a:p>
            <a:pPr marL="0" indent="0" eaLnBrk="1" hangingPunct="1">
              <a:spcBef>
                <a:spcPts val="600"/>
              </a:spcBef>
              <a:buClr>
                <a:srgbClr val="000000"/>
              </a:buClr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Movement of flagella on collar cells produces a current of water into the sponge’s 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central cavity.</a:t>
            </a:r>
          </a:p>
          <a:p>
            <a:pPr eaLnBrk="1" hangingPunct="1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Food particles are trapped and distributed to other cells.</a:t>
            </a:r>
          </a:p>
          <a:p>
            <a:pPr eaLnBrk="1" hangingPunct="1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Water and wastes exit through a large hole at the top.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1556" name="Picture 1030" descr="Brown-Tube-Sponge-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1032" descr="SpongeGardenAnd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24399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2435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6172200" cy="57150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800"/>
              </a:spcBef>
              <a:buClr>
                <a:srgbClr val="000000"/>
              </a:buClr>
              <a:buNone/>
              <a:defRPr/>
            </a:pPr>
            <a:r>
              <a:rPr lang="en-US" sz="2800" dirty="0"/>
              <a:t>Porifera have both Asexual and Sexual reproduction.</a:t>
            </a:r>
          </a:p>
          <a:p>
            <a:pPr eaLnBrk="1" hangingPunct="1">
              <a:spcBef>
                <a:spcPts val="1800"/>
              </a:spcBef>
              <a:buClr>
                <a:srgbClr val="000000"/>
              </a:buCl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Hermaphrodites</a:t>
            </a:r>
          </a:p>
          <a:p>
            <a:pPr marL="682625" indent="-219075" eaLnBrk="1" hangingPunct="1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Possess &amp; release BOTH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eggs and sperm</a:t>
            </a:r>
            <a:r>
              <a:rPr lang="en-US" sz="2800" b="1" dirty="0">
                <a:solidFill>
                  <a:srgbClr val="006B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into the water 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SEXUAL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reproduction).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b="1" dirty="0">
                <a:latin typeface="Comic Sans MS" pitchFamily="66" charset="0"/>
                <a:cs typeface="Times New Roman" pitchFamily="18" charset="0"/>
              </a:rPr>
              <a:t>Sponges can reproduce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asexually by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BUDDING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… </a:t>
            </a:r>
            <a:r>
              <a:rPr lang="en-US" sz="2800" dirty="0"/>
              <a:t>the unique ability of regeneration, a form of </a:t>
            </a:r>
            <a:r>
              <a:rPr lang="en-US" sz="2800" dirty="0">
                <a:solidFill>
                  <a:srgbClr val="FFFF00"/>
                </a:solidFill>
              </a:rPr>
              <a:t>asexual</a:t>
            </a:r>
            <a:r>
              <a:rPr lang="en-US" sz="2800" dirty="0"/>
              <a:t> reproduction. E.g. injury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1556" name="Picture 1030" descr="Brown-Tube-Sponge-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31003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1032" descr="SpongeGardenAnd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24399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9825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5" y="1219200"/>
            <a:ext cx="5749769" cy="20574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800"/>
              </a:spcBef>
              <a:buClr>
                <a:srgbClr val="000000"/>
              </a:buClr>
              <a:buNone/>
              <a:defRPr/>
            </a:pPr>
            <a:r>
              <a:rPr lang="en-US" dirty="0"/>
              <a:t>“Skeleton”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Spicules</a:t>
            </a:r>
            <a:r>
              <a:rPr lang="en-US" sz="2800" b="1" dirty="0">
                <a:latin typeface="Comic Sans MS" pitchFamily="66" charset="0"/>
              </a:rPr>
              <a:t> are microscopic crystalline structures that give rigidity and form.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4692F-4CE1-47D5-779F-790E2CA0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874" y="1219200"/>
            <a:ext cx="3238781" cy="358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394ED-2E6A-7D16-14F1-C9D85C078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" y="3429000"/>
            <a:ext cx="3433572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15519-FA69-C0ED-74CF-F31FDBAA2299}"/>
              </a:ext>
            </a:extLst>
          </p:cNvPr>
          <p:cNvSpPr txBox="1"/>
          <p:nvPr/>
        </p:nvSpPr>
        <p:spPr>
          <a:xfrm>
            <a:off x="4724400" y="4953000"/>
            <a:ext cx="4126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b="1" dirty="0">
                <a:latin typeface="Comic Sans MS" pitchFamily="66" charset="0"/>
              </a:rPr>
              <a:t>Some spicules have toxic chemicals that help deter predators or catch prey.</a:t>
            </a:r>
            <a:endParaRPr lang="en-US" sz="2400" b="1" dirty="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709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Which branch of animals has the most species?</a:t>
            </a:r>
            <a:b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	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" y="1219199"/>
            <a:ext cx="8991600" cy="5543323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Sponges are phylum ___ and most are ___ (body symmetry). They are ___ (live in water) and ___ (attached to a substrate). They have no ___ tissues.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They are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(body cavity type). For circulation, digestion, and storage they have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cells and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and are called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feeders.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/>
              <a:t>Sponges reproduce ___ with sperm and egg and are called ___ because they use both gametes. They reproduce ___ by ___ and can regenerate body parts.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kern="0" dirty="0">
                <a:solidFill>
                  <a:srgbClr val="FF0000"/>
                </a:solidFill>
              </a:rPr>
              <a:t>Sponges’ skeletal system for form and rigidity come from </a:t>
            </a:r>
            <a:r>
              <a:rPr lang="en-US" sz="2800" b="1" dirty="0">
                <a:solidFill>
                  <a:srgbClr val="FF0000"/>
                </a:solidFill>
              </a:rPr>
              <a:t>___ , which can also capture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and deter </a:t>
            </a:r>
            <a:r>
              <a:rPr lang="en-US" sz="2800" b="1" dirty="0"/>
              <a:t>___ </a:t>
            </a:r>
            <a:r>
              <a:rPr lang="en-US" sz="2800" b="1" kern="0" dirty="0">
                <a:solidFill>
                  <a:srgbClr val="FF0000"/>
                </a:solidFill>
              </a:rPr>
              <a:t>.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Which branch of animals has the most species?</a:t>
            </a:r>
            <a:b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</a:t>
            </a: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8991600" cy="5543323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Sponges are phylum </a:t>
            </a:r>
            <a:r>
              <a:rPr lang="en-US" sz="2800" b="1" u="sng" dirty="0"/>
              <a:t>porifera</a:t>
            </a:r>
            <a:r>
              <a:rPr lang="en-US" sz="2800" b="1" dirty="0"/>
              <a:t> and most are asymmetrical (body symmetry). They are </a:t>
            </a:r>
            <a:r>
              <a:rPr lang="en-US" sz="2800" b="1" u="sng" dirty="0"/>
              <a:t>aquatic</a:t>
            </a:r>
            <a:r>
              <a:rPr lang="en-US" sz="2800" b="1" dirty="0"/>
              <a:t> (live in water) and </a:t>
            </a:r>
            <a:r>
              <a:rPr lang="en-US" sz="2800" b="1" u="sng" dirty="0"/>
              <a:t>sessile</a:t>
            </a:r>
            <a:r>
              <a:rPr lang="en-US" sz="2800" b="1" dirty="0"/>
              <a:t> (attached to a substrate). They have no </a:t>
            </a:r>
            <a:r>
              <a:rPr lang="en-US" sz="2800" b="1" u="sng" dirty="0"/>
              <a:t>true</a:t>
            </a:r>
            <a:r>
              <a:rPr lang="en-US" sz="2800" b="1" dirty="0"/>
              <a:t> tissues.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They are </a:t>
            </a:r>
            <a:r>
              <a:rPr lang="en-US" sz="2800" b="1" u="sng" dirty="0">
                <a:solidFill>
                  <a:srgbClr val="FF0000"/>
                </a:solidFill>
              </a:rPr>
              <a:t>acoelomate</a:t>
            </a:r>
            <a:r>
              <a:rPr lang="en-US" sz="2800" b="1" dirty="0">
                <a:solidFill>
                  <a:srgbClr val="FF0000"/>
                </a:solidFill>
              </a:rPr>
              <a:t> (body cavity type). For circulation, digestion, and storage they have </a:t>
            </a:r>
            <a:r>
              <a:rPr lang="en-US" sz="2800" b="1" u="sng" dirty="0">
                <a:solidFill>
                  <a:srgbClr val="FF0000"/>
                </a:solidFill>
              </a:rPr>
              <a:t>collar</a:t>
            </a:r>
            <a:r>
              <a:rPr lang="en-US" sz="2800" b="1" dirty="0">
                <a:solidFill>
                  <a:srgbClr val="FF0000"/>
                </a:solidFill>
              </a:rPr>
              <a:t> cells and </a:t>
            </a:r>
            <a:r>
              <a:rPr lang="en-US" sz="2800" b="1" u="sng" dirty="0">
                <a:solidFill>
                  <a:srgbClr val="FF0000"/>
                </a:solidFill>
              </a:rPr>
              <a:t>amoebocytes</a:t>
            </a:r>
            <a:r>
              <a:rPr lang="en-US" sz="2800" b="1" dirty="0">
                <a:solidFill>
                  <a:srgbClr val="FF0000"/>
                </a:solidFill>
              </a:rPr>
              <a:t> and are called </a:t>
            </a:r>
            <a:r>
              <a:rPr lang="en-US" sz="2800" b="1" u="sng" dirty="0">
                <a:solidFill>
                  <a:srgbClr val="FF0000"/>
                </a:solidFill>
              </a:rPr>
              <a:t>filter</a:t>
            </a:r>
            <a:r>
              <a:rPr lang="en-US" sz="2800" b="1" dirty="0">
                <a:solidFill>
                  <a:srgbClr val="FF0000"/>
                </a:solidFill>
              </a:rPr>
              <a:t> feeders.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/>
              <a:t>Sponges reproduce </a:t>
            </a:r>
            <a:r>
              <a:rPr lang="en-US" sz="2800" b="1" u="sng" dirty="0"/>
              <a:t>sexually</a:t>
            </a:r>
            <a:r>
              <a:rPr lang="en-US" sz="2800" b="1" dirty="0"/>
              <a:t> with sperm and egg and are called </a:t>
            </a:r>
            <a:r>
              <a:rPr lang="en-US" sz="2800" b="1" u="sng" dirty="0"/>
              <a:t>hermaphrodites</a:t>
            </a:r>
            <a:r>
              <a:rPr lang="en-US" sz="2800" b="1" dirty="0"/>
              <a:t> because they use both gametes. They reproduce </a:t>
            </a:r>
            <a:r>
              <a:rPr lang="en-US" sz="2800" b="1" u="sng" dirty="0"/>
              <a:t>asexually</a:t>
            </a:r>
            <a:r>
              <a:rPr lang="en-US" sz="2800" b="1" dirty="0"/>
              <a:t> by </a:t>
            </a:r>
            <a:r>
              <a:rPr lang="en-US" sz="2800" b="1" u="sng" dirty="0"/>
              <a:t>budding</a:t>
            </a:r>
            <a:r>
              <a:rPr lang="en-US" sz="2800" b="1" dirty="0"/>
              <a:t> and can regenerate body parts.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kern="0" dirty="0">
                <a:solidFill>
                  <a:srgbClr val="FF0000"/>
                </a:solidFill>
              </a:rPr>
              <a:t>Sponges’ skeletal system for form &amp; rigidity come from </a:t>
            </a:r>
            <a:r>
              <a:rPr lang="en-US" sz="2800" b="1" u="sng" kern="0" dirty="0">
                <a:solidFill>
                  <a:srgbClr val="FF0000"/>
                </a:solidFill>
              </a:rPr>
              <a:t>spicules</a:t>
            </a:r>
            <a:r>
              <a:rPr lang="en-US" sz="2800" b="1" dirty="0">
                <a:solidFill>
                  <a:srgbClr val="FF0000"/>
                </a:solidFill>
              </a:rPr>
              <a:t>, which can capture </a:t>
            </a:r>
            <a:r>
              <a:rPr lang="en-US" sz="2800" b="1" u="sng" dirty="0">
                <a:solidFill>
                  <a:srgbClr val="FF0000"/>
                </a:solidFill>
              </a:rPr>
              <a:t>prey</a:t>
            </a:r>
            <a:r>
              <a:rPr lang="en-US" sz="2800" b="1" dirty="0">
                <a:solidFill>
                  <a:srgbClr val="FF0000"/>
                </a:solidFill>
              </a:rPr>
              <a:t> and deter </a:t>
            </a:r>
            <a:r>
              <a:rPr lang="en-US" sz="2800" b="1" u="sng" dirty="0">
                <a:solidFill>
                  <a:srgbClr val="FF0000"/>
                </a:solidFill>
              </a:rPr>
              <a:t>predators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60093"/>
            <a:ext cx="6858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F0CFA0-01EC-FBB0-DA64-32F93D9A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BCD1F-7B20-8C62-E2B7-9AE73792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788" y="0"/>
            <a:ext cx="925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35559"/>
      </p:ext>
    </p:extLst>
  </p:cSld>
  <p:clrMapOvr>
    <a:masterClrMapping/>
  </p:clrMapOvr>
  <p:transition spd="med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60093"/>
            <a:ext cx="6858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838200"/>
            <a:ext cx="7181850" cy="60198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SzPct val="100000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Includes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hydras, jellyfish, coral, sea anemones </a:t>
            </a:r>
          </a:p>
          <a:p>
            <a:pPr marL="0" indent="0" eaLnBrk="1" hangingPunct="1">
              <a:spcBef>
                <a:spcPts val="1200"/>
              </a:spcBef>
              <a:buSzPct val="100000"/>
              <a:defRPr/>
            </a:pPr>
            <a:r>
              <a:rPr lang="en-US" dirty="0">
                <a:solidFill>
                  <a:srgbClr val="00B050"/>
                </a:solidFill>
                <a:latin typeface="Comic Sans MS" pitchFamily="66" charset="0"/>
              </a:rPr>
              <a:t>Aquatic (mostly marine)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Radial symmetry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Body Plans: 2 Tissue Layers 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Ectoderm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 protective &amp; sensory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Endoderm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 nutritive, glandular, digestion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  <a:latin typeface="Comic Sans MS" pitchFamily="66" charset="0"/>
              </a:rPr>
              <a:t>Mesoglea </a:t>
            </a:r>
            <a:r>
              <a:rPr lang="en-US" dirty="0">
                <a:solidFill>
                  <a:srgbClr val="00B050"/>
                </a:solidFill>
                <a:latin typeface="Comic Sans MS" pitchFamily="66" charset="0"/>
                <a:sym typeface="Wingdings" panose="05000000000000000000" pitchFamily="2" charset="2"/>
              </a:rPr>
              <a:t> nerve network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  <a:sym typeface="Wingdings" panose="05000000000000000000" pitchFamily="2" charset="2"/>
              </a:rPr>
              <a:t>Gastrovascular cavity  2-way digestion</a:t>
            </a:r>
            <a:endParaRPr lang="en-US" dirty="0">
              <a:solidFill>
                <a:srgbClr val="0000FF"/>
              </a:solidFill>
              <a:latin typeface="Comic Sans MS" pitchFamily="66" charset="0"/>
            </a:endParaRP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Acoelomate</a:t>
            </a: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surrounded by tentacles.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Nematocysts: (stinging cells) 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0724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60093"/>
            <a:ext cx="52387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2954853"/>
          </a:xfrm>
        </p:spPr>
        <p:txBody>
          <a:bodyPr/>
          <a:lstStyle/>
          <a:p>
            <a:pPr marL="0" indent="0" eaLnBrk="1" hangingPunct="1">
              <a:buSzPct val="100000"/>
              <a:defRPr/>
            </a:pPr>
            <a:r>
              <a:rPr 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Feeding Habits</a:t>
            </a:r>
          </a:p>
          <a:p>
            <a:pPr marL="233363" indent="-233363"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Food is grabbed by tentacles and paralyzed with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nematocysts 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sting predators and prey.</a:t>
            </a:r>
          </a:p>
          <a:p>
            <a:pPr marL="233363" lvl="0" indent="-233363" eaLnBrk="1" hangingPunct="1">
              <a:spcBef>
                <a:spcPts val="18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CNIDOCYTES</a:t>
            </a:r>
            <a:r>
              <a:rPr lang="en-US" sz="2200" dirty="0">
                <a:solidFill>
                  <a:srgbClr val="222268"/>
                </a:solidFill>
                <a:latin typeface="Comic Sans MS" pitchFamily="66" charset="0"/>
              </a:rPr>
              <a:t> (stinging cells) found in the 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Tentacles. </a:t>
            </a:r>
            <a:r>
              <a:rPr lang="en-US" sz="2200" dirty="0">
                <a:solidFill>
                  <a:srgbClr val="002060"/>
                </a:solidFill>
                <a:latin typeface="Comic Sans MS" pitchFamily="66" charset="0"/>
              </a:rPr>
              <a:t>Each has a 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</a:t>
            </a:r>
            <a:r>
              <a:rPr lang="en-US" sz="2200" dirty="0">
                <a:solidFill>
                  <a:srgbClr val="222268"/>
                </a:solidFill>
                <a:latin typeface="Comic Sans MS" pitchFamily="66" charset="0"/>
              </a:rPr>
              <a:t> that has a coiled, harpoon-like stinger that shoots out when triggered.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9F3AC-F361-C039-604A-A11F343E3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716308"/>
            <a:ext cx="4019550" cy="31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83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Characteristics of Animals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696200" cy="48006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990000"/>
                </a:solidFill>
              </a:rPr>
              <a:t>Multicellular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70C0"/>
                </a:solidFill>
              </a:rPr>
              <a:t>Eukaryotes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990000"/>
                </a:solidFill>
              </a:rPr>
              <a:t>No Cell Walls</a:t>
            </a:r>
          </a:p>
          <a:p>
            <a:pPr marL="514350" lvl="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70C0"/>
                </a:solidFill>
              </a:rPr>
              <a:t>Ingestive Heterotrophs (take in food and internally </a:t>
            </a:r>
            <a:r>
              <a:rPr lang="en-US" sz="2600" b="1" u="sng" dirty="0">
                <a:solidFill>
                  <a:srgbClr val="0070C0"/>
                </a:solidFill>
              </a:rPr>
              <a:t>digest</a:t>
            </a:r>
            <a:r>
              <a:rPr lang="en-US" sz="2600" b="1" dirty="0">
                <a:solidFill>
                  <a:srgbClr val="0070C0"/>
                </a:solidFill>
              </a:rPr>
              <a:t> it).</a:t>
            </a:r>
          </a:p>
          <a:p>
            <a:pPr marL="514350" lvl="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0000"/>
                </a:solidFill>
              </a:rPr>
              <a:t>Go through a </a:t>
            </a:r>
            <a:r>
              <a:rPr lang="en-US" sz="2600" b="1" dirty="0">
                <a:solidFill>
                  <a:srgbClr val="C00000"/>
                </a:solidFill>
              </a:rPr>
              <a:t>Blastula</a:t>
            </a:r>
            <a:r>
              <a:rPr lang="en-US" sz="2600" b="1" dirty="0">
                <a:solidFill>
                  <a:srgbClr val="000000"/>
                </a:solidFill>
              </a:rPr>
              <a:t> stage of development.</a:t>
            </a:r>
            <a:r>
              <a:rPr lang="en-US" sz="2600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2600" b="1" dirty="0">
              <a:solidFill>
                <a:srgbClr val="99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33800"/>
            <a:ext cx="4343400" cy="2680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928" y="4643259"/>
            <a:ext cx="2286000" cy="861774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ZOOLOGY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  <a:r>
              <a:rPr lang="en-US" dirty="0"/>
              <a:t> Study of Animals</a:t>
            </a:r>
          </a:p>
        </p:txBody>
      </p:sp>
    </p:spTree>
    <p:extLst>
      <p:ext uri="{BB962C8B-B14F-4D97-AF65-F5344CB8AC3E}">
        <p14:creationId xmlns:p14="http://schemas.microsoft.com/office/powerpoint/2010/main" val="1901873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E8EE9-80D0-4EA7-A472-DD255571CA9D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/>
          <a:srcRect l="1505" t="1675" r="2194"/>
          <a:stretch>
            <a:fillRect/>
          </a:stretch>
        </p:blipFill>
        <p:spPr bwMode="auto">
          <a:xfrm>
            <a:off x="1295400" y="1345406"/>
            <a:ext cx="601980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029200" y="2514600"/>
            <a:ext cx="1295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Barbed, threaded stinger</a:t>
            </a:r>
          </a:p>
        </p:txBody>
      </p:sp>
      <p:sp>
        <p:nvSpPr>
          <p:cNvPr id="155654" name="Line 8"/>
          <p:cNvSpPr>
            <a:spLocks noChangeShapeType="1"/>
          </p:cNvSpPr>
          <p:nvPr/>
        </p:nvSpPr>
        <p:spPr bwMode="auto">
          <a:xfrm flipH="1" flipV="1">
            <a:off x="1828800" y="3905250"/>
            <a:ext cx="152400" cy="814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38175" y="3581400"/>
            <a:ext cx="1762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capsule’s lid</a:t>
            </a:r>
          </a:p>
        </p:txBody>
      </p:sp>
      <p:sp>
        <p:nvSpPr>
          <p:cNvPr id="155656" name="Line 10"/>
          <p:cNvSpPr>
            <a:spLocks noChangeShapeType="1"/>
          </p:cNvSpPr>
          <p:nvPr/>
        </p:nvSpPr>
        <p:spPr bwMode="auto">
          <a:xfrm>
            <a:off x="2400300" y="4206240"/>
            <a:ext cx="609600" cy="4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2961797" y="4063269"/>
            <a:ext cx="977900" cy="369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trigger</a:t>
            </a:r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1106012" y="6324600"/>
            <a:ext cx="1871025" cy="3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Nematocyst  </a:t>
            </a:r>
          </a:p>
        </p:txBody>
      </p:sp>
      <p:sp>
        <p:nvSpPr>
          <p:cNvPr id="155659" name="Line 13"/>
          <p:cNvSpPr>
            <a:spLocks noChangeShapeType="1"/>
          </p:cNvSpPr>
          <p:nvPr/>
        </p:nvSpPr>
        <p:spPr bwMode="auto">
          <a:xfrm flipH="1">
            <a:off x="4953000" y="3276600"/>
            <a:ext cx="5334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5660" name="Line 14"/>
          <p:cNvSpPr>
            <a:spLocks noChangeShapeType="1"/>
          </p:cNvSpPr>
          <p:nvPr/>
        </p:nvSpPr>
        <p:spPr bwMode="auto">
          <a:xfrm flipH="1">
            <a:off x="1981200" y="5257800"/>
            <a:ext cx="76200" cy="984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5661" name="Slide Number Placeholder 15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E7E75-5B6B-4D21-A405-CC404E70835B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F13C64A5-10C7-CA9D-1358-D1BF77B1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478" y="6381933"/>
            <a:ext cx="2307043" cy="3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Cnidocyte (cell)  </a:t>
            </a:r>
          </a:p>
        </p:txBody>
      </p:sp>
      <p:sp>
        <p:nvSpPr>
          <p:cNvPr id="3" name="Line 14">
            <a:extLst>
              <a:ext uri="{FF2B5EF4-FFF2-40B4-BE49-F238E27FC236}">
                <a16:creationId xmlns:a16="http://schemas.microsoft.com/office/drawing/2014/main" id="{DE2BD0FC-B63F-E007-3381-127485DD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715000"/>
            <a:ext cx="1524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9348C-FCE6-10FE-70E8-F2F6314CF57A}"/>
              </a:ext>
            </a:extLst>
          </p:cNvPr>
          <p:cNvSpPr txBox="1"/>
          <p:nvPr/>
        </p:nvSpPr>
        <p:spPr>
          <a:xfrm>
            <a:off x="1295400" y="15680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https://somup.com/c36eqQURjS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Cnidarian Warfare (Nematocysts) [1:34]</a:t>
            </a:r>
          </a:p>
        </p:txBody>
      </p:sp>
    </p:spTree>
    <p:extLst>
      <p:ext uri="{BB962C8B-B14F-4D97-AF65-F5344CB8AC3E}">
        <p14:creationId xmlns:p14="http://schemas.microsoft.com/office/powerpoint/2010/main" val="75839153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55654" grpId="0" animBg="1"/>
      <p:bldP spid="14342" grpId="0"/>
      <p:bldP spid="155656" grpId="0" animBg="1"/>
      <p:bldP spid="14344" grpId="0"/>
      <p:bldP spid="14345" grpId="0"/>
      <p:bldP spid="155659" grpId="0" animBg="1"/>
      <p:bldP spid="155660" grpId="0" animBg="1"/>
      <p:bldP spid="2" grpId="0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60093"/>
            <a:ext cx="53149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1751257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Life Forms</a:t>
            </a:r>
          </a:p>
          <a:p>
            <a:pPr mar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POLYP: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directed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upward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hydra, Coral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MEDUSA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directed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downward; </a:t>
            </a: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Jellyfish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2D9CB7D-05D3-52D0-B062-F68A3F29A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1678"/>
          <a:stretch/>
        </p:blipFill>
        <p:spPr bwMode="auto">
          <a:xfrm>
            <a:off x="38947" y="2590800"/>
            <a:ext cx="910336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231C3-4DD9-9B0C-CA97-D80AD9B857B7}"/>
              </a:ext>
            </a:extLst>
          </p:cNvPr>
          <p:cNvSpPr/>
          <p:nvPr/>
        </p:nvSpPr>
        <p:spPr>
          <a:xfrm>
            <a:off x="113454" y="2931071"/>
            <a:ext cx="1105746" cy="497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E9542-3D28-41AE-64B8-17C6CAB139B9}"/>
              </a:ext>
            </a:extLst>
          </p:cNvPr>
          <p:cNvSpPr/>
          <p:nvPr/>
        </p:nvSpPr>
        <p:spPr>
          <a:xfrm>
            <a:off x="7353809" y="2937967"/>
            <a:ext cx="1654720" cy="497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60AD8897-F541-FE86-DAC5-A5C30FF6B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804" y="3002261"/>
            <a:ext cx="1654721" cy="3555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Medusa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77B39F1-241A-149E-A7FA-C6870D05C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" y="3080349"/>
            <a:ext cx="1066800" cy="3555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Polyp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497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15A9-076C-4CDB-983B-A2213647911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6675" name="Slide Number Placeholder 2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FB21E-441A-4714-A079-8AEB7870F7F3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b="51678"/>
          <a:stretch/>
        </p:blipFill>
        <p:spPr bwMode="auto">
          <a:xfrm>
            <a:off x="381000" y="0"/>
            <a:ext cx="853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copyright cmassengale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15BF44E-D29E-45DB-79E0-2DD649528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1320" b="3355"/>
          <a:stretch/>
        </p:blipFill>
        <p:spPr bwMode="auto">
          <a:xfrm>
            <a:off x="304800" y="3548443"/>
            <a:ext cx="85344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9334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15A9-076C-4CDB-983B-A2213647911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6675" name="Slide Number Placeholder 2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FB21E-441A-4714-A079-8AEB7870F7F3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566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copyright cmassengale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6F6E90-9F80-A9F2-5F2F-F4FFC0369630}"/>
              </a:ext>
            </a:extLst>
          </p:cNvPr>
          <p:cNvSpPr txBox="1">
            <a:spLocks/>
          </p:cNvSpPr>
          <p:nvPr/>
        </p:nvSpPr>
        <p:spPr>
          <a:xfrm>
            <a:off x="27432" y="174666"/>
            <a:ext cx="8991600" cy="43973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Cnidarians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have an incomplete digestive system with only one opening;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gastrovascular cavity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serves as both a mouth and an anus.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Cnidarians carry out EXTRACELLULAR DIGESTION, where enzymes break down the food particles and cells lining the gastrovascular cavity absorb the nutrients.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advantage of extracellular digestion is the capacity to eat larger food particles.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hlinkClick r:id="rId3"/>
              </a:rPr>
              <a:t>https://somup.com/c36eqgURXL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(4:49) Cnidarians General Features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5B08C-AA39-F754-4003-13BA902A3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1678"/>
          <a:stretch/>
        </p:blipFill>
        <p:spPr bwMode="auto">
          <a:xfrm>
            <a:off x="3505199" y="4215606"/>
            <a:ext cx="5637107" cy="264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9BDD85-5E78-4F7B-1443-2C411F9821DC}"/>
              </a:ext>
            </a:extLst>
          </p:cNvPr>
          <p:cNvSpPr/>
          <p:nvPr/>
        </p:nvSpPr>
        <p:spPr>
          <a:xfrm>
            <a:off x="5638800" y="4724400"/>
            <a:ext cx="15240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068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60093"/>
            <a:ext cx="49339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5996532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Anatomy (polyp)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259B5-BC2B-941B-B822-F027BDEA5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1" y="1308350"/>
            <a:ext cx="6858000" cy="5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6710"/>
      </p:ext>
    </p:extLst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60093"/>
            <a:ext cx="40957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086600" cy="2667546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REPRODUCTION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Cnidarians reproduce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sexually and asexually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species can produce both eggs and sperm in the same organism. These organisms are called simultaneous </a:t>
            </a:r>
            <a:r>
              <a:rPr 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hermaphrodites</a:t>
            </a: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release gametes into the ocean in egg-sperm bundles. 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D5E73-2EEF-2BEC-4822-C7161CAB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2819400"/>
            <a:ext cx="4343400" cy="4097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61124-7FDA-8DFF-A5E8-849C41401A40}"/>
              </a:ext>
            </a:extLst>
          </p:cNvPr>
          <p:cNvSpPr txBox="1"/>
          <p:nvPr/>
        </p:nvSpPr>
        <p:spPr>
          <a:xfrm>
            <a:off x="849458" y="4212977"/>
            <a:ext cx="37935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species are also either male or female and produce either eggs or sperm.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35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protist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Deuterostomes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quick_check-01.eps">
            <a:extLst>
              <a:ext uri="{FF2B5EF4-FFF2-40B4-BE49-F238E27FC236}">
                <a16:creationId xmlns:a16="http://schemas.microsoft.com/office/drawing/2014/main" id="{13ADCC45-F62E-BFF7-FEC9-6D5EA7EC0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927114"/>
            <a:ext cx="881636" cy="714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A90BA1-3EEC-A258-3FE3-A05C850905B3}"/>
              </a:ext>
            </a:extLst>
          </p:cNvPr>
          <p:cNvSpPr txBox="1"/>
          <p:nvPr/>
        </p:nvSpPr>
        <p:spPr>
          <a:xfrm>
            <a:off x="2288209" y="641128"/>
            <a:ext cx="7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6CB87-9975-34DE-291E-A9FB3C2D68E9}"/>
              </a:ext>
            </a:extLst>
          </p:cNvPr>
          <p:cNvSpPr txBox="1"/>
          <p:nvPr/>
        </p:nvSpPr>
        <p:spPr>
          <a:xfrm>
            <a:off x="6453214" y="498787"/>
            <a:ext cx="7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E0D7CC-A6FF-A4F0-3AA5-80BCFD89A9FC}"/>
              </a:ext>
            </a:extLst>
          </p:cNvPr>
          <p:cNvSpPr txBox="1"/>
          <p:nvPr/>
        </p:nvSpPr>
        <p:spPr>
          <a:xfrm>
            <a:off x="6453213" y="1172926"/>
            <a:ext cx="974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C0FD0D-E471-4B47-F484-FADC12283140}"/>
              </a:ext>
            </a:extLst>
          </p:cNvPr>
          <p:cNvSpPr txBox="1"/>
          <p:nvPr/>
        </p:nvSpPr>
        <p:spPr>
          <a:xfrm>
            <a:off x="2217536" y="3655980"/>
            <a:ext cx="869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F30765-A02D-EDF8-AACF-996F710D0B45}"/>
              </a:ext>
            </a:extLst>
          </p:cNvPr>
          <p:cNvSpPr txBox="1"/>
          <p:nvPr/>
        </p:nvSpPr>
        <p:spPr>
          <a:xfrm>
            <a:off x="6360984" y="6382688"/>
            <a:ext cx="1140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C3700-8774-4324-277C-A7441D77A7A6}"/>
              </a:ext>
            </a:extLst>
          </p:cNvPr>
          <p:cNvSpPr txBox="1"/>
          <p:nvPr/>
        </p:nvSpPr>
        <p:spPr>
          <a:xfrm>
            <a:off x="6416995" y="5345668"/>
            <a:ext cx="12470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B4870-A50A-3079-45F8-DA4ADC99C2F9}"/>
              </a:ext>
            </a:extLst>
          </p:cNvPr>
          <p:cNvSpPr txBox="1"/>
          <p:nvPr/>
        </p:nvSpPr>
        <p:spPr>
          <a:xfrm>
            <a:off x="6326101" y="4648200"/>
            <a:ext cx="1134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217D9E-56B8-2B71-C9DB-956395EC4B11}"/>
              </a:ext>
            </a:extLst>
          </p:cNvPr>
          <p:cNvSpPr txBox="1"/>
          <p:nvPr/>
        </p:nvSpPr>
        <p:spPr>
          <a:xfrm>
            <a:off x="6450671" y="4021373"/>
            <a:ext cx="1050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B882D-4BE6-1DE2-BC5D-D0C35873AE75}"/>
              </a:ext>
            </a:extLst>
          </p:cNvPr>
          <p:cNvSpPr txBox="1"/>
          <p:nvPr/>
        </p:nvSpPr>
        <p:spPr>
          <a:xfrm>
            <a:off x="6420420" y="3288268"/>
            <a:ext cx="881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E58F0B-BD4A-8AF2-1376-0B7C61D95FF2}"/>
              </a:ext>
            </a:extLst>
          </p:cNvPr>
          <p:cNvSpPr txBox="1"/>
          <p:nvPr/>
        </p:nvSpPr>
        <p:spPr>
          <a:xfrm>
            <a:off x="6416995" y="2602468"/>
            <a:ext cx="884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FCFC4A-73F3-F967-29D3-8797E7D17EE8}"/>
              </a:ext>
            </a:extLst>
          </p:cNvPr>
          <p:cNvSpPr txBox="1"/>
          <p:nvPr/>
        </p:nvSpPr>
        <p:spPr>
          <a:xfrm>
            <a:off x="6370031" y="1836421"/>
            <a:ext cx="1050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B7D767-18D6-1C8B-AC4A-8A27CF360FF3}"/>
              </a:ext>
            </a:extLst>
          </p:cNvPr>
          <p:cNvSpPr txBox="1"/>
          <p:nvPr/>
        </p:nvSpPr>
        <p:spPr>
          <a:xfrm>
            <a:off x="2362200" y="1830035"/>
            <a:ext cx="329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AB1C4D-6787-E39B-0A8F-9CD8AB2C1417}"/>
              </a:ext>
            </a:extLst>
          </p:cNvPr>
          <p:cNvSpPr txBox="1"/>
          <p:nvPr/>
        </p:nvSpPr>
        <p:spPr>
          <a:xfrm>
            <a:off x="3211737" y="3033260"/>
            <a:ext cx="329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012384-4CF5-D841-D75E-07896F9518B5}"/>
              </a:ext>
            </a:extLst>
          </p:cNvPr>
          <p:cNvSpPr txBox="1"/>
          <p:nvPr/>
        </p:nvSpPr>
        <p:spPr>
          <a:xfrm rot="16200000">
            <a:off x="3377661" y="2562249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6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C82535-AB22-CF17-53A7-6006EB20F442}"/>
              </a:ext>
            </a:extLst>
          </p:cNvPr>
          <p:cNvSpPr txBox="1"/>
          <p:nvPr/>
        </p:nvSpPr>
        <p:spPr>
          <a:xfrm rot="16200000">
            <a:off x="3376137" y="5691664"/>
            <a:ext cx="1846659" cy="369332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12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E11D71-E0ED-FA7A-F92D-619FD50882FB}"/>
              </a:ext>
            </a:extLst>
          </p:cNvPr>
          <p:cNvSpPr txBox="1"/>
          <p:nvPr/>
        </p:nvSpPr>
        <p:spPr>
          <a:xfrm>
            <a:off x="3857020" y="2286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asymmetrical</a:t>
            </a:r>
          </a:p>
        </p:txBody>
      </p:sp>
    </p:spTree>
    <p:extLst>
      <p:ext uri="{BB962C8B-B14F-4D97-AF65-F5344CB8AC3E}">
        <p14:creationId xmlns:p14="http://schemas.microsoft.com/office/powerpoint/2010/main" val="1234427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protist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Deuterostomes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quick_check-01.eps">
            <a:extLst>
              <a:ext uri="{FF2B5EF4-FFF2-40B4-BE49-F238E27FC236}">
                <a16:creationId xmlns:a16="http://schemas.microsoft.com/office/drawing/2014/main" id="{8CBBEC68-CE47-3EDF-7B5E-CD95654A6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927114"/>
            <a:ext cx="881636" cy="714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BBD70B-6A52-DD1F-0575-8CEF61ACCF13}"/>
              </a:ext>
            </a:extLst>
          </p:cNvPr>
          <p:cNvSpPr txBox="1"/>
          <p:nvPr/>
        </p:nvSpPr>
        <p:spPr>
          <a:xfrm>
            <a:off x="3857020" y="2286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asymmetrical</a:t>
            </a:r>
          </a:p>
        </p:txBody>
      </p:sp>
    </p:spTree>
    <p:extLst>
      <p:ext uri="{BB962C8B-B14F-4D97-AF65-F5344CB8AC3E}">
        <p14:creationId xmlns:p14="http://schemas.microsoft.com/office/powerpoint/2010/main" val="40815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9" grpId="0"/>
      <p:bldP spid="21" grpId="0"/>
      <p:bldP spid="24" grpId="0"/>
      <p:bldP spid="2" grpId="0"/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08A2-8B6B-61B9-B598-51938CD0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Phyla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9A1B7-67A1-5796-A3AE-32DBC539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1417638"/>
            <a:ext cx="4343400" cy="42973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Download the worksheet.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Download the PowerPoint template.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00FF"/>
                </a:solidFill>
              </a:rPr>
              <a:t>Secure “google drive”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C44A3-1C5B-04AD-CA12-0B7D9CC4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49" y="1393254"/>
            <a:ext cx="3786651" cy="45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3555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1bSeaStarLifeCycl_1-U.jpg">
            <a:extLst>
              <a:ext uri="{FF2B5EF4-FFF2-40B4-BE49-F238E27FC236}">
                <a16:creationId xmlns:a16="http://schemas.microsoft.com/office/drawing/2014/main" id="{C346FAFD-433D-138E-3378-B677672D5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8" r="74386" b="58101"/>
          <a:stretch/>
        </p:blipFill>
        <p:spPr>
          <a:xfrm>
            <a:off x="1251963" y="1828799"/>
            <a:ext cx="1678561" cy="1143001"/>
          </a:xfrm>
          <a:prstGeom prst="rect">
            <a:avLst/>
          </a:prstGeom>
        </p:spPr>
      </p:pic>
      <p:pic>
        <p:nvPicPr>
          <p:cNvPr id="9216" name="Picture 9215" descr="18_01bSeaStarLifeCycl_1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23" b="51772"/>
          <a:stretch/>
        </p:blipFill>
        <p:spPr>
          <a:xfrm>
            <a:off x="1295400" y="137160"/>
            <a:ext cx="3733800" cy="3175155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89807" y="204944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6D565D-FFE8-2FE6-A253-2AB0BDEE5321}"/>
              </a:ext>
            </a:extLst>
          </p:cNvPr>
          <p:cNvSpPr txBox="1">
            <a:spLocks/>
          </p:cNvSpPr>
          <p:nvPr/>
        </p:nvSpPr>
        <p:spPr>
          <a:xfrm>
            <a:off x="3961966" y="1360666"/>
            <a:ext cx="4953434" cy="526873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/>
            <a:r>
              <a:rPr lang="en-US" sz="2800" kern="0" dirty="0"/>
              <a:t>6) Most adult animals are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diploid</a:t>
            </a:r>
            <a:r>
              <a:rPr lang="en-US" sz="2800" kern="0" dirty="0"/>
              <a:t> and reproduce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sexually …</a:t>
            </a:r>
            <a:endParaRPr lang="en-US" sz="2800" kern="0" dirty="0"/>
          </a:p>
          <a:p>
            <a:pPr lvl="1" algn="l">
              <a:spcBef>
                <a:spcPts val="1200"/>
              </a:spcBef>
            </a:pPr>
            <a:r>
              <a:rPr lang="en-US" sz="3200" kern="0" dirty="0"/>
              <a:t>by </a:t>
            </a:r>
            <a:r>
              <a:rPr 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eggs </a:t>
            </a:r>
            <a:r>
              <a:rPr lang="en-US" sz="3200" kern="0" dirty="0"/>
              <a:t>and </a:t>
            </a:r>
            <a:r>
              <a:rPr 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</a:t>
            </a:r>
            <a:r>
              <a:rPr lang="en-US" sz="3200" kern="0" dirty="0"/>
              <a:t> </a:t>
            </a:r>
          </a:p>
          <a:p>
            <a:pPr marL="1428750" lvl="2" indent="-514350" algn="l">
              <a:spcBef>
                <a:spcPts val="1200"/>
              </a:spcBef>
              <a:buFontTx/>
              <a:buAutoNum type="arabicParenR"/>
            </a:pPr>
            <a:r>
              <a:rPr lang="en-US" sz="2800" kern="0" dirty="0"/>
              <a:t>are produced by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meiosis</a:t>
            </a:r>
            <a:r>
              <a:rPr lang="en-US" sz="2800" kern="0" dirty="0"/>
              <a:t> </a:t>
            </a:r>
          </a:p>
          <a:p>
            <a:pPr marL="1428750" lvl="2" indent="-514350" algn="l">
              <a:spcBef>
                <a:spcPts val="1200"/>
              </a:spcBef>
              <a:buFontTx/>
              <a:buAutoNum type="arabicParenR"/>
            </a:pPr>
            <a:r>
              <a:rPr lang="en-US" sz="2800" kern="0" dirty="0"/>
              <a:t>are the only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haploid cells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855467-1192-2034-874F-05ACF13FE9FD}"/>
              </a:ext>
            </a:extLst>
          </p:cNvPr>
          <p:cNvGrpSpPr/>
          <p:nvPr/>
        </p:nvGrpSpPr>
        <p:grpSpPr>
          <a:xfrm>
            <a:off x="1425648" y="3164277"/>
            <a:ext cx="1676400" cy="989384"/>
            <a:chOff x="1426607" y="3736298"/>
            <a:chExt cx="1676400" cy="989384"/>
          </a:xfrm>
        </p:grpSpPr>
        <p:pic>
          <p:nvPicPr>
            <p:cNvPr id="5" name="Picture 4" descr="18_01bSeaStarLifeCycl_1-U.jpg">
              <a:extLst>
                <a:ext uri="{FF2B5EF4-FFF2-40B4-BE49-F238E27FC236}">
                  <a16:creationId xmlns:a16="http://schemas.microsoft.com/office/drawing/2014/main" id="{C71CFBEC-21C0-70D6-9062-0FDF3EF63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D31193-79E8-D4E8-D374-C36F58E24317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49" name="Text Box 31"/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50" name="Text Box 31"/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6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65605BA-DC57-9846-32E0-33207DD40D46}"/>
              </a:ext>
            </a:extLst>
          </p:cNvPr>
          <p:cNvGrpSpPr/>
          <p:nvPr/>
        </p:nvGrpSpPr>
        <p:grpSpPr>
          <a:xfrm>
            <a:off x="1158266" y="274188"/>
            <a:ext cx="3733800" cy="3175155"/>
            <a:chOff x="1158266" y="274188"/>
            <a:chExt cx="3733800" cy="31751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4CF4CA-98C0-7120-C072-C0E2DA6D9014}"/>
                </a:ext>
              </a:extLst>
            </p:cNvPr>
            <p:cNvGrpSpPr/>
            <p:nvPr/>
          </p:nvGrpSpPr>
          <p:grpSpPr>
            <a:xfrm>
              <a:off x="1158266" y="274188"/>
              <a:ext cx="3733800" cy="3175155"/>
              <a:chOff x="1447800" y="289560"/>
              <a:chExt cx="3733800" cy="3175155"/>
            </a:xfrm>
          </p:grpSpPr>
          <p:pic>
            <p:nvPicPr>
              <p:cNvPr id="5" name="Picture 4" descr="18_01bSeaStarLifeCycl_1-U.jpg">
                <a:extLst>
                  <a:ext uri="{FF2B5EF4-FFF2-40B4-BE49-F238E27FC236}">
                    <a16:creationId xmlns:a16="http://schemas.microsoft.com/office/drawing/2014/main" id="{89FCF906-D18A-45CA-FB8C-C08261346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23" b="51772"/>
              <a:stretch/>
            </p:blipFill>
            <p:spPr>
              <a:xfrm>
                <a:off x="1447800" y="289560"/>
                <a:ext cx="3733800" cy="3175155"/>
              </a:xfrm>
              <a:prstGeom prst="rect">
                <a:avLst/>
              </a:prstGeom>
            </p:spPr>
          </p:pic>
          <p:sp>
            <p:nvSpPr>
              <p:cNvPr id="12" name="Text Box 31">
                <a:extLst>
                  <a:ext uri="{FF2B5EF4-FFF2-40B4-BE49-F238E27FC236}">
                    <a16:creationId xmlns:a16="http://schemas.microsoft.com/office/drawing/2014/main" id="{606217A8-ED22-E8E1-D304-ACEBB39B0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8303" y="294179"/>
                <a:ext cx="55877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Sperm</a:t>
                </a:r>
              </a:p>
            </p:txBody>
          </p:sp>
          <p:sp>
            <p:nvSpPr>
              <p:cNvPr id="13" name="Text Box 31">
                <a:extLst>
                  <a:ext uri="{FF2B5EF4-FFF2-40B4-BE49-F238E27FC236}">
                    <a16:creationId xmlns:a16="http://schemas.microsoft.com/office/drawing/2014/main" id="{EB1FE15E-29E8-43FA-4C90-35D11A8D32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2163" y="2541216"/>
                <a:ext cx="46166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Adult</a:t>
                </a:r>
              </a:p>
            </p:txBody>
          </p:sp>
          <p:sp>
            <p:nvSpPr>
              <p:cNvPr id="14" name="Text Box 31">
                <a:extLst>
                  <a:ext uri="{FF2B5EF4-FFF2-40B4-BE49-F238E27FC236}">
                    <a16:creationId xmlns:a16="http://schemas.microsoft.com/office/drawing/2014/main" id="{4F865936-4A17-1075-AEF5-A10E3007F5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0496" y="1601416"/>
                <a:ext cx="65853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Meiosis</a:t>
                </a:r>
              </a:p>
            </p:txBody>
          </p:sp>
          <p:sp>
            <p:nvSpPr>
              <p:cNvPr id="15" name="Text Box 31">
                <a:extLst>
                  <a:ext uri="{FF2B5EF4-FFF2-40B4-BE49-F238E27FC236}">
                    <a16:creationId xmlns:a16="http://schemas.microsoft.com/office/drawing/2014/main" id="{859ACD11-5634-503F-9370-786D60ECA8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8761" y="1465949"/>
                <a:ext cx="33908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Egg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986654" y="1179379"/>
              <a:ext cx="209181" cy="209181"/>
              <a:chOff x="1986654" y="1179379"/>
              <a:chExt cx="209181" cy="209181"/>
            </a:xfrm>
          </p:grpSpPr>
          <p:sp>
            <p:nvSpPr>
              <p:cNvPr id="7" name="Oval 6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</p:grpSp>
      </p:grpSp>
      <p:pic>
        <p:nvPicPr>
          <p:cNvPr id="3" name="Picture 2" descr="18_01bSeaStarLifeCycl_2-U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3" r="38997" b="70190"/>
          <a:stretch/>
        </p:blipFill>
        <p:spPr>
          <a:xfrm>
            <a:off x="3583639" y="247218"/>
            <a:ext cx="1599606" cy="19625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35C90B-694D-5003-9846-440A80C5F3E8}"/>
              </a:ext>
            </a:extLst>
          </p:cNvPr>
          <p:cNvSpPr txBox="1">
            <a:spLocks/>
          </p:cNvSpPr>
          <p:nvPr/>
        </p:nvSpPr>
        <p:spPr>
          <a:xfrm>
            <a:off x="838200" y="3640216"/>
            <a:ext cx="8077200" cy="298918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/>
            <a:r>
              <a:rPr lang="en-US" sz="2800" kern="0" dirty="0"/>
              <a:t>Gametes fuse during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r>
              <a:rPr lang="en-US" sz="2800" kern="0" dirty="0"/>
              <a:t> to form a 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zygote</a:t>
            </a:r>
            <a:r>
              <a:rPr lang="en-US" sz="2800" kern="0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0DE352-9C47-B73C-D894-97C0F386FCCF}"/>
              </a:ext>
            </a:extLst>
          </p:cNvPr>
          <p:cNvGrpSpPr/>
          <p:nvPr/>
        </p:nvGrpSpPr>
        <p:grpSpPr>
          <a:xfrm>
            <a:off x="7283667" y="170992"/>
            <a:ext cx="1676400" cy="989384"/>
            <a:chOff x="1426607" y="3736298"/>
            <a:chExt cx="1676400" cy="989384"/>
          </a:xfrm>
        </p:grpSpPr>
        <p:pic>
          <p:nvPicPr>
            <p:cNvPr id="27" name="Picture 26" descr="18_01bSeaStarLifeCycl_1-U.jpg">
              <a:extLst>
                <a:ext uri="{FF2B5EF4-FFF2-40B4-BE49-F238E27FC236}">
                  <a16:creationId xmlns:a16="http://schemas.microsoft.com/office/drawing/2014/main" id="{DF4ACE81-8E20-AD9D-4E85-D2F19A429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7D2ADE-022B-ED9E-1BA0-811108C45C2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0EEBF3E5-46A7-4104-522D-DA0DC7EA2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30" name="Text Box 31">
                <a:extLst>
                  <a:ext uri="{FF2B5EF4-FFF2-40B4-BE49-F238E27FC236}">
                    <a16:creationId xmlns:a16="http://schemas.microsoft.com/office/drawing/2014/main" id="{A0F4870D-D173-4A3D-979C-6BD1D30D54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31" name="Text Box 31">
                <a:extLst>
                  <a:ext uri="{FF2B5EF4-FFF2-40B4-BE49-F238E27FC236}">
                    <a16:creationId xmlns:a16="http://schemas.microsoft.com/office/drawing/2014/main" id="{F24174E4-D923-F4EC-D825-CCC600896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961530" y="716126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</p:spTree>
    <p:extLst>
      <p:ext uri="{BB962C8B-B14F-4D97-AF65-F5344CB8AC3E}">
        <p14:creationId xmlns:p14="http://schemas.microsoft.com/office/powerpoint/2010/main" val="228532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755233" y="1781588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BEDE1B-9CD9-A278-B23B-0F01E13B14F4}"/>
              </a:ext>
            </a:extLst>
          </p:cNvPr>
          <p:cNvGrpSpPr/>
          <p:nvPr/>
        </p:nvGrpSpPr>
        <p:grpSpPr>
          <a:xfrm>
            <a:off x="1321173" y="137160"/>
            <a:ext cx="5047491" cy="3291840"/>
            <a:chOff x="1295400" y="137160"/>
            <a:chExt cx="5047491" cy="3291840"/>
          </a:xfrm>
        </p:grpSpPr>
        <p:pic>
          <p:nvPicPr>
            <p:cNvPr id="3" name="Picture 2" descr="18_01bSeaStarLifeCycl_3-U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88" b="49999"/>
            <a:stretch/>
          </p:blipFill>
          <p:spPr>
            <a:xfrm>
              <a:off x="1295400" y="137160"/>
              <a:ext cx="4345562" cy="3291840"/>
            </a:xfrm>
            <a:prstGeom prst="rect">
              <a:avLst/>
            </a:prstGeom>
          </p:spPr>
        </p:pic>
        <p:sp>
          <p:nvSpPr>
            <p:cNvPr id="4" name="Text Box 31"/>
            <p:cNvSpPr txBox="1">
              <a:spLocks noChangeArrowheads="1"/>
            </p:cNvSpPr>
            <p:nvPr/>
          </p:nvSpPr>
          <p:spPr bwMode="auto">
            <a:xfrm>
              <a:off x="3186060" y="178506"/>
              <a:ext cx="55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Sperm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86654" y="1179379"/>
              <a:ext cx="209181" cy="209181"/>
              <a:chOff x="1986654" y="1179379"/>
              <a:chExt cx="209181" cy="209181"/>
            </a:xfrm>
          </p:grpSpPr>
          <p:sp>
            <p:nvSpPr>
              <p:cNvPr id="7" name="Oval 6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458921" y="645979"/>
              <a:ext cx="209181" cy="209181"/>
              <a:chOff x="1986654" y="1179379"/>
              <a:chExt cx="209181" cy="209181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116030" y="729348"/>
              <a:ext cx="12268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Zygote</a:t>
              </a:r>
              <a:br>
                <a:rPr lang="en-US" sz="14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(fertilized egg)</a:t>
              </a:r>
            </a:p>
          </p:txBody>
        </p:sp>
        <p:sp>
          <p:nvSpPr>
            <p:cNvPr id="47" name="Text Box 31"/>
            <p:cNvSpPr txBox="1">
              <a:spLocks noChangeArrowheads="1"/>
            </p:cNvSpPr>
            <p:nvPr/>
          </p:nvSpPr>
          <p:spPr bwMode="auto">
            <a:xfrm>
              <a:off x="2178096" y="1449016"/>
              <a:ext cx="65853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Meiosis</a:t>
              </a:r>
            </a:p>
          </p:txBody>
        </p:sp>
        <p:sp>
          <p:nvSpPr>
            <p:cNvPr id="48" name="Text Box 31"/>
            <p:cNvSpPr txBox="1">
              <a:spLocks noChangeArrowheads="1"/>
            </p:cNvSpPr>
            <p:nvPr/>
          </p:nvSpPr>
          <p:spPr bwMode="auto">
            <a:xfrm>
              <a:off x="3126361" y="1313549"/>
              <a:ext cx="339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Egg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D26D65-5D49-00CE-81F3-60243225AF2B}"/>
              </a:ext>
            </a:extLst>
          </p:cNvPr>
          <p:cNvSpPr txBox="1">
            <a:spLocks/>
          </p:cNvSpPr>
          <p:nvPr/>
        </p:nvSpPr>
        <p:spPr>
          <a:xfrm>
            <a:off x="838200" y="3608020"/>
            <a:ext cx="8077200" cy="302138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>
              <a:spcBef>
                <a:spcPts val="1200"/>
              </a:spcBef>
            </a:pPr>
            <a:r>
              <a:rPr lang="en-US" sz="2800" kern="0" dirty="0"/>
              <a:t>The 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zygote 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divides into cells.</a:t>
            </a:r>
            <a:endParaRPr lang="en-US" sz="2800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F94-F3D8-7156-2ECD-5247960DB66F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15" name="Picture 14" descr="18_01bSeaStarLifeCycl_1-U.jpg">
              <a:extLst>
                <a:ext uri="{FF2B5EF4-FFF2-40B4-BE49-F238E27FC236}">
                  <a16:creationId xmlns:a16="http://schemas.microsoft.com/office/drawing/2014/main" id="{12BDA2C5-271C-A0F3-8B7B-6BB70B7E5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2C7E67-E440-126D-CB8E-9E1FFF7E6F1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17" name="Text Box 31">
                <a:extLst>
                  <a:ext uri="{FF2B5EF4-FFF2-40B4-BE49-F238E27FC236}">
                    <a16:creationId xmlns:a16="http://schemas.microsoft.com/office/drawing/2014/main" id="{23A57E37-6080-8AC9-5D2B-F7DDD1BCE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18" name="Text Box 31">
                <a:extLst>
                  <a:ext uri="{FF2B5EF4-FFF2-40B4-BE49-F238E27FC236}">
                    <a16:creationId xmlns:a16="http://schemas.microsoft.com/office/drawing/2014/main" id="{3B85E160-30A1-EB67-44F1-B6E3EBA68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14B1F383-5582-0A15-00F6-49379CA53E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770916E-D9A1-0895-1085-B8AB110EBF26}"/>
              </a:ext>
            </a:extLst>
          </p:cNvPr>
          <p:cNvSpPr/>
          <p:nvPr/>
        </p:nvSpPr>
        <p:spPr bwMode="auto">
          <a:xfrm rot="19923668">
            <a:off x="4645120" y="1653703"/>
            <a:ext cx="1067363" cy="132905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AE817A-F5BD-11C5-B4E0-6C847E7F21B7}"/>
              </a:ext>
            </a:extLst>
          </p:cNvPr>
          <p:cNvGrpSpPr/>
          <p:nvPr/>
        </p:nvGrpSpPr>
        <p:grpSpPr>
          <a:xfrm>
            <a:off x="5493332" y="1556738"/>
            <a:ext cx="209181" cy="209181"/>
            <a:chOff x="1986654" y="1179379"/>
            <a:chExt cx="209181" cy="20918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9DC31E-9FC0-A285-A0AE-EEB6850095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Text Box 31">
              <a:extLst>
                <a:ext uri="{FF2B5EF4-FFF2-40B4-BE49-F238E27FC236}">
                  <a16:creationId xmlns:a16="http://schemas.microsoft.com/office/drawing/2014/main" id="{B8DD72E9-57EC-CBDD-0DB5-FE7DEC240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8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Notebook">
  <a:themeElements>
    <a:clrScheme name="Note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book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te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use_pixels">
  <a:themeElements>
    <a:clrScheme name="mouse_pixel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use_pixe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se_pixe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lly_mim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5421</TotalTime>
  <Words>3692</Words>
  <Application>Microsoft Office PowerPoint</Application>
  <PresentationFormat>On-screen Show (4:3)</PresentationFormat>
  <Paragraphs>716</Paragraphs>
  <Slides>68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68</vt:i4>
      </vt:variant>
    </vt:vector>
  </HeadingPairs>
  <TitlesOfParts>
    <vt:vector size="91" baseType="lpstr">
      <vt:lpstr>ＭＳ Ｐゴシック</vt:lpstr>
      <vt:lpstr>-apple-system</vt:lpstr>
      <vt:lpstr>Arial</vt:lpstr>
      <vt:lpstr>Arial Black</vt:lpstr>
      <vt:lpstr>Arial Unicode MS</vt:lpstr>
      <vt:lpstr>Berlin Sans FB Demi</vt:lpstr>
      <vt:lpstr>Calibri</vt:lpstr>
      <vt:lpstr>Comic Sans MS</vt:lpstr>
      <vt:lpstr>Constantia</vt:lpstr>
      <vt:lpstr>Lucida Grande</vt:lpstr>
      <vt:lpstr>Noto Sans Symbols</vt:lpstr>
      <vt:lpstr>Tahoma</vt:lpstr>
      <vt:lpstr>Times</vt:lpstr>
      <vt:lpstr>Times New Roman</vt:lpstr>
      <vt:lpstr>Wingdings</vt:lpstr>
      <vt:lpstr>Wingdings 2</vt:lpstr>
      <vt:lpstr>Notebook</vt:lpstr>
      <vt:lpstr>mouse_pixels</vt:lpstr>
      <vt:lpstr>Flow</vt:lpstr>
      <vt:lpstr>Blank</vt:lpstr>
      <vt:lpstr>Ripple</vt:lpstr>
      <vt:lpstr>silly_mime</vt:lpstr>
      <vt:lpstr>VIDEO TEMPLATES</vt:lpstr>
      <vt:lpstr>Go to the “Slide Show” shade above</vt:lpstr>
      <vt:lpstr>Kingdom Animalia I Invertebrates</vt:lpstr>
      <vt:lpstr>PowerPoint Presentation</vt:lpstr>
      <vt:lpstr>  Lesson Objectives</vt:lpstr>
      <vt:lpstr>Animals are Divided into</vt:lpstr>
      <vt:lpstr>Characteristics of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Gastrula Development</vt:lpstr>
      <vt:lpstr>Maturation</vt:lpstr>
      <vt:lpstr>PowerPoint Presentation</vt:lpstr>
      <vt:lpstr>PowerPoint Presentation</vt:lpstr>
      <vt:lpstr>What are the two branches of the animal kingdom?  </vt:lpstr>
      <vt:lpstr>What are the two branches of the animal kingdom?  Invertebrates &amp; vertebrates</vt:lpstr>
      <vt:lpstr>Creation of the Animal Kingdom</vt:lpstr>
      <vt:lpstr>Animal Diversity (according to Evolution)</vt:lpstr>
      <vt:lpstr>Animal’s Body Plan</vt:lpstr>
      <vt:lpstr>1) True Tissues</vt:lpstr>
      <vt:lpstr>1) True Tissues</vt:lpstr>
      <vt:lpstr>2) Body Symmetry</vt:lpstr>
      <vt:lpstr>2) Body Symmetry</vt:lpstr>
      <vt:lpstr>2) Body Symmetry</vt:lpstr>
      <vt:lpstr>2) Body Symmetry</vt:lpstr>
      <vt:lpstr>2) Body Symmetry</vt:lpstr>
      <vt:lpstr>2) Body Symmetry</vt:lpstr>
      <vt:lpstr>3) Embryonic Development 2 or 3 Tissue Layers</vt:lpstr>
      <vt:lpstr>3) Embryonic Development 2 or 3 Tissue Layers</vt:lpstr>
      <vt:lpstr>3) Embryonic Development 2 or 3 Tissue Layers</vt:lpstr>
      <vt:lpstr>Gastrula Development</vt:lpstr>
      <vt:lpstr>PowerPoint Presentation</vt:lpstr>
      <vt:lpstr>PowerPoint Presentation</vt:lpstr>
      <vt:lpstr>PowerPoint Presentation</vt:lpstr>
      <vt:lpstr>PowerPoint Presentation</vt:lpstr>
      <vt:lpstr>5) Coelom: Body Cavity</vt:lpstr>
      <vt:lpstr>PowerPoint Presentation</vt:lpstr>
      <vt:lpstr>5) Coelom: Body Cavity</vt:lpstr>
      <vt:lpstr>What are two major ways to explain diversity?   </vt:lpstr>
      <vt:lpstr>What are two major ways to explain diversity?   Creation (Genesis 1-2) &amp; macroevolution (gradual, random)</vt:lpstr>
      <vt:lpstr>Give examples of phyla with each type of body symmetry.  </vt:lpstr>
      <vt:lpstr>Give examples of phyla with each type of body symmetry.  </vt:lpstr>
      <vt:lpstr>Invertebrates</vt:lpstr>
      <vt:lpstr>PowerPoint Presentation</vt:lpstr>
      <vt:lpstr>Phylum Porifera: Sponges</vt:lpstr>
      <vt:lpstr>Phylum Porifera: Sponges</vt:lpstr>
      <vt:lpstr>Phylum Porifera: Sponges</vt:lpstr>
      <vt:lpstr>PowerPoint Presentation</vt:lpstr>
      <vt:lpstr>PowerPoint Presentation</vt:lpstr>
      <vt:lpstr>Phylum Porifera: Sponges</vt:lpstr>
      <vt:lpstr>Phylum Porifera: Sponges</vt:lpstr>
      <vt:lpstr>Phylum Porifera: Sponges</vt:lpstr>
      <vt:lpstr>Which branch of animals has the most species?    </vt:lpstr>
      <vt:lpstr>Which branch of animals has the most species?  invertebrates  </vt:lpstr>
      <vt:lpstr>Phylum Cnidaria</vt:lpstr>
      <vt:lpstr>Phylum Cnidaria</vt:lpstr>
      <vt:lpstr>Phylum Cnidaria</vt:lpstr>
      <vt:lpstr>Nematocyst</vt:lpstr>
      <vt:lpstr>Phylum Cnidaria</vt:lpstr>
      <vt:lpstr>PowerPoint Presentation</vt:lpstr>
      <vt:lpstr>PowerPoint Presentation</vt:lpstr>
      <vt:lpstr>Phylum Cnidaria</vt:lpstr>
      <vt:lpstr>Phylum Cnidaria</vt:lpstr>
      <vt:lpstr>PowerPoint Presentation</vt:lpstr>
      <vt:lpstr>PowerPoint Presentation</vt:lpstr>
      <vt:lpstr>Animal Phyla Project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animals</dc:title>
  <dc:creator>Noemi</dc:creator>
  <cp:lastModifiedBy>Craig Riesen</cp:lastModifiedBy>
  <cp:revision>205</cp:revision>
  <dcterms:created xsi:type="dcterms:W3CDTF">2013-07-08T16:59:43Z</dcterms:created>
  <dcterms:modified xsi:type="dcterms:W3CDTF">2025-03-12T18:52:26Z</dcterms:modified>
</cp:coreProperties>
</file>