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10" r:id="rId3"/>
    <p:sldMasterId id="2147483727" r:id="rId4"/>
    <p:sldMasterId id="2147483741" r:id="rId5"/>
    <p:sldMasterId id="2147483753" r:id="rId6"/>
    <p:sldMasterId id="2147483765" r:id="rId7"/>
    <p:sldMasterId id="2147483780" r:id="rId8"/>
    <p:sldMasterId id="2147483792" r:id="rId9"/>
    <p:sldMasterId id="2147483804" r:id="rId10"/>
    <p:sldMasterId id="2147483820" r:id="rId11"/>
  </p:sldMasterIdLst>
  <p:notesMasterIdLst>
    <p:notesMasterId r:id="rId83"/>
  </p:notesMasterIdLst>
  <p:sldIdLst>
    <p:sldId id="631" r:id="rId12"/>
    <p:sldId id="373" r:id="rId13"/>
    <p:sldId id="432" r:id="rId14"/>
    <p:sldId id="661" r:id="rId15"/>
    <p:sldId id="663" r:id="rId16"/>
    <p:sldId id="662" r:id="rId17"/>
    <p:sldId id="632" r:id="rId18"/>
    <p:sldId id="633" r:id="rId19"/>
    <p:sldId id="415" r:id="rId20"/>
    <p:sldId id="416" r:id="rId21"/>
    <p:sldId id="417" r:id="rId22"/>
    <p:sldId id="670" r:id="rId23"/>
    <p:sldId id="664" r:id="rId24"/>
    <p:sldId id="447" r:id="rId25"/>
    <p:sldId id="419" r:id="rId26"/>
    <p:sldId id="671" r:id="rId27"/>
    <p:sldId id="666" r:id="rId28"/>
    <p:sldId id="423" r:id="rId29"/>
    <p:sldId id="665" r:id="rId30"/>
    <p:sldId id="667" r:id="rId31"/>
    <p:sldId id="684" r:id="rId32"/>
    <p:sldId id="687" r:id="rId33"/>
    <p:sldId id="420" r:id="rId34"/>
    <p:sldId id="300" r:id="rId35"/>
    <p:sldId id="668" r:id="rId36"/>
    <p:sldId id="669" r:id="rId37"/>
    <p:sldId id="672" r:id="rId38"/>
    <p:sldId id="361" r:id="rId39"/>
    <p:sldId id="675" r:id="rId40"/>
    <p:sldId id="676" r:id="rId41"/>
    <p:sldId id="301" r:id="rId42"/>
    <p:sldId id="673" r:id="rId43"/>
    <p:sldId id="362" r:id="rId44"/>
    <p:sldId id="363" r:id="rId45"/>
    <p:sldId id="674" r:id="rId46"/>
    <p:sldId id="302" r:id="rId47"/>
    <p:sldId id="365" r:id="rId48"/>
    <p:sldId id="364" r:id="rId49"/>
    <p:sldId id="679" r:id="rId50"/>
    <p:sldId id="307" r:id="rId51"/>
    <p:sldId id="311" r:id="rId52"/>
    <p:sldId id="381" r:id="rId53"/>
    <p:sldId id="367" r:id="rId54"/>
    <p:sldId id="680" r:id="rId55"/>
    <p:sldId id="681" r:id="rId56"/>
    <p:sldId id="382" r:id="rId57"/>
    <p:sldId id="383" r:id="rId58"/>
    <p:sldId id="683" r:id="rId59"/>
    <p:sldId id="677" r:id="rId60"/>
    <p:sldId id="678" r:id="rId61"/>
    <p:sldId id="688" r:id="rId62"/>
    <p:sldId id="689" r:id="rId63"/>
    <p:sldId id="682" r:id="rId64"/>
    <p:sldId id="378" r:id="rId65"/>
    <p:sldId id="379" r:id="rId66"/>
    <p:sldId id="386" r:id="rId67"/>
    <p:sldId id="338" r:id="rId68"/>
    <p:sldId id="340" r:id="rId69"/>
    <p:sldId id="387" r:id="rId70"/>
    <p:sldId id="341" r:id="rId71"/>
    <p:sldId id="339" r:id="rId72"/>
    <p:sldId id="635" r:id="rId73"/>
    <p:sldId id="343" r:id="rId74"/>
    <p:sldId id="344" r:id="rId75"/>
    <p:sldId id="345" r:id="rId76"/>
    <p:sldId id="346" r:id="rId77"/>
    <p:sldId id="347" r:id="rId78"/>
    <p:sldId id="348" r:id="rId79"/>
    <p:sldId id="634" r:id="rId80"/>
    <p:sldId id="685" r:id="rId81"/>
    <p:sldId id="686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40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0" autoAdjust="0"/>
  </p:normalViewPr>
  <p:slideViewPr>
    <p:cSldViewPr>
      <p:cViewPr varScale="1">
        <p:scale>
          <a:sx n="78" d="100"/>
          <a:sy n="78" d="100"/>
        </p:scale>
        <p:origin x="965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8678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223EF-D146-4A8D-B235-61F5C1FD9258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BD706-9ABE-4490-B115-49BF5FB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42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FF5A7-5CC3-4E40-BAE3-8619B153A9A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035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819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8A38A-B184-0341-BDEB-CE893D63E0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</a:t>
            </a:r>
            <a:r>
              <a:rPr lang="en-US" baseline="0" dirty="0">
                <a:latin typeface="Times New Roman"/>
                <a:cs typeface="Times New Roman"/>
              </a:rPr>
              <a:t> 19.1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A phylogenetic tree of chordates, showing key derived characters</a:t>
            </a:r>
            <a:r>
              <a:rPr lang="en-US" dirty="0">
                <a:latin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9287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118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512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302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9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1B423-B644-420E-A03C-1DD9A94A17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541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cmassengale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9074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172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F87CD0F9-2651-437A-A49A-0C1F08D22751}" type="slidenum">
              <a:rPr lang="en-US" sz="1200">
                <a:solidFill>
                  <a:prstClr val="black"/>
                </a:solidFill>
              </a:rPr>
              <a:pPr eaLnBrk="1" hangingPunct="1"/>
              <a:t>24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F87CD0F9-2651-437A-A49A-0C1F08D22751}" type="slidenum">
              <a:rPr lang="en-US" sz="1200">
                <a:solidFill>
                  <a:prstClr val="black"/>
                </a:solidFill>
              </a:rPr>
              <a:pPr eaLnBrk="1" hangingPunct="1"/>
              <a:t>25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26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F87CD0F9-2651-437A-A49A-0C1F08D22751}" type="slidenum">
              <a:rPr lang="en-US" sz="1200">
                <a:solidFill>
                  <a:prstClr val="black"/>
                </a:solidFill>
              </a:rPr>
              <a:pPr eaLnBrk="1" hangingPunct="1"/>
              <a:t>26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921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F87CD0F9-2651-437A-A49A-0C1F08D22751}" type="slidenum">
              <a:rPr lang="en-US" sz="1200">
                <a:solidFill>
                  <a:prstClr val="black"/>
                </a:solidFill>
              </a:rPr>
              <a:pPr eaLnBrk="1" hangingPunct="1"/>
              <a:t>27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38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F87CD0F9-2651-437A-A49A-0C1F08D22751}" type="slidenum">
              <a:rPr lang="en-US" sz="1200">
                <a:solidFill>
                  <a:prstClr val="black"/>
                </a:solidFill>
              </a:rPr>
              <a:pPr eaLnBrk="1" hangingPunct="1"/>
              <a:t>28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F87CD0F9-2651-437A-A49A-0C1F08D22751}" type="slidenum">
              <a:rPr lang="en-US" sz="1200">
                <a:solidFill>
                  <a:prstClr val="black"/>
                </a:solidFill>
              </a:rPr>
              <a:pPr eaLnBrk="1" hangingPunct="1"/>
              <a:t>29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6406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F87CD0F9-2651-437A-A49A-0C1F08D22751}" type="slidenum">
              <a:rPr lang="en-US" sz="1200">
                <a:solidFill>
                  <a:prstClr val="black"/>
                </a:solidFill>
              </a:rPr>
              <a:pPr eaLnBrk="1" hangingPunct="1"/>
              <a:t>30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03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4475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81059DB7-5117-4DDD-897B-BEB82C95F94D}" type="slidenum">
              <a:rPr lang="en-US" sz="1200">
                <a:solidFill>
                  <a:prstClr val="black"/>
                </a:solidFill>
              </a:rPr>
              <a:pPr eaLnBrk="1" hangingPunct="1"/>
              <a:t>31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81059DB7-5117-4DDD-897B-BEB82C95F94D}" type="slidenum">
              <a:rPr lang="en-US" sz="1200">
                <a:solidFill>
                  <a:prstClr val="black"/>
                </a:solidFill>
              </a:rPr>
              <a:pPr eaLnBrk="1" hangingPunct="1"/>
              <a:t>32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387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81059DB7-5117-4DDD-897B-BEB82C95F94D}" type="slidenum">
              <a:rPr lang="en-US" sz="1200">
                <a:solidFill>
                  <a:prstClr val="black"/>
                </a:solidFill>
              </a:rPr>
              <a:pPr eaLnBrk="1" hangingPunct="1"/>
              <a:t>33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81059DB7-5117-4DDD-897B-BEB82C95F94D}" type="slidenum">
              <a:rPr lang="en-US" sz="1200">
                <a:solidFill>
                  <a:prstClr val="black"/>
                </a:solidFill>
              </a:rPr>
              <a:pPr eaLnBrk="1" hangingPunct="1"/>
              <a:t>34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05EB8BA-5080-4A97-8864-13EB9F013D9D}" type="slidenum">
              <a:rPr lang="en-US" sz="1200">
                <a:solidFill>
                  <a:prstClr val="black"/>
                </a:solidFill>
              </a:rPr>
              <a:pPr eaLnBrk="1" hangingPunct="1"/>
              <a:t>35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661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05EB8BA-5080-4A97-8864-13EB9F013D9D}" type="slidenum">
              <a:rPr lang="en-US" sz="1200">
                <a:solidFill>
                  <a:prstClr val="black"/>
                </a:solidFill>
              </a:rPr>
              <a:pPr eaLnBrk="1" hangingPunct="1"/>
              <a:t>36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05EB8BA-5080-4A97-8864-13EB9F013D9D}" type="slidenum">
              <a:rPr lang="en-US" sz="1200">
                <a:solidFill>
                  <a:prstClr val="black"/>
                </a:solidFill>
              </a:rPr>
              <a:pPr eaLnBrk="1" hangingPunct="1"/>
              <a:t>37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05EB8BA-5080-4A97-8864-13EB9F013D9D}" type="slidenum">
              <a:rPr lang="en-US" sz="1200">
                <a:solidFill>
                  <a:prstClr val="black"/>
                </a:solidFill>
              </a:rPr>
              <a:pPr eaLnBrk="1" hangingPunct="1"/>
              <a:t>38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7AD695EE-F684-4979-A779-3AD784CA34F7}" type="slidenum">
              <a:rPr lang="en-US" sz="1200">
                <a:solidFill>
                  <a:srgbClr val="000000"/>
                </a:solidFill>
              </a:rPr>
              <a:pPr eaLnBrk="1" hangingPunct="1"/>
              <a:t>39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419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7AD695EE-F684-4979-A779-3AD784CA34F7}" type="slidenum">
              <a:rPr lang="en-US" sz="1200">
                <a:solidFill>
                  <a:srgbClr val="000000"/>
                </a:solidFill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5047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F132DB27-C529-4958-B99D-E9A4DC3B1649}" type="slidenum">
              <a:rPr lang="en-US" sz="1200">
                <a:solidFill>
                  <a:srgbClr val="000000"/>
                </a:solidFill>
              </a:rPr>
              <a:pPr eaLnBrk="1" hangingPunct="1"/>
              <a:t>41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fld id="{9148A38A-B184-0341-BDEB-CE893D63E018}" type="slidenum">
              <a:rPr lang="en-US" sz="1200" b="0">
                <a:solidFill>
                  <a:srgbClr val="000000"/>
                </a:solidFill>
              </a:rPr>
              <a:pPr/>
              <a:t>42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 New Roman"/>
                <a:cs typeface="Times New Roman"/>
              </a:rPr>
              <a:t>Figure</a:t>
            </a:r>
            <a:r>
              <a:rPr lang="en-US" baseline="0" dirty="0">
                <a:latin typeface="Times New Roman"/>
                <a:cs typeface="Times New Roman"/>
              </a:rPr>
              <a:t> 19.5d-e </a:t>
            </a:r>
            <a:r>
              <a:rPr lang="en-US" dirty="0">
                <a:latin typeface="Times New Roman"/>
                <a:cs typeface="Times New Roman"/>
              </a:rPr>
              <a:t>Frog eggs: a tadpole is developing in the center of each ball of jelly; tadpole undergoing metamorphosis (inset) </a:t>
            </a:r>
          </a:p>
        </p:txBody>
      </p:sp>
    </p:spTree>
    <p:extLst>
      <p:ext uri="{BB962C8B-B14F-4D97-AF65-F5344CB8AC3E}">
        <p14:creationId xmlns:p14="http://schemas.microsoft.com/office/powerpoint/2010/main" val="3263409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81F4245-E2D6-4C61-BBE0-F7BB406F4D4E}" type="slidenum">
              <a:rPr lang="en-US" sz="1200">
                <a:solidFill>
                  <a:srgbClr val="000000"/>
                </a:solidFill>
              </a:rPr>
              <a:pPr eaLnBrk="1" hangingPunct="1"/>
              <a:t>43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81F4245-E2D6-4C61-BBE0-F7BB406F4D4E}" type="slidenum">
              <a:rPr lang="en-US" sz="1200">
                <a:solidFill>
                  <a:srgbClr val="000000"/>
                </a:solidFill>
              </a:rPr>
              <a:pPr eaLnBrk="1" hangingPunct="1"/>
              <a:t>44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116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181F4245-E2D6-4C61-BBE0-F7BB406F4D4E}" type="slidenum">
              <a:rPr lang="en-US" sz="1200">
                <a:solidFill>
                  <a:srgbClr val="000000"/>
                </a:solidFill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607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321737-6156-4FF9-AED4-F542243BAE57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321737-6156-4FF9-AED4-F542243BAE57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47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321737-6156-4FF9-AED4-F542243BAE57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48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5638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321737-6156-4FF9-AED4-F542243BAE57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49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120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321737-6156-4FF9-AED4-F542243BAE57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50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87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87463" y="457200"/>
            <a:ext cx="4398962" cy="3298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#frame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instructional video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</a:t>
            </a:r>
            <a:r>
              <a:rPr lang="en-US" sz="1100" b="1" dirty="0"/>
              <a:t>iming ≈ 0.5 minutes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/>
              <a:t>Living organisms need energy to accomplish the wide variety of tasks they attempt each day.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/>
              <a:t>You</a:t>
            </a:r>
            <a:r>
              <a:rPr lang="en-US" baseline="0" dirty="0"/>
              <a:t> will begin learning about how energy is captured from the Sun and stored in organic molecules.</a:t>
            </a:r>
            <a:endParaRPr lang="en-US" dirty="0"/>
          </a:p>
          <a:p>
            <a:pPr marL="388931" lvl="1" indent="-171450">
              <a:buFont typeface="Arial" pitchFamily="34" charset="0"/>
              <a:buChar char="•"/>
            </a:pPr>
            <a:r>
              <a:rPr lang="en-US" dirty="0"/>
              <a:t>[read</a:t>
            </a:r>
            <a:r>
              <a:rPr lang="en-US" baseline="0" dirty="0"/>
              <a:t> objectives]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F324B6-63DA-4FA6-B8C4-616B282EB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01586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7299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6908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321737-6156-4FF9-AED4-F542243BAE57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53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5041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321737-6156-4FF9-AED4-F542243BAE57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54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5321737-6156-4FF9-AED4-F542243BAE57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55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6381-29F8-437E-9522-383190FDC9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2C1A6-2E0B-4560-A063-923CF705EE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2C1A6-2E0B-4560-A063-923CF705EE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2C1A6-2E0B-4560-A063-923CF705EE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2C1A6-2E0B-4560-A063-923CF705EE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0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0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875B2D-8018-4FFF-BD7B-C8AB0510CB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82C1A6-2E0B-4560-A063-923CF705EE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53EF7-6D58-4B23-B44D-0083202F8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47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cmassengale</a:t>
            </a:r>
          </a:p>
        </p:txBody>
      </p:sp>
    </p:spTree>
    <p:extLst>
      <p:ext uri="{BB962C8B-B14F-4D97-AF65-F5344CB8AC3E}">
        <p14:creationId xmlns:p14="http://schemas.microsoft.com/office/powerpoint/2010/main" val="10436224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53EF7-6D58-4B23-B44D-0083202F8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47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53EF7-6D58-4B23-B44D-0083202F8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47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53EF7-6D58-4B23-B44D-0083202F8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47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Female Platypus lays her eggs in a burrow in the ground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</a:rPr>
              <a:t>She incubates the eggs, and after hatching, the young lick up milk that seeps from mammary glands in her abdomen</a:t>
            </a:r>
          </a:p>
          <a:p>
            <a:pPr eaLnBrk="1" hangingPunct="1"/>
            <a:endParaRPr lang="en-US" dirty="0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53EF7-6D58-4B23-B44D-0083202F8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47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53EF7-6D58-4B23-B44D-0083202F8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47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53EF7-6D58-4B23-B44D-0083202F8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47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cmassengale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53EF7-6D58-4B23-B44D-0083202F861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47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copyright cmassengale</a:t>
            </a:r>
          </a:p>
        </p:txBody>
      </p:sp>
    </p:spTree>
    <p:extLst>
      <p:ext uri="{BB962C8B-B14F-4D97-AF65-F5344CB8AC3E}">
        <p14:creationId xmlns:p14="http://schemas.microsoft.com/office/powerpoint/2010/main" val="11158275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432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ABF06-D7A8-49D6-9932-EB3DE1BBE6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672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21737-6156-4FF9-AED4-F542243BAE5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EAEAEA"/>
              </a:solidFill>
              <a:latin typeface="Arial Narrow" pitchFamily="34" charset="0"/>
            </a:endParaRPr>
          </a:p>
        </p:txBody>
      </p:sp>
      <p:pic>
        <p:nvPicPr>
          <p:cNvPr id="13" name="Picture 11" descr="Facban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C9ED8-69C9-4936-B1BA-B56451E73494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0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BAB92-CCC9-4C9E-8851-4AB650A72EAF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314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381000"/>
            <a:ext cx="19240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56197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0718815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2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2" name="Google Shape;82;p2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3" name="Google Shape;83;p2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2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6" name="Google Shape;96;p2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14;p2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2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33" name="Google Shape;133;p2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0" name="Google Shape;140;p2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41" name="Google Shape;141;p2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45" name="Google Shape;145;p2"/>
          <p:cNvSpPr txBox="1">
            <a:spLocks noGrp="1"/>
          </p:cNvSpPr>
          <p:nvPr>
            <p:ph type="ctrTitle"/>
          </p:nvPr>
        </p:nvSpPr>
        <p:spPr>
          <a:xfrm>
            <a:off x="685800" y="1692275"/>
            <a:ext cx="7772400" cy="17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56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2091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1816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9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7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93140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5955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06746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22022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9186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1160" algn="l">
              <a:spcBef>
                <a:spcPts val="640"/>
              </a:spcBef>
              <a:spcAft>
                <a:spcPts val="0"/>
              </a:spcAft>
              <a:buSzPts val="2560"/>
              <a:buChar char="⮚"/>
              <a:defRPr sz="3200"/>
            </a:lvl1pPr>
            <a:lvl2pPr marL="914400" lvl="1" indent="-317500" algn="l">
              <a:spcBef>
                <a:spcPts val="560"/>
              </a:spcBef>
              <a:spcAft>
                <a:spcPts val="0"/>
              </a:spcAft>
              <a:buSzPts val="1400"/>
              <a:buChar char="●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9pPr>
          </a:lstStyle>
          <a:p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1662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8" name="Google Shape;198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2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923E0-8A3A-4F12-97EB-A686547B5C4D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626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04894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 txBox="1">
            <a:spLocks noGrp="1"/>
          </p:cNvSpPr>
          <p:nvPr>
            <p:ph type="title"/>
          </p:nvPr>
        </p:nvSpPr>
        <p:spPr>
          <a:xfrm rot="5400000">
            <a:off x="4733925" y="2173288"/>
            <a:ext cx="58483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2"/>
          <p:cNvSpPr txBox="1">
            <a:spLocks noGrp="1"/>
          </p:cNvSpPr>
          <p:nvPr>
            <p:ph type="body" idx="1"/>
          </p:nvPr>
        </p:nvSpPr>
        <p:spPr>
          <a:xfrm rot="5400000">
            <a:off x="542925" y="192088"/>
            <a:ext cx="58483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04540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733800"/>
            <a:ext cx="9144000" cy="552450"/>
          </a:xfrm>
        </p:spPr>
        <p:txBody>
          <a:bodyPr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343400"/>
            <a:ext cx="9144000" cy="381000"/>
          </a:xfrm>
        </p:spPr>
        <p:txBody>
          <a:bodyPr/>
          <a:lstStyle>
            <a:lvl1pPr marL="0" indent="0"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89725"/>
            <a:ext cx="2133600" cy="168275"/>
          </a:xfrm>
        </p:spPr>
        <p:txBody>
          <a:bodyPr/>
          <a:lstStyle>
            <a:lvl1pPr>
              <a:defRPr b="0">
                <a:solidFill>
                  <a:srgbClr val="24486C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2E2E112D-19D4-4108-8857-790625D612E7}" type="datetime1">
              <a:rPr lang="en-US"/>
              <a:pPr>
                <a:defRPr/>
              </a:pPr>
              <a:t>3/26/2025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rgbClr val="24486C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689725"/>
            <a:ext cx="2133600" cy="168275"/>
          </a:xfrm>
        </p:spPr>
        <p:txBody>
          <a:bodyPr/>
          <a:lstStyle>
            <a:lvl1pPr>
              <a:defRPr b="0">
                <a:solidFill>
                  <a:srgbClr val="24486C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fld id="{F56AAE19-2818-47BF-869C-816AC13EC7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777936"/>
      </p:ext>
    </p:extLst>
  </p:cSld>
  <p:clrMapOvr>
    <a:masterClrMapping/>
  </p:clrMapOvr>
  <p:transition spd="med">
    <p:fade thruBlk="1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3EC7-611D-4B2F-9026-6CDBA76046AF}" type="datetime1">
              <a:rPr lang="en-US"/>
              <a:pPr>
                <a:defRPr/>
              </a:pPr>
              <a:t>3/26/2025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05D57-1FA2-416A-A0E1-113085013E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024835"/>
      </p:ext>
    </p:extLst>
  </p:cSld>
  <p:clrMapOvr>
    <a:masterClrMapping/>
  </p:clrMapOvr>
  <p:transition spd="med">
    <p:fade thruBlk="1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7C8AA-5682-41DB-A358-83B46B877700}" type="datetime1">
              <a:rPr lang="en-US"/>
              <a:pPr>
                <a:defRPr/>
              </a:pPr>
              <a:t>3/26/2025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75061-74BB-44E2-9C16-C8609316E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912539"/>
      </p:ext>
    </p:extLst>
  </p:cSld>
  <p:clrMapOvr>
    <a:masterClrMapping/>
  </p:clrMapOvr>
  <p:transition spd="med">
    <p:fade thruBlk="1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9875F-7895-4DFC-B794-8F20B3904D4F}" type="datetime1">
              <a:rPr lang="en-US"/>
              <a:pPr>
                <a:defRPr/>
              </a:pPr>
              <a:t>3/26/2025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0E01C-86EE-47F4-B7D4-146CFBFC3B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80065"/>
      </p:ext>
    </p:extLst>
  </p:cSld>
  <p:clrMapOvr>
    <a:masterClrMapping/>
  </p:clrMapOvr>
  <p:transition spd="med">
    <p:fade thruBlk="1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70B1C-8DBC-4B04-B2AC-4CA7AB245735}" type="datetime1">
              <a:rPr lang="en-US"/>
              <a:pPr>
                <a:defRPr/>
              </a:pPr>
              <a:t>3/26/2025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BF465-8385-4882-9EA9-430D734DEC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55094"/>
      </p:ext>
    </p:extLst>
  </p:cSld>
  <p:clrMapOvr>
    <a:masterClrMapping/>
  </p:clrMapOvr>
  <p:transition spd="med">
    <p:fade thruBlk="1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7E263-6044-41BD-B088-6D22BC8DEF4E}" type="datetime1">
              <a:rPr lang="en-US"/>
              <a:pPr>
                <a:defRPr/>
              </a:pPr>
              <a:t>3/26/2025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A2F74-A579-499C-8F4D-8EAE2863A3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72394"/>
      </p:ext>
    </p:extLst>
  </p:cSld>
  <p:clrMapOvr>
    <a:masterClrMapping/>
  </p:clrMapOvr>
  <p:transition spd="med">
    <p:fade thruBlk="1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D14C0-39F0-4DCA-94E9-F17F648912D7}" type="datetime1">
              <a:rPr lang="en-US"/>
              <a:pPr>
                <a:defRPr/>
              </a:pPr>
              <a:t>3/26/2025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B99B7-F21A-4B21-B63A-EE112F250C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450497"/>
      </p:ext>
    </p:extLst>
  </p:cSld>
  <p:clrMapOvr>
    <a:masterClrMapping/>
  </p:clrMapOvr>
  <p:transition spd="med">
    <p:fade thruBlk="1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159E-2918-4C33-84A7-9D1E59EB0747}" type="datetime1">
              <a:rPr lang="en-US"/>
              <a:pPr>
                <a:defRPr/>
              </a:pPr>
              <a:t>3/26/2025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C35AF-1290-4026-A117-3159FE4DC1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372802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1027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1028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1029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1030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Freeform 1031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Freeform 1032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5001" name="Rectangle 1033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5002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035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0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13" name="Rectangle 10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7FC10-132F-46D2-A960-51B50ACAD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213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F1D8-8550-4B67-A90C-D0AEFA83DCBA}" type="datetime1">
              <a:rPr lang="en-US"/>
              <a:pPr>
                <a:defRPr/>
              </a:pPr>
              <a:t>3/26/2025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81539-EC8C-447E-B60F-CEB93CEDDA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264"/>
      </p:ext>
    </p:extLst>
  </p:cSld>
  <p:clrMapOvr>
    <a:masterClrMapping/>
  </p:clrMapOvr>
  <p:transition spd="med">
    <p:fade thruBlk="1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E135A-2456-44A5-95F7-0F30C10DA2DC}" type="datetime1">
              <a:rPr lang="en-US"/>
              <a:pPr>
                <a:defRPr/>
              </a:pPr>
              <a:t>3/26/2025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68D26-FAF8-41BA-A483-E0FA3F8ACF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263342"/>
      </p:ext>
    </p:extLst>
  </p:cSld>
  <p:clrMapOvr>
    <a:masterClrMapping/>
  </p:clrMapOvr>
  <p:transition spd="med">
    <p:fade thruBlk="1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6450" y="0"/>
            <a:ext cx="173355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04825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3B385-06DC-4141-9065-A1A00ECADE57}" type="datetime1">
              <a:rPr lang="en-US"/>
              <a:pPr>
                <a:defRPr/>
              </a:pPr>
              <a:t>3/26/2025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77D50-3C82-4DDC-ACDE-D3079619F3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106694"/>
      </p:ext>
    </p:extLst>
  </p:cSld>
  <p:clrMapOvr>
    <a:masterClrMapping/>
  </p:clrMapOvr>
  <p:transition spd="med">
    <p:fade thruBlk="1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6858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A0D0B-47D6-4EB4-83E5-835CFC395100}" type="datetime1">
              <a:rPr lang="en-US"/>
              <a:pPr>
                <a:defRPr/>
              </a:pPr>
              <a:t>3/26/2025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5646A-30CD-462B-A745-083B7E299B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96128"/>
      </p:ext>
    </p:extLst>
  </p:cSld>
  <p:clrMapOvr>
    <a:masterClrMapping/>
  </p:clrMapOvr>
  <p:transition spd="med">
    <p:fade thruBlk="1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172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02470-8DEC-4995-943A-74FBB16D7854}" type="datetime1">
              <a:rPr lang="en-US"/>
              <a:pPr>
                <a:defRPr/>
              </a:pPr>
              <a:t>3/26/2025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172200"/>
            <a:ext cx="19050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7055BAE-F9BF-49B4-8EF8-A05398F2C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9305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07400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6858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609600"/>
            <a:ext cx="33909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229100" y="609600"/>
            <a:ext cx="3390900" cy="5943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1D5DE-24B6-483E-99C2-78F9110F3518}" type="datetime1">
              <a:rPr lang="en-US"/>
              <a:pPr>
                <a:defRPr/>
              </a:pPr>
              <a:t>3/26/2025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13F52-BEF1-4B22-911F-6612EEB24C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25840"/>
      </p:ext>
    </p:extLst>
  </p:cSld>
  <p:clrMapOvr>
    <a:masterClrMapping/>
  </p:clrMapOvr>
  <p:transition spd="med">
    <p:fade thruBlk="1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" y="1371601"/>
            <a:ext cx="9143996" cy="548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7559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s text or full-blee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1" y="1377153"/>
            <a:ext cx="4250323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586894" y="1377155"/>
            <a:ext cx="4557106" cy="54808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1272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c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" y="0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5" y="1377153"/>
            <a:ext cx="4250319" cy="5480848"/>
          </a:xfrm>
        </p:spPr>
        <p:txBody>
          <a:bodyPr rIns="0"/>
          <a:lstStyle>
            <a:lvl1pPr>
              <a:defRPr sz="2064"/>
            </a:lvl1pPr>
            <a:lvl2pPr>
              <a:lnSpc>
                <a:spcPct val="100000"/>
              </a:lnSpc>
              <a:spcBef>
                <a:spcPts val="938"/>
              </a:spcBef>
              <a:defRPr sz="2064"/>
            </a:lvl2pPr>
            <a:lvl3pPr>
              <a:lnSpc>
                <a:spcPct val="100000"/>
              </a:lnSpc>
              <a:spcBef>
                <a:spcPts val="981"/>
              </a:spcBef>
              <a:defRPr sz="2064"/>
            </a:lvl3pPr>
            <a:lvl4pPr>
              <a:defRPr sz="2251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4896655" y="1658935"/>
            <a:ext cx="3937581" cy="4841875"/>
          </a:xfrm>
          <a:solidFill>
            <a:srgbClr val="FF0000"/>
          </a:solidFill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67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E9449-68A6-488C-BB9D-145A70827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916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rm + Definition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21680" y="2235231"/>
            <a:ext cx="3928643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6"/>
          </p:nvPr>
        </p:nvSpPr>
        <p:spPr>
          <a:xfrm>
            <a:off x="4896658" y="2235231"/>
            <a:ext cx="3937579" cy="4265583"/>
          </a:xfrm>
        </p:spPr>
        <p:txBody>
          <a:bodyPr lIns="0" rIns="0"/>
          <a:lstStyle>
            <a:lvl1pPr>
              <a:defRPr sz="2064"/>
            </a:lvl1pPr>
            <a:lvl2pPr>
              <a:defRPr sz="2064"/>
            </a:lvl2pPr>
            <a:lvl3pPr>
              <a:defRPr sz="2064"/>
            </a:lvl3pPr>
            <a:lvl4pPr>
              <a:defRPr sz="1876"/>
            </a:lvl4pPr>
            <a:lvl5pPr>
              <a:defRPr sz="1876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641299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up objects, 2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1"/>
          </p:nvPr>
        </p:nvSpPr>
        <p:spPr>
          <a:xfrm>
            <a:off x="321680" y="2235229"/>
            <a:ext cx="3928643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3"/>
          </p:nvPr>
        </p:nvSpPr>
        <p:spPr>
          <a:xfrm>
            <a:off x="4896659" y="2235230"/>
            <a:ext cx="3937577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80" y="5286221"/>
            <a:ext cx="3928643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896660" y="5286221"/>
            <a:ext cx="3937575" cy="1214593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21680" y="1371594"/>
            <a:ext cx="8512556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62094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objects, 3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4"/>
          <p:cNvSpPr>
            <a:spLocks noGrp="1"/>
          </p:cNvSpPr>
          <p:nvPr>
            <p:ph sz="quarter" idx="11"/>
          </p:nvPr>
        </p:nvSpPr>
        <p:spPr>
          <a:xfrm>
            <a:off x="304802" y="2230156"/>
            <a:ext cx="2424114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4"/>
          <p:cNvSpPr>
            <a:spLocks noGrp="1"/>
          </p:cNvSpPr>
          <p:nvPr>
            <p:ph sz="quarter" idx="12"/>
          </p:nvPr>
        </p:nvSpPr>
        <p:spPr>
          <a:xfrm>
            <a:off x="6415216" y="2230156"/>
            <a:ext cx="2419020" cy="3017848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3"/>
          </p:nvPr>
        </p:nvSpPr>
        <p:spPr>
          <a:xfrm>
            <a:off x="3360010" y="2230158"/>
            <a:ext cx="2424114" cy="3017865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21678" y="5253238"/>
            <a:ext cx="2407237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360010" y="5253238"/>
            <a:ext cx="2424114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6415219" y="5265438"/>
            <a:ext cx="2419018" cy="1228725"/>
          </a:xfrm>
        </p:spPr>
        <p:txBody>
          <a:bodyPr lIns="0" tIns="0" rIns="0" bIns="0"/>
          <a:lstStyle>
            <a:lvl1pPr algn="l">
              <a:defRPr sz="1876"/>
            </a:lvl1pPr>
            <a:lvl2pPr>
              <a:defRPr sz="2064"/>
            </a:lvl2pPr>
            <a:lvl3pPr>
              <a:defRPr sz="2064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21679" y="1371594"/>
            <a:ext cx="8512558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29897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objects, 4-u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372601" y="0"/>
            <a:ext cx="2573425" cy="6858000"/>
          </a:xfrm>
          <a:solidFill>
            <a:srgbClr val="FFFFD6"/>
          </a:solidFill>
        </p:spPr>
        <p:txBody>
          <a:bodyPr lIns="43496" rIns="43496"/>
          <a:lstStyle>
            <a:lvl1pPr marL="0" indent="0">
              <a:spcBef>
                <a:spcPts val="1071"/>
              </a:spcBef>
              <a:buNone/>
              <a:defRPr sz="1313" b="0">
                <a:solidFill>
                  <a:schemeClr val="tx1"/>
                </a:solidFill>
              </a:defRPr>
            </a:lvl1pPr>
            <a:lvl2pPr marL="99176" indent="-99176">
              <a:spcBef>
                <a:spcPts val="0"/>
              </a:spcBef>
              <a:defRPr sz="1313">
                <a:solidFill>
                  <a:schemeClr val="tx1"/>
                </a:solidFill>
              </a:defRPr>
            </a:lvl2pPr>
            <a:lvl3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3pPr>
            <a:lvl4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4pPr>
            <a:lvl5pPr marL="99176" indent="-99176">
              <a:defRPr sz="1126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quarter" idx="11"/>
          </p:nvPr>
        </p:nvSpPr>
        <p:spPr>
          <a:xfrm>
            <a:off x="321678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12"/>
          </p:nvPr>
        </p:nvSpPr>
        <p:spPr>
          <a:xfrm>
            <a:off x="4740465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3"/>
          </p:nvPr>
        </p:nvSpPr>
        <p:spPr>
          <a:xfrm>
            <a:off x="2531071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04801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518887" y="52236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732973" y="5235845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17"/>
          </p:nvPr>
        </p:nvSpPr>
        <p:spPr>
          <a:xfrm>
            <a:off x="6949856" y="2253589"/>
            <a:ext cx="1887179" cy="2957513"/>
          </a:xfrm>
          <a:solidFill>
            <a:srgbClr val="FF0000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947057" y="5219663"/>
            <a:ext cx="1887179" cy="1017600"/>
          </a:xfrm>
        </p:spPr>
        <p:txBody>
          <a:bodyPr lIns="0" tIns="0" rIns="0" bIns="0">
            <a:noAutofit/>
          </a:bodyPr>
          <a:lstStyle>
            <a:lvl1pPr algn="l">
              <a:defRPr sz="1876"/>
            </a:lvl1pPr>
            <a:lvl2pPr>
              <a:defRPr sz="1689"/>
            </a:lvl2pPr>
            <a:lvl3pPr>
              <a:defRPr sz="1689"/>
            </a:lvl3pPr>
            <a:lvl4pPr>
              <a:defRPr sz="1689"/>
            </a:lvl4pPr>
            <a:lvl5pPr>
              <a:defRPr sz="168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21676" y="1371594"/>
            <a:ext cx="8512560" cy="863638"/>
          </a:xfrm>
        </p:spPr>
        <p:txBody>
          <a:bodyPr lIns="0" rIns="0"/>
          <a:lstStyle>
            <a:lvl1pPr>
              <a:defRPr sz="1876"/>
            </a:lvl1pPr>
            <a:lvl2pPr>
              <a:defRPr sz="1501"/>
            </a:lvl2pPr>
            <a:lvl3pPr>
              <a:defRPr sz="1501"/>
            </a:lvl3pPr>
            <a:lvl4pPr>
              <a:defRPr sz="2064"/>
            </a:lvl4pPr>
            <a:lvl5pPr>
              <a:defRPr sz="206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" y="-8"/>
            <a:ext cx="7702878" cy="1371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169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06A20-D191-45C6-988D-A605D6341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24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886E8-406F-409C-9305-813C91D5A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63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CC6FE-417B-43DD-B99E-567D80969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92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91863-65C5-422D-9966-CC83BCAE9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20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6CCA7-D5F3-4DC2-B5F0-447B582B5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04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FA1CF-3D7F-465F-9FFF-E18DC04F6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16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8B63D-079C-4677-A38C-8BC9F9FDF5F7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75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D5CC0-6EF0-41C0-8BCF-F7D58C6A1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68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E1D54-BE4D-40EC-A463-0DB893706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84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A00FD-AD4F-49CC-AC9C-674CF944E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01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F7ED4-6C09-4D27-93DB-5FB8F8A40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331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8075" y="19050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8075" y="4076700"/>
            <a:ext cx="3927475" cy="201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5B66F-56C9-4B42-BD20-B209F47B2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20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4B65B-D016-4145-AD38-D393F27F3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46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39C51-0A24-4012-9D87-BE6404E6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63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8E432-121A-436B-AC76-D968279D7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61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BB13E-03C9-4A9C-B598-59018E473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17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4DAC9-C107-4487-B016-87F089B03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88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6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00F0A-772F-49A9-AC70-BFE7A5571A30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50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4902F-04C7-42FA-90E8-6B9EFEA66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14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E908B-7F28-4A13-9208-177233B5E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16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50EF8-7369-4BA7-AAAE-8FC2B2B2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2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3765E-C943-4EBB-9BA0-71325F037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29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AA704-6118-4F92-91E5-2F4E653E9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55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84468-620D-4DBB-96FF-9401D8B33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95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ADED-669E-49E9-9025-2708600FE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61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A923D-0EED-44A7-91C3-D591E9AA9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460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E540C-442A-4B4D-914E-426799B4F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59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678A4-C684-467E-A659-AC3B37A83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9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A50E0-D318-44A6-BB4D-6FA8A93F0CC8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024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1639E-7320-43BA-92A6-789D281FE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135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3/26/2025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54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3/26/2025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59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71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695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41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456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6404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91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8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9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D88D9-622F-417F-9755-E269A8EEBD50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517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039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618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457200"/>
            <a:ext cx="71628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52600" y="1143000"/>
            <a:ext cx="35052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10200" y="1143000"/>
            <a:ext cx="3505200" cy="4343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4617B">
                    <a:shade val="90000"/>
                  </a:srgbClr>
                </a:solidFill>
              </a:rPr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8CC8A-51DA-4317-9947-5361D74DD8B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01229"/>
      </p:ext>
    </p:extLst>
  </p:cSld>
  <p:clrMapOvr>
    <a:masterClrMapping/>
  </p:clrMapOvr>
  <p:transition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820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114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114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4617B">
                    <a:shade val="90000"/>
                  </a:srgbClr>
                </a:solidFill>
              </a:rPr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54D15-26CB-4071-A82C-CDA1585CE8DD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46174"/>
      </p:ext>
    </p:extLst>
  </p:cSld>
  <p:clrMapOvr>
    <a:masterClrMapping/>
  </p:clrMapOvr>
  <p:transition spd="med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ltGray">
              <a:xfrm rot="-5400000">
                <a:off x="2557" y="-993"/>
                <a:ext cx="624" cy="57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1000" y="720"/>
                  </a:cxn>
                  <a:cxn ang="0">
                    <a:pos x="1000" y="0"/>
                  </a:cxn>
                  <a:cxn ang="0">
                    <a:pos x="0" y="0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ltGray">
              <a:xfrm rot="-5400000">
                <a:off x="1321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ltGray">
              <a:xfrm rot="-5400000">
                <a:off x="-59" y="1753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ltGray">
              <a:xfrm rot="-5400000">
                <a:off x="154" y="1727"/>
                <a:ext cx="632" cy="315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ltGray">
              <a:xfrm rot="-5400000">
                <a:off x="3209" y="1665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ltGray">
              <a:xfrm rot="-5400000">
                <a:off x="1828" y="1748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ltGray">
              <a:xfrm rot="-5400000">
                <a:off x="2328" y="1695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ltGray">
              <a:xfrm rot="-5400000">
                <a:off x="4075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ltGray">
              <a:xfrm rot="-5400000">
                <a:off x="4582" y="1748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/>
                <a:ahLst/>
                <a:cxnLst>
                  <a:cxn ang="0">
                    <a:pos x="0" y="624"/>
                  </a:cxn>
                  <a:cxn ang="0">
                    <a:pos x="291" y="625"/>
                  </a:cxn>
                  <a:cxn ang="0">
                    <a:pos x="291" y="6"/>
                  </a:cxn>
                  <a:cxn ang="0">
                    <a:pos x="0" y="0"/>
                  </a:cxn>
                  <a:cxn ang="0">
                    <a:pos x="0" y="624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ltGray">
              <a:xfrm rot="-5400000">
                <a:off x="5082" y="1695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5762" y="188"/>
                </a:cxn>
                <a:cxn ang="0">
                  <a:pos x="5762" y="4"/>
                </a:cxn>
                <a:cxn ang="0">
                  <a:pos x="0" y="0"/>
                </a:cxn>
                <a:cxn ang="0">
                  <a:pos x="0" y="196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5761" y="0"/>
                </a:cxn>
                <a:cxn ang="0">
                  <a:pos x="5761" y="189"/>
                </a:cxn>
                <a:cxn ang="0">
                  <a:pos x="1" y="189"/>
                </a:cxn>
                <a:cxn ang="0">
                  <a:pos x="0" y="28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 w="952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121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98438"/>
            <a:ext cx="7772400" cy="2286000"/>
          </a:xfrm>
        </p:spPr>
        <p:txBody>
          <a:bodyPr anchor="b">
            <a:sp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56A3415-C367-41D3-A913-D47AD52AB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088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7829C-8724-49A1-8F89-EF791DA2CC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973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2420F-5EAC-477C-AA2E-C80CDFB00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109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DE606-89F9-44F1-AEE6-5F3638D9B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843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C6C27-C1D2-48D1-90E0-8BE423F11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853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6792B-58DF-49F1-888D-60439CF44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5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4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5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F71F8-C734-4886-A41A-2341243F073D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9986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A2726-6310-416B-B9D4-0C7651A31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061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7585-EE62-4962-B7AD-F22882CF1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1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49201-63D8-497E-8850-1EF10D245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279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7B83E-206A-4143-AE8D-E766E2F7E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50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17C3E-0EA9-4D5E-BD67-3A6C5DB41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699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78567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72026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4414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0256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927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3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4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8B811-98C6-445A-9F14-385B03170D34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79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86002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825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7801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1809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44485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7413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8255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ltGray">
          <a:xfrm>
            <a:off x="0" y="3543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90600" y="1171575"/>
            <a:ext cx="7467600" cy="2105025"/>
          </a:xfrm>
        </p:spPr>
        <p:txBody>
          <a:bodyPr>
            <a:spAutoFit/>
          </a:bodyPr>
          <a:lstStyle>
            <a:lvl1pPr>
              <a:defRPr sz="6600">
                <a:solidFill>
                  <a:srgbClr val="CC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4000">
                <a:solidFill>
                  <a:srgbClr val="CCE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248400"/>
            <a:ext cx="1752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8FA490CD-2CC5-48B1-AEE6-E38A6657D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6680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C1009F13-D2E5-4570-B35F-C34589322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5056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617765F0-6438-4937-85EF-9F6A4D3D5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1435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551533E1-1C51-4F07-AB70-FCBF408D1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4794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6E428-E224-4BEC-AEA5-DA33FA71BE60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096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3A14B621-757E-4527-91BA-97E1171E01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390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77F79892-44C9-4E67-97DE-3BC2C8096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7619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3381B05C-6344-459A-83A3-A8F964E7F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6424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BE0E60D1-9339-4F4B-8F3F-43CCF6EA4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3096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788AEBFD-2992-44F7-869F-54F02186B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46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94D51820-55B0-4563-BFE5-4F92C96C2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4910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457200"/>
            <a:ext cx="20574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457200"/>
            <a:ext cx="60198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D70CE346-171C-4C39-9429-D9AC9CD435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4980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604AFC58-E324-490B-B51D-BC5903BC7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0719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F01C9484-79BD-4568-A53C-AABC7A1F9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3029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pPr>
              <a:defRPr/>
            </a:pPr>
            <a:fld id="{2C2EEF1A-D265-4DF0-A017-CA4F2CA10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5306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BD189"/>
              </a:solidFill>
            </a:endParaRPr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EBD189"/>
                </a:solidFill>
              </a:rPr>
              <a:t>copyright cmassengale</a:t>
            </a:r>
          </a:p>
        </p:txBody>
      </p:sp>
      <p:sp>
        <p:nvSpPr>
          <p:cNvPr id="7" name="Rectangle 103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BD900-5DD5-4575-B478-14030729D4BB}" type="slidenum">
              <a:rPr lang="en-US">
                <a:solidFill>
                  <a:srgbClr val="EBD18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9738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87651649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15871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014198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37719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76400"/>
            <a:ext cx="37719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5034502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2035427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27997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159614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2127281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6047060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210934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113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1026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3075" name="Freeform 1027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3076" name="Freeform 1028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3077" name="Freeform 1029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3078" name="Freeform 1030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3079" name="Freeform 1031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3080" name="Freeform 1032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3081" name="Freeform 1033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EAEAEA"/>
              </a:solidFill>
              <a:latin typeface="Arial Narrow" pitchFamily="34" charset="0"/>
            </a:endParaRPr>
          </a:p>
        </p:txBody>
      </p:sp>
      <p:pic>
        <p:nvPicPr>
          <p:cNvPr id="2058" name="Picture 1034" descr="Facbann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Rectangle 103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60" name="Rectangle 10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5" name="Rectangle 103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EBD189"/>
              </a:solidFill>
            </a:endParaRPr>
          </a:p>
        </p:txBody>
      </p:sp>
      <p:sp>
        <p:nvSpPr>
          <p:cNvPr id="3086" name="Rectangle 103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EBD189"/>
                </a:solidFill>
              </a:rPr>
              <a:t>copyright </a:t>
            </a:r>
            <a:r>
              <a:rPr lang="en-US" dirty="0" err="1">
                <a:solidFill>
                  <a:srgbClr val="EBD189"/>
                </a:solidFill>
              </a:rPr>
              <a:t>cmassengale</a:t>
            </a:r>
            <a:endParaRPr lang="en-US" dirty="0">
              <a:solidFill>
                <a:srgbClr val="EBD189"/>
              </a:solidFill>
            </a:endParaRPr>
          </a:p>
        </p:txBody>
      </p:sp>
      <p:sp>
        <p:nvSpPr>
          <p:cNvPr id="3087" name="Rectangle 10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717A2D-4FE8-4502-ADCD-265AC2316501}" type="slidenum">
              <a:rPr lang="en-US">
                <a:solidFill>
                  <a:srgbClr val="EBD1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EBD1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29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®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Char char="®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609600"/>
            <a:ext cx="6934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133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33783E-D2E9-4CA2-9C46-CA17556074DE}" type="datetime1">
              <a:rPr lang="en-US"/>
              <a:pPr>
                <a:defRPr/>
              </a:pPr>
              <a:t>3/26/2025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89725"/>
            <a:ext cx="28956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FFFFFF"/>
                </a:solidFill>
                <a:latin typeface="Tahoma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copyright cmassengale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60D503-1C23-47DB-8F05-5C9A28D47F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</p:sldLayoutIdLst>
  <p:transition spd="med">
    <p:fade thruBlk="1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200000"/>
        <a:defRPr sz="2400" b="1">
          <a:solidFill>
            <a:srgbClr val="3366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200000"/>
        <a:defRPr sz="2000" b="1">
          <a:solidFill>
            <a:srgbClr val="3366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200000"/>
        <a:defRPr b="1">
          <a:solidFill>
            <a:srgbClr val="3366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200000"/>
        <a:defRPr sz="1600" b="1">
          <a:solidFill>
            <a:srgbClr val="3366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" y="0"/>
            <a:ext cx="9143996" cy="137716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vert="horz" wrap="square" lIns="155448" tIns="64008" rIns="155448" bIns="64008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" y="1377271"/>
            <a:ext cx="9143996" cy="54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4592" tIns="91440" rIns="164592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7703120" y="0"/>
            <a:ext cx="1441118" cy="1377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715597" rtl="0" eaLnBrk="1" fontAlgn="base" latinLnBrk="0" hangingPunct="1">
              <a:lnSpc>
                <a:spcPct val="115000"/>
              </a:lnSpc>
              <a:spcBef>
                <a:spcPct val="20000"/>
              </a:spcBef>
              <a:spcAft>
                <a:spcPct val="0"/>
              </a:spcAft>
              <a:buClr>
                <a:srgbClr val="2877C4"/>
              </a:buClr>
              <a:buSzTx/>
              <a:buFont typeface="Wingdings" pitchFamily="2" charset="2"/>
              <a:buNone/>
              <a:tabLst/>
            </a:pPr>
            <a:endParaRPr kumimoji="0" lang="en-US" sz="1501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04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</p:sldLayoutIdLst>
  <p:hf sldNum="0" hdr="0" dt="0"/>
  <p:txStyles>
    <p:titleStyle>
      <a:lvl1pPr marL="1021615" indent="-1021615" algn="l" rtl="0" eaLnBrk="1" fontAlgn="base" hangingPunct="1">
        <a:lnSpc>
          <a:spcPct val="95000"/>
        </a:lnSpc>
        <a:spcBef>
          <a:spcPts val="0"/>
        </a:spcBef>
        <a:spcAft>
          <a:spcPct val="0"/>
        </a:spcAft>
        <a:tabLst/>
        <a:defRPr sz="2627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5pPr>
      <a:lvl6pPr marL="40803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6pPr>
      <a:lvl7pPr marL="816078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7pPr>
      <a:lvl8pPr marL="122411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8pPr>
      <a:lvl9pPr marL="1632159" algn="l" rtl="0" eaLnBrk="1" fontAlgn="base" hangingPunct="1">
        <a:spcBef>
          <a:spcPct val="0"/>
        </a:spcBef>
        <a:spcAft>
          <a:spcPct val="0"/>
        </a:spcAft>
        <a:defRPr sz="2814" b="1">
          <a:solidFill>
            <a:srgbClr val="2877C4"/>
          </a:solidFill>
          <a:latin typeface="Arial" charset="0"/>
        </a:defRPr>
      </a:lvl9pPr>
    </p:titleStyle>
    <p:bodyStyle>
      <a:lvl1pPr algn="l" rtl="0" eaLnBrk="1" fontAlgn="base" hangingPunct="1">
        <a:lnSpc>
          <a:spcPct val="113000"/>
        </a:lnSpc>
        <a:spcBef>
          <a:spcPts val="1876"/>
        </a:spcBef>
        <a:spcAft>
          <a:spcPts val="0"/>
        </a:spcAft>
        <a:buClr>
          <a:srgbClr val="2877C4"/>
        </a:buClr>
        <a:buFont typeface="Arial Unicode MS" pitchFamily="34" charset="-128"/>
        <a:defRPr sz="2064">
          <a:solidFill>
            <a:srgbClr val="000000"/>
          </a:solidFill>
          <a:latin typeface="+mn-lt"/>
          <a:ea typeface="+mn-ea"/>
          <a:cs typeface="+mn-cs"/>
        </a:defRPr>
      </a:lvl1pPr>
      <a:lvl2pPr marL="205436" indent="-204020" algn="l" rtl="0" eaLnBrk="1" fontAlgn="base" hangingPunct="1">
        <a:lnSpc>
          <a:spcPct val="113000"/>
        </a:lnSpc>
        <a:spcBef>
          <a:spcPts val="938"/>
        </a:spcBef>
        <a:spcAft>
          <a:spcPts val="0"/>
        </a:spcAft>
        <a:buClr>
          <a:schemeClr val="accent1"/>
        </a:buClr>
        <a:buFont typeface="Wingdings" pitchFamily="2" charset="2"/>
        <a:buChar char="§"/>
        <a:defRPr sz="2064">
          <a:solidFill>
            <a:srgbClr val="000000"/>
          </a:solidFill>
          <a:latin typeface="+mn-lt"/>
        </a:defRPr>
      </a:lvl2pPr>
      <a:lvl3pPr marL="612058" indent="-202601" algn="l" rtl="0" eaLnBrk="1" fontAlgn="base" hangingPunct="1">
        <a:lnSpc>
          <a:spcPct val="113000"/>
        </a:lnSpc>
        <a:spcBef>
          <a:spcPts val="563"/>
        </a:spcBef>
        <a:spcAft>
          <a:spcPts val="0"/>
        </a:spcAft>
        <a:buClr>
          <a:schemeClr val="accent3"/>
        </a:buClr>
        <a:buChar char="•"/>
        <a:defRPr sz="2064">
          <a:solidFill>
            <a:srgbClr val="000000"/>
          </a:solidFill>
          <a:latin typeface="+mn-lt"/>
        </a:defRPr>
      </a:lvl3pPr>
      <a:lvl4pPr marL="1333213" indent="-209686" algn="l" rtl="0" eaLnBrk="1" fontAlgn="base" hangingPunct="1">
        <a:lnSpc>
          <a:spcPct val="115000"/>
        </a:lnSpc>
        <a:spcBef>
          <a:spcPts val="0"/>
        </a:spcBef>
        <a:spcAft>
          <a:spcPts val="0"/>
        </a:spcAft>
        <a:buClr>
          <a:schemeClr val="accent4"/>
        </a:buClr>
        <a:buFont typeface="Arial" pitchFamily="34" charset="0"/>
        <a:buChar char="•"/>
        <a:defRPr sz="2439">
          <a:solidFill>
            <a:srgbClr val="000000"/>
          </a:solidFill>
          <a:latin typeface="+mn-lt"/>
        </a:defRPr>
      </a:lvl4pPr>
      <a:lvl5pPr marL="183476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5pPr>
      <a:lvl6pPr marL="2242800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6pPr>
      <a:lvl7pPr marL="265083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7pPr>
      <a:lvl8pPr marL="3058878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8pPr>
      <a:lvl9pPr marL="3466916" indent="-202601" algn="l" rtl="0" eaLnBrk="1" fontAlgn="base" hangingPunct="1">
        <a:lnSpc>
          <a:spcPct val="115000"/>
        </a:lnSpc>
        <a:spcBef>
          <a:spcPct val="20000"/>
        </a:spcBef>
        <a:spcAft>
          <a:spcPct val="0"/>
        </a:spcAft>
        <a:buChar char="»"/>
        <a:defRPr sz="1876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1pPr>
      <a:lvl2pPr marL="40803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2pPr>
      <a:lvl3pPr marL="816078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3pPr>
      <a:lvl4pPr marL="122411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4pPr>
      <a:lvl5pPr marL="1632159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5pPr>
      <a:lvl6pPr marL="2040197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6pPr>
      <a:lvl7pPr marL="2448236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7pPr>
      <a:lvl8pPr marL="285627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8pPr>
      <a:lvl9pPr marL="3264314" algn="l" defTabSz="816078" rtl="0" eaLnBrk="1" latinLnBrk="0" hangingPunct="1">
        <a:defRPr sz="16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83971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972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973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974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975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976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977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978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39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39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Copyright Cmassengale</a:t>
            </a:r>
          </a:p>
        </p:txBody>
      </p:sp>
      <p:sp>
        <p:nvSpPr>
          <p:cNvPr id="839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5FF968-3B8B-4FFC-AC15-D17CCC12542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83982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3983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60890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E05AE9-1879-4A12-90C1-B022F3829C4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2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5057FF9-D2F0-467B-A0F8-1570D6C6B7F4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3/26/2025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FF3F55-3204-4873-A2A1-710987DC273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443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2296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3076" name="Freeform 4"/>
              <p:cNvSpPr>
                <a:spLocks/>
              </p:cNvSpPr>
              <p:nvPr/>
            </p:nvSpPr>
            <p:spPr bwMode="ltGray">
              <a:xfrm rot="-5400000">
                <a:off x="2556" y="-991"/>
                <a:ext cx="624" cy="57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1000" y="720"/>
                  </a:cxn>
                  <a:cxn ang="0">
                    <a:pos x="1000" y="0"/>
                  </a:cxn>
                  <a:cxn ang="0">
                    <a:pos x="0" y="0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7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8" name="Freeform 6"/>
              <p:cNvSpPr>
                <a:spLocks/>
              </p:cNvSpPr>
              <p:nvPr/>
            </p:nvSpPr>
            <p:spPr bwMode="ltGray">
              <a:xfrm rot="-5400000">
                <a:off x="978" y="1670"/>
                <a:ext cx="624" cy="4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ltGray">
              <a:xfrm rot="-5400000">
                <a:off x="-61" y="1754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1" name="Freeform 9"/>
              <p:cNvSpPr>
                <a:spLocks/>
              </p:cNvSpPr>
              <p:nvPr/>
            </p:nvSpPr>
            <p:spPr bwMode="ltGray">
              <a:xfrm rot="-5400000">
                <a:off x="440" y="1699"/>
                <a:ext cx="624" cy="3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ltGray">
              <a:xfrm rot="-5400000">
                <a:off x="154" y="1728"/>
                <a:ext cx="632" cy="315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3" name="Freeform 11"/>
              <p:cNvSpPr>
                <a:spLocks/>
              </p:cNvSpPr>
              <p:nvPr/>
            </p:nvSpPr>
            <p:spPr bwMode="ltGray">
              <a:xfrm rot="-5400000">
                <a:off x="3205" y="1663"/>
                <a:ext cx="624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4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5" name="Freeform 13"/>
              <p:cNvSpPr>
                <a:spLocks/>
              </p:cNvSpPr>
              <p:nvPr/>
            </p:nvSpPr>
            <p:spPr bwMode="ltGray">
              <a:xfrm rot="-5400000">
                <a:off x="1829" y="1747"/>
                <a:ext cx="624" cy="256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6" name="Freeform 14"/>
              <p:cNvSpPr>
                <a:spLocks/>
              </p:cNvSpPr>
              <p:nvPr/>
            </p:nvSpPr>
            <p:spPr bwMode="ltGray">
              <a:xfrm rot="-5400000">
                <a:off x="2549" y="1729"/>
                <a:ext cx="624" cy="29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7" name="Freeform 15"/>
              <p:cNvSpPr>
                <a:spLocks/>
              </p:cNvSpPr>
              <p:nvPr/>
            </p:nvSpPr>
            <p:spPr bwMode="ltGray">
              <a:xfrm rot="-5400000">
                <a:off x="2330" y="1695"/>
                <a:ext cx="624" cy="3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8" name="Freeform 16"/>
              <p:cNvSpPr>
                <a:spLocks/>
              </p:cNvSpPr>
              <p:nvPr/>
            </p:nvSpPr>
            <p:spPr bwMode="ltGray">
              <a:xfrm rot="-5400000">
                <a:off x="2041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89" name="Freeform 17"/>
              <p:cNvSpPr>
                <a:spLocks/>
              </p:cNvSpPr>
              <p:nvPr/>
            </p:nvSpPr>
            <p:spPr bwMode="ltGray">
              <a:xfrm rot="-5400000">
                <a:off x="4074" y="1665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0" name="Freeform 18"/>
              <p:cNvSpPr>
                <a:spLocks/>
              </p:cNvSpPr>
              <p:nvPr/>
            </p:nvSpPr>
            <p:spPr bwMode="ltGray">
              <a:xfrm rot="-5400000">
                <a:off x="3729" y="1666"/>
                <a:ext cx="624" cy="4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ltGray">
              <a:xfrm rot="-5400000">
                <a:off x="4576" y="1745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ltGray">
              <a:xfrm>
                <a:off x="5469" y="1560"/>
                <a:ext cx="291" cy="625"/>
              </a:xfrm>
              <a:custGeom>
                <a:avLst/>
                <a:gdLst/>
                <a:ahLst/>
                <a:cxnLst>
                  <a:cxn ang="0">
                    <a:pos x="0" y="624"/>
                  </a:cxn>
                  <a:cxn ang="0">
                    <a:pos x="291" y="625"/>
                  </a:cxn>
                  <a:cxn ang="0">
                    <a:pos x="291" y="6"/>
                  </a:cxn>
                  <a:cxn ang="0">
                    <a:pos x="0" y="0"/>
                  </a:cxn>
                  <a:cxn ang="0">
                    <a:pos x="0" y="624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ltGray">
              <a:xfrm rot="-5400000">
                <a:off x="5078" y="1690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ltGray">
              <a:xfrm rot="-5400000">
                <a:off x="4791" y="1717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5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5762" y="188"/>
                </a:cxn>
                <a:cxn ang="0">
                  <a:pos x="5762" y="4"/>
                </a:cxn>
                <a:cxn ang="0">
                  <a:pos x="0" y="0"/>
                </a:cxn>
                <a:cxn ang="0">
                  <a:pos x="0" y="196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6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5761" y="0"/>
                </a:cxn>
                <a:cxn ang="0">
                  <a:pos x="5761" y="189"/>
                </a:cxn>
                <a:cxn ang="0">
                  <a:pos x="1" y="189"/>
                </a:cxn>
                <a:cxn ang="0">
                  <a:pos x="0" y="28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291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2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99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9FD8D5A2-88F1-4DB4-B2E6-951899680AEC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6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57063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/>
              <a:t>copyright cmassengale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7FF714D-460E-4C11-B46C-A9DD4D00831C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gray">
          <a:xfrm>
            <a:off x="0" y="1638300"/>
            <a:ext cx="3343275" cy="122238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7949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DRLC03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7696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64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6627813" y="6429375"/>
            <a:ext cx="285750" cy="209550"/>
          </a:xfrm>
          <a:custGeom>
            <a:avLst/>
            <a:gdLst/>
            <a:ahLst/>
            <a:cxnLst/>
            <a:rect l="l" t="t" r="r" b="b"/>
            <a:pathLst>
              <a:path w="179" h="132" extrusionOk="0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0080D6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2" name="Google Shape;12;p1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1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4" name="Google Shape;14;p1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1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1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1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1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1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1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6" name="Google Shape;26;p1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1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1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1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1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5" name="Google Shape;45;p1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1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1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1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3" name="Google Shape;63;p1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0" name="Google Shape;70;p1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71" name="Google Shape;71;p1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1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1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1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5" name="Google Shape;75;p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⮚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36189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6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5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8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9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9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10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0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0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somup.com/c3QtrmU7o2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omup.com/c3XVD9vAx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C182-9CFA-4B72-B8AE-06718059B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066800"/>
            <a:ext cx="8153400" cy="2133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Go to the “</a:t>
            </a:r>
            <a:r>
              <a:rPr lang="en-US" sz="6600" dirty="0">
                <a:solidFill>
                  <a:srgbClr val="FFFF00"/>
                </a:solidFill>
              </a:rPr>
              <a:t>Slide Show</a:t>
            </a:r>
            <a:r>
              <a:rPr lang="en-US" dirty="0"/>
              <a:t>” shade above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EC328-3F6F-4996-B8DE-D0D38272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4038600"/>
            <a:ext cx="7854696" cy="9425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Click on “</a:t>
            </a:r>
            <a:r>
              <a:rPr lang="en-US" sz="4000" dirty="0">
                <a:solidFill>
                  <a:srgbClr val="FFFF00"/>
                </a:solidFill>
              </a:rPr>
              <a:t>Play from Beginning</a:t>
            </a:r>
            <a:r>
              <a:rPr lang="en-US" sz="4000" dirty="0"/>
              <a:t>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11DDF-2533-423B-ACE7-B3BAE017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t>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0FB28-E54C-4DFE-BDB2-791E4E65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F3F55-3204-4873-A2A1-710987DC2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Arial"/>
              <a:sym typeface="Arial"/>
            </a:endParaRPr>
          </a:p>
        </p:txBody>
      </p:sp>
      <p:pic>
        <p:nvPicPr>
          <p:cNvPr id="6" name="Picture 5" descr="try_it-01.eps">
            <a:extLst>
              <a:ext uri="{FF2B5EF4-FFF2-40B4-BE49-F238E27FC236}">
                <a16:creationId xmlns:a16="http://schemas.microsoft.com/office/drawing/2014/main" id="{4D368A28-1076-645E-8EE0-D2383A7F08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939800" cy="762000"/>
          </a:xfrm>
          <a:prstGeom prst="rect">
            <a:avLst/>
          </a:prstGeom>
        </p:spPr>
      </p:pic>
      <p:pic>
        <p:nvPicPr>
          <p:cNvPr id="7" name="Picture 6" descr="quick_check-01.eps">
            <a:extLst>
              <a:ext uri="{FF2B5EF4-FFF2-40B4-BE49-F238E27FC236}">
                <a16:creationId xmlns:a16="http://schemas.microsoft.com/office/drawing/2014/main" id="{49E5DCA1-D40A-5C65-3F18-E4123C277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1625"/>
            <a:ext cx="881636" cy="7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64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457200"/>
          </a:xfrm>
        </p:spPr>
        <p:txBody>
          <a:bodyPr/>
          <a:lstStyle/>
          <a:p>
            <a:pPr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Chordata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29645" y="990600"/>
            <a:ext cx="4480553" cy="5638800"/>
          </a:xfrm>
        </p:spPr>
        <p:txBody>
          <a:bodyPr/>
          <a:lstStyle/>
          <a:p>
            <a:pPr marL="571500" indent="-514350" eaLnBrk="1" hangingPunct="1">
              <a:buFont typeface="+mj-lt"/>
              <a:buAutoNum type="arabicParenR" startAt="3"/>
              <a:defRPr/>
            </a:pP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PHARYNGEAL POUCHES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Seen only during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embryonic development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most vertebrates.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invertebrate chordates, fishes, &amp; some amphibian larvae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these become functioning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Gills.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terrestrial vertebrates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that breathe with lungs, the pouches are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modified for various purposes.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/>
          <a:stretch/>
        </p:blipFill>
        <p:spPr>
          <a:xfrm>
            <a:off x="5410199" y="990600"/>
            <a:ext cx="3762703" cy="4953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0E2A1E-E0F1-25DD-EC68-BB5957AE00A9}"/>
              </a:ext>
            </a:extLst>
          </p:cNvPr>
          <p:cNvSpPr/>
          <p:nvPr/>
        </p:nvSpPr>
        <p:spPr bwMode="auto">
          <a:xfrm>
            <a:off x="7924800" y="2667000"/>
            <a:ext cx="973777" cy="5334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70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457200"/>
          </a:xfrm>
        </p:spPr>
        <p:txBody>
          <a:bodyPr/>
          <a:lstStyle/>
          <a:p>
            <a:pPr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Chordata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066800" y="1600200"/>
            <a:ext cx="3810000" cy="4114800"/>
          </a:xfrm>
        </p:spPr>
        <p:txBody>
          <a:bodyPr/>
          <a:lstStyle/>
          <a:p>
            <a:pPr marL="571500" indent="-514350" eaLnBrk="1" hangingPunct="1">
              <a:buFont typeface="+mj-lt"/>
              <a:buAutoNum type="arabicParenR" startAt="4"/>
              <a:defRPr/>
            </a:pP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TAIL</a:t>
            </a:r>
          </a:p>
          <a:p>
            <a:pPr lvl="1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Extends beyond the anus in all chordate embryos.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7"/>
          <a:stretch/>
        </p:blipFill>
        <p:spPr>
          <a:xfrm>
            <a:off x="5362901" y="955343"/>
            <a:ext cx="3810001" cy="4953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2D2752-FB92-87DF-DDD6-C0C835C8A22E}"/>
              </a:ext>
            </a:extLst>
          </p:cNvPr>
          <p:cNvSpPr/>
          <p:nvPr/>
        </p:nvSpPr>
        <p:spPr bwMode="auto">
          <a:xfrm>
            <a:off x="7658100" y="4800600"/>
            <a:ext cx="1028700" cy="4572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33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457200"/>
          </a:xfrm>
        </p:spPr>
        <p:txBody>
          <a:bodyPr/>
          <a:lstStyle/>
          <a:p>
            <a:pPr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Chordata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90600" y="1219200"/>
            <a:ext cx="3810000" cy="4953000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 Chordates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marL="344488" lvl="1" indent="-227013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Have bilateral symmetry</a:t>
            </a:r>
          </a:p>
          <a:p>
            <a:pPr marL="344488" lvl="1" indent="-227013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Are triploblastic</a:t>
            </a:r>
          </a:p>
          <a:p>
            <a:pPr marL="344488" lvl="1" indent="-227013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Are Coelomates</a:t>
            </a:r>
          </a:p>
          <a:p>
            <a:pPr marL="344488" lvl="1" indent="-227013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Are Deuterostomes (anus first development)</a:t>
            </a:r>
          </a:p>
          <a:p>
            <a:pPr marL="344488" lvl="1" indent="-227013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Mostly Reproduce sexually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43472-E82F-C4D6-8009-0A1740A6B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764" y="231058"/>
            <a:ext cx="2267423" cy="297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628E96-BBD3-256B-B5A4-A8614FFA5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366" y="3429000"/>
            <a:ext cx="3627434" cy="33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5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457200"/>
          </a:xfrm>
        </p:spPr>
        <p:txBody>
          <a:bodyPr/>
          <a:lstStyle/>
          <a:p>
            <a:pPr eaLnBrk="1" hangingPunct="1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SubPhyla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of Chordata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5ECB9B-E03E-6957-434E-BFFBD019A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95" y="1524000"/>
            <a:ext cx="7923321" cy="41148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4FFA2F2-0CE2-9EF8-DC76-90D4DE9783C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086600" y="4191000"/>
            <a:ext cx="2026722" cy="2514600"/>
          </a:xfrm>
          <a:solidFill>
            <a:schemeClr val="bg1"/>
          </a:solidFill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Fish (Pisces)</a:t>
            </a:r>
          </a:p>
          <a:p>
            <a:pPr marL="57150" indent="0" eaLnBrk="1" hangingPunct="1">
              <a:buNone/>
              <a:defRPr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Reptiles</a:t>
            </a:r>
          </a:p>
          <a:p>
            <a:pPr marL="57150" indent="0" eaLnBrk="1" hangingPunct="1">
              <a:buNone/>
              <a:defRPr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Birds (Aves)</a:t>
            </a:r>
          </a:p>
          <a:p>
            <a:pPr marL="57150" indent="0" eaLnBrk="1" hangingPunct="1">
              <a:buNone/>
              <a:defRPr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Amphibians</a:t>
            </a:r>
          </a:p>
          <a:p>
            <a:pPr marL="57150" indent="0" eaLnBrk="1" hangingPunct="1">
              <a:buNone/>
              <a:defRPr/>
            </a:pP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Mammals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10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_01ChordatePhylogeny-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435864"/>
            <a:ext cx="8546592" cy="5986272"/>
          </a:xfrm>
          <a:prstGeom prst="rect">
            <a:avLst/>
          </a:prstGeom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22184" y="1165753"/>
            <a:ext cx="713946" cy="35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Ancestral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chordate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695995" y="2679496"/>
            <a:ext cx="413957" cy="20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Head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180061" y="3260954"/>
            <a:ext cx="1356506" cy="20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Vertebral column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523514" y="3832112"/>
            <a:ext cx="407782" cy="20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Jaws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355091" y="4365515"/>
            <a:ext cx="2012788" cy="21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Lungs or gills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3834015" y="5406915"/>
            <a:ext cx="387878" cy="22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Legs</a:t>
            </a: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3588253" y="5847640"/>
            <a:ext cx="1076423" cy="2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Amniotic egg</a:t>
            </a: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4736059" y="6140769"/>
            <a:ext cx="330212" cy="22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Milk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444510" y="5872315"/>
            <a:ext cx="761325" cy="22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Mammals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445883" y="5290176"/>
            <a:ext cx="636388" cy="22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Reptiles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5450687" y="4708035"/>
            <a:ext cx="957662" cy="22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Amphibians</a:t>
            </a: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5445195" y="4122463"/>
            <a:ext cx="753778" cy="20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Lobe-fins</a:t>
            </a: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5446566" y="3543756"/>
            <a:ext cx="858811" cy="37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Ray-finned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fishes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5444508" y="2965048"/>
            <a:ext cx="593142" cy="40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Sharks,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rays</a:t>
            </a:r>
          </a:p>
        </p:txBody>
      </p:sp>
      <p:sp>
        <p:nvSpPr>
          <p:cNvPr id="19" name="Text Box 31"/>
          <p:cNvSpPr txBox="1">
            <a:spLocks noChangeArrowheads="1"/>
          </p:cNvSpPr>
          <p:nvPr/>
        </p:nvSpPr>
        <p:spPr bwMode="auto">
          <a:xfrm>
            <a:off x="5445878" y="2379475"/>
            <a:ext cx="780551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Lampreys</a:t>
            </a:r>
          </a:p>
        </p:txBody>
      </p:sp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5447249" y="1800767"/>
            <a:ext cx="780551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Hagfishes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445191" y="1215195"/>
            <a:ext cx="780551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Tunicates</a:t>
            </a:r>
          </a:p>
        </p:txBody>
      </p: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5446561" y="633054"/>
            <a:ext cx="780551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Lancelets</a:t>
            </a: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 rot="5400000">
            <a:off x="8272169" y="1048460"/>
            <a:ext cx="838192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Chordates</a:t>
            </a:r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 rot="5400000">
            <a:off x="8020123" y="2191462"/>
            <a:ext cx="771760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Cranium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 rot="5400000">
            <a:off x="7676247" y="2863587"/>
            <a:ext cx="912434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Vertebrates</a:t>
            </a: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 rot="5400000">
            <a:off x="7117447" y="3703742"/>
            <a:ext cx="1443878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Jawed vertebrates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 rot="5400000">
            <a:off x="7170202" y="5124189"/>
            <a:ext cx="806921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Tetra-pods</a:t>
            </a:r>
          </a:p>
        </p:txBody>
      </p:sp>
      <p:sp>
        <p:nvSpPr>
          <p:cNvPr id="28" name="Text Box 31"/>
          <p:cNvSpPr txBox="1">
            <a:spLocks noChangeArrowheads="1"/>
          </p:cNvSpPr>
          <p:nvPr/>
        </p:nvSpPr>
        <p:spPr bwMode="auto">
          <a:xfrm rot="5400000">
            <a:off x="6900572" y="5671263"/>
            <a:ext cx="760025" cy="22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Amniotes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2953482" y="4938428"/>
            <a:ext cx="850874" cy="20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Lobed fins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3C94A49-40B0-7CD8-16A9-6FDB843C5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16" y="74475"/>
            <a:ext cx="3639442" cy="4935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50" eaLnBrk="1" hangingPunct="1">
              <a:defRPr/>
            </a:pPr>
            <a:r>
              <a:rPr lang="en-US" sz="24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Evolutionary “Tree”</a:t>
            </a:r>
            <a:endParaRPr lang="en-US" sz="24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09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Chordate Diversity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914400"/>
            <a:ext cx="8153400" cy="5943600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Characteristics that distinguish each chordate group from the preceding one (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arranged according to complexity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):</a:t>
            </a:r>
          </a:p>
          <a:p>
            <a:pPr marL="400050" eaLnBrk="1" hangingPunct="1">
              <a:spcBef>
                <a:spcPts val="180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Tunicates &amp; Lancelets are the simplest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(no “head”)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marL="400050" eaLnBrk="1" hangingPunct="1">
              <a:spcBef>
                <a:spcPts val="18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Presence of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Cranium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that protects the brain [hagfish].</a:t>
            </a:r>
          </a:p>
          <a:p>
            <a:pPr marL="400050" eaLnBrk="1" hangingPunct="1">
              <a:spcBef>
                <a:spcPts val="180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Presence of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Vertebrae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that protects the Spinal Cord [lamprey].</a:t>
            </a:r>
          </a:p>
          <a:p>
            <a:pPr marL="400050" eaLnBrk="1" hangingPunct="1">
              <a:spcBef>
                <a:spcPts val="18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Presence of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Jaws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(bones that frame the entrance to the mouth) [sharks &amp; rays].</a:t>
            </a:r>
          </a:p>
          <a:p>
            <a:pPr marL="400050" eaLnBrk="1" hangingPunct="1">
              <a:spcBef>
                <a:spcPts val="180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Presence of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Gills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for breathing [bony fish].</a:t>
            </a:r>
          </a:p>
          <a:p>
            <a:pPr marL="400050" eaLnBrk="1" hangingPunct="1">
              <a:spcBef>
                <a:spcPts val="180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Lungs [birds, reptiles, mammals]</a:t>
            </a:r>
          </a:p>
        </p:txBody>
      </p:sp>
    </p:spTree>
    <p:extLst>
      <p:ext uri="{BB962C8B-B14F-4D97-AF65-F5344CB8AC3E}">
        <p14:creationId xmlns:p14="http://schemas.microsoft.com/office/powerpoint/2010/main" val="86570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Chordate Diversity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143000"/>
            <a:ext cx="8153400" cy="5410200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Characteristics that distinguish each chordate group from the preceding one (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arranged according to complexity</a:t>
            </a:r>
            <a:r>
              <a:rPr lang="en-US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):</a:t>
            </a:r>
          </a:p>
          <a:p>
            <a:pPr marL="400050" eaLnBrk="1" hangingPunct="1">
              <a:spcBef>
                <a:spcPts val="18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Presence of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Limbs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for locomotion.</a:t>
            </a:r>
          </a:p>
          <a:p>
            <a:pPr marL="569913" lvl="1" indent="-225425" eaLnBrk="1" hangingPunct="1">
              <a:spcBef>
                <a:spcPts val="18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Birds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(bipedal): vertebrates with one pair of limbs to walk, attach, grab, etc. 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amniotic eggs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</a:p>
          <a:p>
            <a:pPr marL="569913" lvl="1" indent="-225425" eaLnBrk="1" hangingPunct="1">
              <a:spcBef>
                <a:spcPts val="18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Tetra-pods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vertebrates with two pairs of limbs that enables animals to walk on land.</a:t>
            </a:r>
          </a:p>
          <a:p>
            <a:pPr marL="914400" lvl="2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Amphibians (lay eggs in water)</a:t>
            </a:r>
          </a:p>
          <a:p>
            <a:pPr marL="914400" lvl="2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Amniotic Eggs</a:t>
            </a:r>
          </a:p>
          <a:p>
            <a:pPr marL="1377950" lvl="3" eaLnBrk="1" hangingPunct="1">
              <a:spcBef>
                <a:spcPts val="6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Reptiles, Birds, </a:t>
            </a:r>
          </a:p>
          <a:p>
            <a:pPr marL="1377950" lvl="3" eaLnBrk="1" hangingPunct="1">
              <a:spcBef>
                <a:spcPts val="60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Mammary glands (Mammals)</a:t>
            </a:r>
          </a:p>
        </p:txBody>
      </p:sp>
    </p:spTree>
    <p:extLst>
      <p:ext uri="{BB962C8B-B14F-4D97-AF65-F5344CB8AC3E}">
        <p14:creationId xmlns:p14="http://schemas.microsoft.com/office/powerpoint/2010/main" val="14933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95058"/>
            <a:ext cx="8305800" cy="819342"/>
          </a:xfrm>
        </p:spPr>
        <p:txBody>
          <a:bodyPr/>
          <a:lstStyle/>
          <a:p>
            <a:pPr algn="ctr" eaLnBrk="1" hangingPunct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Invertebrate Chordates –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cranium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990600"/>
            <a:ext cx="8001000" cy="5410200"/>
          </a:xfrm>
        </p:spPr>
        <p:txBody>
          <a:bodyPr/>
          <a:lstStyle/>
          <a:p>
            <a:pPr marL="400050"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Subphylum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Urochordata</a:t>
            </a:r>
          </a:p>
          <a:p>
            <a:pPr marL="400050"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TUNICATES (SEA SQUIRTS):</a:t>
            </a:r>
          </a:p>
          <a:p>
            <a:pPr marL="800100" lvl="1" eaLnBrk="1" hangingPunct="1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Sessile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marine animals that resemble a bag with two siphons.</a:t>
            </a:r>
          </a:p>
          <a:p>
            <a:pPr marL="800100" lvl="1" eaLnBrk="1" hangingPunct="1">
              <a:defRPr/>
            </a:pP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Only the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free-swimming larva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has all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 chordate characteristics.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8D6737-CAD2-39A4-D7CD-B93FA0FD1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047999"/>
            <a:ext cx="2793138" cy="3714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AF7A7-3A3F-711E-ED52-E9B90F4E0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1" y="3237149"/>
            <a:ext cx="3352800" cy="333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2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976745" y="914400"/>
            <a:ext cx="8001000" cy="3699277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TUNICATES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(SEA SQUIRTS):</a:t>
            </a:r>
          </a:p>
          <a:p>
            <a:pPr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They have a shape of a bag, sessile and filter-feeding animals.</a:t>
            </a:r>
          </a:p>
          <a:p>
            <a:pPr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They are found in seawater only.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They have a nerve cord and notochord at the tail of their larvae.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Notochord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is never replaced by the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Vertebral Column.</a:t>
            </a:r>
          </a:p>
          <a:p>
            <a:pPr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Both the nerve cord and the notochord are lost during metamorphosis.</a:t>
            </a:r>
            <a:endParaRPr lang="en-US" sz="1200" b="1" i="0" dirty="0">
              <a:solidFill>
                <a:srgbClr val="00B05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42" y="4613677"/>
            <a:ext cx="3124200" cy="2053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45F0E9-893F-368C-4496-C55857A6B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912" y="4257976"/>
            <a:ext cx="3893088" cy="2598107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F4DBF111-D3BB-A4A7-7BA6-A1879B4595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95058"/>
            <a:ext cx="8305800" cy="819342"/>
          </a:xfrm>
        </p:spPr>
        <p:txBody>
          <a:bodyPr/>
          <a:lstStyle/>
          <a:p>
            <a:pPr algn="ctr" eaLnBrk="1" hangingPunct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Invertebrate Chordates –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cranium</a:t>
            </a:r>
          </a:p>
        </p:txBody>
      </p:sp>
    </p:spTree>
    <p:extLst>
      <p:ext uri="{BB962C8B-B14F-4D97-AF65-F5344CB8AC3E}">
        <p14:creationId xmlns:p14="http://schemas.microsoft.com/office/powerpoint/2010/main" val="134230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495800" y="990600"/>
            <a:ext cx="4495799" cy="5410200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Subphylum Cephalochordate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57150" indent="0" eaLnBrk="1" hangingPunct="1">
              <a:spcBef>
                <a:spcPts val="1200"/>
              </a:spcBef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LANCELETS:</a:t>
            </a:r>
          </a:p>
          <a:p>
            <a:pPr marL="463550" lvl="1" indent="-238125" eaLnBrk="1" hangingPunct="1"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Small, blade-like chordates that live in marine sands.</a:t>
            </a:r>
          </a:p>
          <a:p>
            <a:pPr marL="463550" lvl="1" indent="-238125" eaLnBrk="1" hangingPunct="1"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Adults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display all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 major chordate characteristics.</a:t>
            </a:r>
          </a:p>
          <a:p>
            <a:pPr marL="800100" lvl="1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4686440"/>
            <a:ext cx="4250066" cy="2137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9C01EB-4E91-DBBF-C344-9DCB832B2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917" y="1493329"/>
            <a:ext cx="3497883" cy="440474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5878CC1-A920-6CF0-3D9B-7BFD165ED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95058"/>
            <a:ext cx="8305800" cy="819342"/>
          </a:xfrm>
        </p:spPr>
        <p:txBody>
          <a:bodyPr/>
          <a:lstStyle/>
          <a:p>
            <a:pPr algn="ctr" eaLnBrk="1" hangingPunct="1"/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Invertebrate Chordates – no cranium</a:t>
            </a:r>
          </a:p>
        </p:txBody>
      </p:sp>
    </p:spTree>
    <p:extLst>
      <p:ext uri="{BB962C8B-B14F-4D97-AF65-F5344CB8AC3E}">
        <p14:creationId xmlns:p14="http://schemas.microsoft.com/office/powerpoint/2010/main" val="51638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851648" cy="182880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Kingdom Animalia III</a:t>
            </a:r>
            <a:br>
              <a:rPr lang="en-US" sz="4800" dirty="0">
                <a:solidFill>
                  <a:srgbClr val="FFFF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</a:br>
            <a:r>
              <a:rPr lang="en-US" sz="4800" dirty="0">
                <a:solidFill>
                  <a:srgbClr val="FFFF00"/>
                </a:solidFill>
                <a:latin typeface="Berlin Sans FB Demi" pitchFamily="34" charset="0"/>
                <a:ea typeface="Tahoma" pitchFamily="34" charset="0"/>
                <a:cs typeface="Tahoma" pitchFamily="34" charset="0"/>
              </a:rPr>
              <a:t>Chordates</a:t>
            </a:r>
            <a:endParaRPr lang="en-US" sz="4800" dirty="0">
              <a:latin typeface="Berlin Sans FB Demi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429000"/>
            <a:ext cx="7854696" cy="17526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Learning CTR Online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76600"/>
            <a:ext cx="46482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5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990600"/>
            <a:ext cx="4648200" cy="5410200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LANCELETS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marL="800100" lvl="1" eaLnBrk="1" hangingPunct="1">
              <a:spcBef>
                <a:spcPts val="1200"/>
              </a:spcBef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Closed circulatory system.</a:t>
            </a:r>
          </a:p>
          <a:p>
            <a:pPr marL="800100" lvl="1" eaLnBrk="1" hangingPunct="1">
              <a:spcBef>
                <a:spcPts val="1200"/>
              </a:spcBef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Filter feeders.</a:t>
            </a:r>
          </a:p>
          <a:p>
            <a:pPr marL="800100" lvl="1" eaLnBrk="1" hangingPunct="1">
              <a:spcBef>
                <a:spcPts val="120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Dorsal anterior neural tube “cephalo-”</a:t>
            </a:r>
          </a:p>
          <a:p>
            <a:pPr marL="800100" lvl="1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AF349-33FB-2D3C-59EF-A6D7A7B1C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477" y="3657600"/>
            <a:ext cx="2754123" cy="2513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7BDED-93DB-40D9-D770-9A4D3290A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81" y="3192462"/>
            <a:ext cx="5037257" cy="3665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188FEF-32A3-61C9-8636-2DD0094011EE}"/>
              </a:ext>
            </a:extLst>
          </p:cNvPr>
          <p:cNvSpPr txBox="1"/>
          <p:nvPr/>
        </p:nvSpPr>
        <p:spPr>
          <a:xfrm>
            <a:off x="5620988" y="1681987"/>
            <a:ext cx="35230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3550" lvl="1" indent="-230188" eaLnBrk="1" hangingPunct="1">
              <a:spcBef>
                <a:spcPts val="1200"/>
              </a:spcBef>
              <a:defRPr/>
            </a:pP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5-7 cm in length.</a:t>
            </a:r>
          </a:p>
          <a:p>
            <a:pPr marL="463550" lvl="1" indent="-230188">
              <a:spcBef>
                <a:spcPts val="1200"/>
              </a:spcBef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 Separate sexes.</a:t>
            </a:r>
          </a:p>
          <a:p>
            <a:pPr marL="463550" lvl="1" indent="-230188" eaLnBrk="1" hangingPunct="1">
              <a:spcBef>
                <a:spcPts val="120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E.g. amphioxus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B8391CE-AE18-A311-B8B7-A43E62121BB4}"/>
              </a:ext>
            </a:extLst>
          </p:cNvPr>
          <p:cNvSpPr/>
          <p:nvPr/>
        </p:nvSpPr>
        <p:spPr bwMode="auto">
          <a:xfrm rot="1284620">
            <a:off x="1694731" y="3192462"/>
            <a:ext cx="152400" cy="46513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A6CB7B2-2F74-EEE6-0414-BCE5E3D82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95058"/>
            <a:ext cx="8305800" cy="819342"/>
          </a:xfrm>
        </p:spPr>
        <p:txBody>
          <a:bodyPr/>
          <a:lstStyle/>
          <a:p>
            <a:pPr algn="ctr" eaLnBrk="1" hangingPunct="1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Invertebrate Chordates –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cranium</a:t>
            </a:r>
          </a:p>
        </p:txBody>
      </p:sp>
    </p:spTree>
    <p:extLst>
      <p:ext uri="{BB962C8B-B14F-4D97-AF65-F5344CB8AC3E}">
        <p14:creationId xmlns:p14="http://schemas.microsoft.com/office/powerpoint/2010/main" val="20572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2" name="Picture 1" descr="quick_check-01.eps">
            <a:extLst>
              <a:ext uri="{FF2B5EF4-FFF2-40B4-BE49-F238E27FC236}">
                <a16:creationId xmlns:a16="http://schemas.microsoft.com/office/drawing/2014/main" id="{04EC7503-EBEF-D56F-4E5A-72585648F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64" y="46615"/>
            <a:ext cx="881636" cy="7148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5AAD2C-9E99-833A-24EA-3F8BFCBA77CB}"/>
              </a:ext>
            </a:extLst>
          </p:cNvPr>
          <p:cNvSpPr txBox="1">
            <a:spLocks/>
          </p:cNvSpPr>
          <p:nvPr/>
        </p:nvSpPr>
        <p:spPr bwMode="auto">
          <a:xfrm>
            <a:off x="609600" y="152400"/>
            <a:ext cx="7086600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rgbClr val="3366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rgbClr val="3366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Two general types of chordates: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	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All chordates possess (at some time in their life):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Subphyla of invertebrates: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	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Protostome or Deuterostome?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01989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2" name="Picture 1" descr="quick_check-01.eps">
            <a:extLst>
              <a:ext uri="{FF2B5EF4-FFF2-40B4-BE49-F238E27FC236}">
                <a16:creationId xmlns:a16="http://schemas.microsoft.com/office/drawing/2014/main" id="{04EC7503-EBEF-D56F-4E5A-72585648F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64" y="46615"/>
            <a:ext cx="881636" cy="7148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5AAD2C-9E99-833A-24EA-3F8BFCBA77CB}"/>
              </a:ext>
            </a:extLst>
          </p:cNvPr>
          <p:cNvSpPr txBox="1">
            <a:spLocks/>
          </p:cNvSpPr>
          <p:nvPr/>
        </p:nvSpPr>
        <p:spPr bwMode="auto">
          <a:xfrm>
            <a:off x="609600" y="152400"/>
            <a:ext cx="7086600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rgbClr val="3366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rgbClr val="3366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Two general types of chordates: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Invertebrate and vertebrate	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All chordates possess (at some time in their life):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Dorsal Notochord; Dorsal nerve cord; pharyngeal pouches; tail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Subphyla of invertebrates: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Tunicates &amp; Lancelets	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Protostome or Deuterostome?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All chordates are deuterostome (anus first development)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60209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5882" y="107158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Chordate Diversity -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Eggs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990600"/>
            <a:ext cx="8153400" cy="2971800"/>
          </a:xfrm>
        </p:spPr>
        <p:txBody>
          <a:bodyPr/>
          <a:lstStyle/>
          <a:p>
            <a:pPr marL="0" lvl="1" indent="0" eaLnBrk="1" hangingPunct="1">
              <a:buNone/>
              <a:defRPr/>
            </a:pP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FISH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&amp; </a:t>
            </a:r>
            <a:r>
              <a:rPr lang="en-US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AMPHIBIANS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lay eggs in water so they will not dry out (</a:t>
            </a:r>
            <a:r>
              <a:rPr lang="en-US" sz="24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 the embryo inside will die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).</a:t>
            </a:r>
          </a:p>
          <a:p>
            <a:pPr marL="0" lvl="1" indent="0" eaLnBrk="1" hangingPunct="1">
              <a:spcBef>
                <a:spcPts val="1800"/>
              </a:spcBef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REPTILES, BIRDS, &amp; MAMMALS form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AMNIOTIC Eggs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which are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water tight.</a:t>
            </a:r>
          </a:p>
          <a:p>
            <a:pPr marL="463550" lvl="2" eaLnBrk="1" hangingPunct="1">
              <a:defRPr/>
            </a:pP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Leathery or hard outer layer surrounds a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Yolk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that nourishes the developing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embryo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and enables it to survive outside the water.</a:t>
            </a:r>
          </a:p>
          <a:p>
            <a:pPr marL="971550" lvl="2" indent="0" eaLnBrk="1" hangingPunct="1">
              <a:buNone/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733800"/>
            <a:ext cx="3124200" cy="312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2AF794-6C24-C09F-56C7-29930A471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539" y="4094373"/>
            <a:ext cx="4427604" cy="27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9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5410200" cy="609600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FISH / PISCES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770" y="1295400"/>
            <a:ext cx="8969830" cy="5029200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Most diverse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&amp;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abundant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of vertebrates.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Vary greatly in shape, size, &amp; color.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Occupy nearly all types of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water 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(marine or freshwater).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Segmented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backbones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and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Gills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are present in this group.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</a:t>
            </a:r>
            <a:r>
              <a:rPr lang="en-US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ECTOthermic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” (cold blooded).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Scales.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0D2B8-33A3-38C3-4B31-F4E1D4B44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507" y="4311756"/>
            <a:ext cx="2690093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6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4572000" cy="609600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FISH / PISCES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914400"/>
            <a:ext cx="4343400" cy="3910012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Main Groups:</a:t>
            </a:r>
          </a:p>
          <a:p>
            <a:pPr lvl="1" eaLnBrk="1" hangingPunct="1">
              <a:spcBef>
                <a:spcPts val="1800"/>
              </a:spcBef>
              <a:buFontTx/>
              <a:buChar char="•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Jawless Fish</a:t>
            </a:r>
          </a:p>
          <a:p>
            <a:pPr lvl="1" eaLnBrk="1" hangingPunct="1">
              <a:spcBef>
                <a:spcPts val="1800"/>
              </a:spcBef>
              <a:buFontTx/>
              <a:buChar char="•"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Cartilaginous Fish</a:t>
            </a:r>
          </a:p>
          <a:p>
            <a:pPr lvl="1" eaLnBrk="1" hangingPunct="1">
              <a:spcBef>
                <a:spcPts val="1800"/>
              </a:spcBef>
              <a:buFontTx/>
              <a:buChar char="•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Bony Fish</a:t>
            </a:r>
          </a:p>
          <a:p>
            <a:pPr lvl="2" eaLnBrk="1" hangingPunct="1">
              <a:spcBef>
                <a:spcPts val="1800"/>
              </a:spcBef>
              <a:buFontTx/>
              <a:buChar char="•"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Ray-finned fish</a:t>
            </a:r>
          </a:p>
          <a:p>
            <a:pPr lvl="2" eaLnBrk="1" hangingPunct="1">
              <a:spcBef>
                <a:spcPts val="1800"/>
              </a:spcBef>
              <a:buFontTx/>
              <a:buChar char="•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Lobe-finned fish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2238"/>
            <a:ext cx="2909316" cy="1752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51" y="2286619"/>
            <a:ext cx="2983454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58" y="4686547"/>
            <a:ext cx="2514600" cy="167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900612"/>
            <a:ext cx="304800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152400"/>
            <a:ext cx="4267200" cy="76200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“Jawless” Fish 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295400"/>
            <a:ext cx="4648200" cy="4191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36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Lampreys &amp; Hagfish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Smooth, Scaleless skin.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Gills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present.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Jaws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or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Fins.</a:t>
            </a:r>
          </a:p>
          <a:p>
            <a:pPr lvl="0" indent="-223838" eaLnBrk="1" hangingPunct="1">
              <a:spcBef>
                <a:spcPts val="1800"/>
              </a:spcBef>
              <a:buFontTx/>
              <a:buChar char="•"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Notochord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remains throughout organism’s life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.</a:t>
            </a:r>
            <a:endParaRPr 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38600"/>
            <a:ext cx="3810000" cy="2544417"/>
          </a:xfrm>
        </p:spPr>
      </p:pic>
      <p:sp>
        <p:nvSpPr>
          <p:cNvPr id="2" name="TextBox 1"/>
          <p:cNvSpPr txBox="1"/>
          <p:nvPr/>
        </p:nvSpPr>
        <p:spPr>
          <a:xfrm>
            <a:off x="6629400" y="6171003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Hagfish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788C60-D38D-DF33-EB0E-0B614BB88DB3}"/>
              </a:ext>
            </a:extLst>
          </p:cNvPr>
          <p:cNvGrpSpPr/>
          <p:nvPr/>
        </p:nvGrpSpPr>
        <p:grpSpPr>
          <a:xfrm>
            <a:off x="5334000" y="1295400"/>
            <a:ext cx="3136900" cy="2438400"/>
            <a:chOff x="5334000" y="1295400"/>
            <a:chExt cx="3136900" cy="2438400"/>
          </a:xfrm>
        </p:grpSpPr>
        <p:pic>
          <p:nvPicPr>
            <p:cNvPr id="38916" name="Picture 4" descr="lamprey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295400"/>
              <a:ext cx="31369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103247" y="1524000"/>
              <a:ext cx="11112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Lamprey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092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" y="609600"/>
            <a:ext cx="2820325" cy="5018314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pPr marL="119062" indent="0" eaLnBrk="1" hangingPunct="1">
              <a:lnSpc>
                <a:spcPct val="90000"/>
              </a:lnSpc>
              <a:buNone/>
            </a:pPr>
            <a:r>
              <a:rPr lang="en-US" sz="44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Hagfish</a:t>
            </a:r>
            <a:endParaRPr lang="en-US" sz="2400" b="1" dirty="0">
              <a:solidFill>
                <a:srgbClr val="040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5772150" algn="l"/>
              </a:tabLst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“Agnatha”</a:t>
            </a:r>
            <a:endParaRPr 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5772150" algn="l"/>
              </a:tabLst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Marine. 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5772150" algn="l"/>
              </a:tabLst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Eel-like slime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5772150" algn="l"/>
              </a:tabLst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vertebrae.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4121150" algn="l"/>
              </a:tabLst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Scavengers.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4121150" algn="l"/>
              </a:tabLst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Skull but no vertebral column.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76200"/>
            <a:ext cx="3657600" cy="750405"/>
          </a:xfrm>
        </p:spPr>
        <p:txBody>
          <a:bodyPr/>
          <a:lstStyle/>
          <a:p>
            <a:pPr algn="ctr" eaLnBrk="1" hangingPunct="1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“Jawless” Fish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9AA443-8204-44AD-E3E6-481166B2C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340" y="932482"/>
            <a:ext cx="3372995" cy="2648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EF5072-DE1A-00AA-89C9-ABE5A13C2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305" y="3864835"/>
            <a:ext cx="4114800" cy="2672584"/>
          </a:xfrm>
          <a:prstGeom prst="rect">
            <a:avLst/>
          </a:prstGeom>
        </p:spPr>
      </p:pic>
      <p:pic>
        <p:nvPicPr>
          <p:cNvPr id="1026" name="Picture 2" descr="Hagfish">
            <a:extLst>
              <a:ext uri="{FF2B5EF4-FFF2-40B4-BE49-F238E27FC236}">
                <a16:creationId xmlns:a16="http://schemas.microsoft.com/office/drawing/2014/main" id="{48DB87D0-E67A-14D9-BE82-859EE2612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674" y="282677"/>
            <a:ext cx="2038350" cy="657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E1435F-760E-A1AC-77FB-BFA3AAB1DD74}"/>
              </a:ext>
            </a:extLst>
          </p:cNvPr>
          <p:cNvSpPr txBox="1"/>
          <p:nvPr/>
        </p:nvSpPr>
        <p:spPr>
          <a:xfrm>
            <a:off x="7084514" y="3429000"/>
            <a:ext cx="1329015" cy="8617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30188" lvl="1" indent="-230188" eaLnBrk="1" hangingPunct="1">
              <a:spcBef>
                <a:spcPts val="1200"/>
              </a:spcBef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1. Adult</a:t>
            </a:r>
          </a:p>
          <a:p>
            <a:pPr marL="230188" lvl="1" indent="-230188" eaLnBrk="1" hangingPunct="1">
              <a:spcBef>
                <a:spcPts val="120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2. Eggs</a:t>
            </a:r>
          </a:p>
        </p:txBody>
      </p:sp>
    </p:spTree>
    <p:extLst>
      <p:ext uri="{BB962C8B-B14F-4D97-AF65-F5344CB8AC3E}">
        <p14:creationId xmlns:p14="http://schemas.microsoft.com/office/powerpoint/2010/main" val="283117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76200"/>
            <a:ext cx="9144000" cy="3657600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pPr marL="119062" indent="0" eaLnBrk="1" hangingPunct="1">
              <a:lnSpc>
                <a:spcPct val="90000"/>
              </a:lnSpc>
              <a:buNone/>
            </a:pPr>
            <a:r>
              <a:rPr lang="en-US" sz="44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Lampreys</a:t>
            </a:r>
            <a:endParaRPr lang="en-US" sz="2400" b="1" dirty="0">
              <a:solidFill>
                <a:srgbClr val="040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2232025" algn="l"/>
              </a:tabLst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“Agnatha”;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Live in fresh water. 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2743200" algn="l"/>
              </a:tabLst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Complex eye.	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Adults are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parasitic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 other fish.	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2743200" algn="l"/>
              </a:tabLst>
            </a:pPr>
            <a:r>
              <a:rPr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ossification (bones); actually have primitive vertebrae.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4121150" algn="l"/>
              </a:tabLst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Some genes help to repair human spinal tissue.</a:t>
            </a:r>
          </a:p>
          <a:p>
            <a:pPr indent="-223838" eaLnBrk="1" hangingPunct="1">
              <a:spcBef>
                <a:spcPts val="1800"/>
              </a:spcBef>
              <a:buFontTx/>
              <a:buChar char="•"/>
              <a:tabLst>
                <a:tab pos="4121150" algn="l"/>
              </a:tabLst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Head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46CA7D-4086-C668-3726-5E8E5F3E8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57" y="3800582"/>
            <a:ext cx="8146045" cy="2981218"/>
          </a:xfrm>
          <a:prstGeom prst="rect">
            <a:avLst/>
          </a:prstGeom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76200"/>
            <a:ext cx="5638800" cy="750405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“Jawless” Fish </a:t>
            </a:r>
          </a:p>
        </p:txBody>
      </p:sp>
    </p:spTree>
    <p:extLst>
      <p:ext uri="{BB962C8B-B14F-4D97-AF65-F5344CB8AC3E}">
        <p14:creationId xmlns:p14="http://schemas.microsoft.com/office/powerpoint/2010/main" val="36843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76200"/>
            <a:ext cx="5638800" cy="750405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“Jawless” Fish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7AD820-CF8C-A1D0-A707-B2BA75BAF0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2D76B-3AF1-0375-CB62-7E62A2EA0F7D}"/>
              </a:ext>
            </a:extLst>
          </p:cNvPr>
          <p:cNvSpPr txBox="1">
            <a:spLocks/>
          </p:cNvSpPr>
          <p:nvPr/>
        </p:nvSpPr>
        <p:spPr bwMode="auto">
          <a:xfrm>
            <a:off x="6163056" y="2746629"/>
            <a:ext cx="2900934" cy="143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®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/>
              <a:t>A sea lamprey on the banks of the Little Manistee River near Manistee, MI. </a:t>
            </a:r>
            <a:endParaRPr lang="en-US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42D05-3E73-9EC7-7874-BCD297329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92"/>
          <a:stretch/>
        </p:blipFill>
        <p:spPr bwMode="auto">
          <a:xfrm>
            <a:off x="-6869" y="1040131"/>
            <a:ext cx="6169925" cy="4856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65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dirty="0"/>
              <a:t>Introduction to animals</a:t>
            </a:r>
          </a:p>
        </p:txBody>
      </p:sp>
      <p:pic>
        <p:nvPicPr>
          <p:cNvPr id="73731" name="Picture 5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828800" y="4495800"/>
            <a:ext cx="6096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9220200" cy="6858000"/>
          </a:xfrm>
          <a:prstGeom prst="rect">
            <a:avLst/>
          </a:prstGeom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97708" y="5476961"/>
            <a:ext cx="8610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Chapter 29: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Kingdom Animalia III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2063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76200"/>
            <a:ext cx="5638800" cy="750405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“Jawless” Fish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1D8E90-D6F5-865F-3F38-CF02EA839920}"/>
              </a:ext>
            </a:extLst>
          </p:cNvPr>
          <p:cNvSpPr txBox="1">
            <a:spLocks/>
          </p:cNvSpPr>
          <p:nvPr/>
        </p:nvSpPr>
        <p:spPr bwMode="auto">
          <a:xfrm>
            <a:off x="193597" y="5556024"/>
            <a:ext cx="3742944" cy="101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®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kern="0" dirty="0"/>
              <a:t>A sea lamprey attached to the thumb.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86818B-BCF8-A7FB-90F6-AB90440914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08"/>
          <a:stretch/>
        </p:blipFill>
        <p:spPr bwMode="auto">
          <a:xfrm>
            <a:off x="0" y="396241"/>
            <a:ext cx="3419856" cy="515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DE8C7E-C515-98D1-397A-76E4F1D472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1" t="17966" r="31106"/>
          <a:stretch/>
        </p:blipFill>
        <p:spPr bwMode="auto">
          <a:xfrm>
            <a:off x="3928481" y="1447800"/>
            <a:ext cx="5175504" cy="3805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6862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609600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“Cartilage Fish”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(Chondrichthyes)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993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52400" y="1067346"/>
            <a:ext cx="4724400" cy="5546717"/>
          </a:xfrm>
        </p:spPr>
        <p:txBody>
          <a:bodyPr/>
          <a:lstStyle/>
          <a:p>
            <a:pPr eaLnBrk="1" hangingPunct="1">
              <a:spcBef>
                <a:spcPts val="1800"/>
              </a:spcBef>
              <a:buSzPct val="150000"/>
              <a:buFontTx/>
              <a:buChar char="•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Sharks 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Rays </a:t>
            </a:r>
          </a:p>
          <a:p>
            <a:pPr eaLnBrk="1" hangingPunct="1">
              <a:spcBef>
                <a:spcPts val="1800"/>
              </a:spcBef>
              <a:buSzPct val="150000"/>
              <a:buFontTx/>
              <a:buChar char="•"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Flexible skeletons of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Cartilage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not bone.</a:t>
            </a:r>
          </a:p>
          <a:p>
            <a:pPr eaLnBrk="1" hangingPunct="1">
              <a:spcBef>
                <a:spcPts val="1800"/>
              </a:spcBef>
              <a:buSzPct val="150000"/>
              <a:buFontTx/>
              <a:buChar char="•"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Have movable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jaws 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 paired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fins.</a:t>
            </a:r>
          </a:p>
          <a:p>
            <a:pPr eaLnBrk="1" hangingPunct="1">
              <a:spcBef>
                <a:spcPts val="1800"/>
              </a:spcBef>
              <a:buSzPct val="150000"/>
              <a:buFontTx/>
              <a:buChar char="•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Gills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present; some must swim continuously to keep water flowing over their gills.</a:t>
            </a:r>
          </a:p>
          <a:p>
            <a:pPr eaLnBrk="1" hangingPunct="1">
              <a:spcBef>
                <a:spcPts val="1800"/>
              </a:spcBef>
              <a:buSzPct val="150000"/>
              <a:buFontTx/>
              <a:buChar char="•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Rays 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live partially buried in the sand and feed on mussels and clams.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648200"/>
            <a:ext cx="2519363" cy="180608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" b="4348"/>
          <a:stretch/>
        </p:blipFill>
        <p:spPr>
          <a:xfrm>
            <a:off x="5894070" y="2714658"/>
            <a:ext cx="2716530" cy="15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248806-F78D-AA9A-7EF1-378AAA508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351" y="895282"/>
            <a:ext cx="3429297" cy="15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4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548075"/>
            <a:ext cx="6637550" cy="3309925"/>
          </a:xfrm>
          <a:prstGeom prst="rect">
            <a:avLst/>
          </a:prstGeom>
        </p:spPr>
      </p:pic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72400" cy="609600"/>
          </a:xfrm>
        </p:spPr>
        <p:txBody>
          <a:bodyPr/>
          <a:lstStyle/>
          <a:p>
            <a:pPr algn="ctr" eaLnBrk="1" hangingPunct="1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“Cartilage Fish”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(Chondrichthyes)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993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78658" y="1295400"/>
            <a:ext cx="4724400" cy="60198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buSzPct val="150000"/>
              <a:buFontTx/>
              <a:buChar char="•"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One of the most dangerous sharks: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Hammerhead</a:t>
            </a:r>
          </a:p>
          <a:p>
            <a:pPr eaLnBrk="1" hangingPunct="1">
              <a:spcBef>
                <a:spcPts val="1800"/>
              </a:spcBef>
              <a:buSzPct val="150000"/>
              <a:buFontTx/>
              <a:buChar char="•"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Largest Sharks: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Whale Sharks</a:t>
            </a:r>
          </a:p>
          <a:p>
            <a:pPr lvl="1" eaLnBrk="1" hangingPunct="1">
              <a:spcBef>
                <a:spcPts val="1800"/>
              </a:spcBef>
              <a:buSzPct val="150000"/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Feed on small fishes and marine invertebrates and do not attack humans.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75" y="1295400"/>
            <a:ext cx="4000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9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>
          <a:xfrm>
            <a:off x="5126520" y="225912"/>
            <a:ext cx="3958635" cy="1109781"/>
          </a:xfrm>
        </p:spPr>
        <p:txBody>
          <a:bodyPr/>
          <a:lstStyle/>
          <a:p>
            <a:pPr algn="ctr" eaLnBrk="1" hangingPunct="1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“Cartilage Fish”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(Chondrichthyes)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993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33168" y="225912"/>
            <a:ext cx="5042935" cy="63272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Two well-developed senses enable these fishes to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detect their prey:</a:t>
            </a:r>
          </a:p>
          <a:p>
            <a:pPr marL="463550" lvl="1" indent="-344488" eaLnBrk="1" hangingPunct="1">
              <a:lnSpc>
                <a:spcPct val="90000"/>
              </a:lnSpc>
              <a:spcBef>
                <a:spcPts val="1800"/>
              </a:spcBef>
              <a:buFont typeface="+mj-lt"/>
              <a:buAutoNum type="arabicParenR"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Lateral Line: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CA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Sensory organ running both sides of the fish; collects information from the environment, such as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vibrations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CAB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&amp; 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electrical currents.</a:t>
            </a:r>
          </a:p>
          <a:p>
            <a:pPr marL="463550" lvl="1" indent="-344488" eaLnBrk="1" hangingPunct="1">
              <a:spcBef>
                <a:spcPts val="1800"/>
              </a:spcBef>
              <a:buFont typeface="+mj-lt"/>
              <a:buAutoNum type="arabicParenR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Keen sense of smell</a:t>
            </a:r>
          </a:p>
          <a:p>
            <a:pPr marL="795338" lvl="2" indent="-344488" eaLnBrk="1" hangingPunct="1"/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Part of the brain associated with smell is twice as large as the other parts.</a:t>
            </a:r>
          </a:p>
          <a:p>
            <a:pPr marL="795338" lvl="2" indent="-344488" eaLnBrk="1" hangingPunct="1"/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Can detect 1 drop of blood in 25 gallons of water.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02" y="1676400"/>
            <a:ext cx="4005072" cy="1752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868" y="3667362"/>
            <a:ext cx="399550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1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495800"/>
            <a:ext cx="3733800" cy="1844317"/>
          </a:xfrm>
          <a:prstGeom prst="rect">
            <a:avLst/>
          </a:prstGeom>
        </p:spPr>
      </p:pic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77724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“Cartilage Fish” </a:t>
            </a:r>
            <a:b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(Chondrichthyes)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9939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3958" y="1143000"/>
            <a:ext cx="5674962" cy="5562600"/>
          </a:xfrm>
        </p:spPr>
        <p:txBody>
          <a:bodyPr/>
          <a:lstStyle/>
          <a:p>
            <a:pPr marL="0" indent="0" eaLnBrk="1" hangingPunct="1">
              <a:buSzPct val="130000"/>
              <a:buNone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Sharks are </a:t>
            </a:r>
            <a:r>
              <a:rPr lang="en-US" sz="20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SCAVENGERS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that eat garbage &amp; other waste from ships, injured fish &amp; animals such as seals, turtles, birds, whales, crabs, &amp; a wide range of fish. </a:t>
            </a:r>
          </a:p>
          <a:p>
            <a:pPr lvl="0" eaLnBrk="1" hangingPunct="1">
              <a:spcBef>
                <a:spcPts val="1200"/>
              </a:spcBef>
              <a:buSzPct val="150000"/>
              <a:buFontTx/>
              <a:buChar char="•"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</a:rPr>
              <a:t>Multiple rows of teeth constantly replaced.</a:t>
            </a:r>
            <a:endParaRPr lang="en-US" sz="2000" b="1" dirty="0">
              <a:solidFill>
                <a:srgbClr val="040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 eaLnBrk="1" hangingPunct="1">
              <a:spcBef>
                <a:spcPts val="1200"/>
              </a:spcBef>
              <a:buSzPct val="130000"/>
              <a:buFontTx/>
              <a:buChar char="•"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shark’s mouth has 6 to 20 rows of backward-pointing teeth. </a:t>
            </a:r>
          </a:p>
          <a:p>
            <a:pPr lvl="1" eaLnBrk="1" hangingPunct="1">
              <a:spcBef>
                <a:spcPts val="1200"/>
              </a:spcBef>
              <a:buSzPct val="130000"/>
              <a:buFontTx/>
              <a:buChar char="•"/>
            </a:pPr>
            <a:r>
              <a:rPr lang="en-US" sz="20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They can detect blood from an injured animal as far as 500 miles away.</a:t>
            </a:r>
          </a:p>
          <a:p>
            <a:pPr eaLnBrk="1" hangingPunct="1">
              <a:spcBef>
                <a:spcPts val="1200"/>
              </a:spcBef>
              <a:buSzPct val="130000"/>
              <a:buFontTx/>
              <a:buChar char="•"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They swim with a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side-to-side motion </a:t>
            </a: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 their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asymmetric tail fins.</a:t>
            </a:r>
          </a:p>
          <a:p>
            <a:pPr eaLnBrk="1" hangingPunct="1">
              <a:spcBef>
                <a:spcPts val="1200"/>
              </a:spcBef>
              <a:buSzPct val="130000"/>
              <a:buFontTx/>
              <a:buChar char="•"/>
            </a:pPr>
            <a:r>
              <a:rPr lang="en-US" sz="20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Gas exchange requires constant passage of water over a shark’s gills. So they must swim continually. </a:t>
            </a:r>
            <a:endParaRPr lang="en-US" sz="2400" b="1" dirty="0">
              <a:solidFill>
                <a:srgbClr val="040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962" y="228600"/>
            <a:ext cx="3178875" cy="19812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232" y="2362200"/>
            <a:ext cx="2794000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9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5791200" cy="612569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FD8D77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“Bony Fish”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(Osteichthyes)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1219200"/>
            <a:ext cx="4572000" cy="51816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Bony Fish 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are the most numerous and diverse of all vertebrates.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Bony Skeletons.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Well-developed organs &amp; organ systems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Skin covered with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Scales.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External Fertilization</a:t>
            </a:r>
            <a:endParaRPr lang="en-US" sz="2400" dirty="0"/>
          </a:p>
        </p:txBody>
      </p:sp>
      <p:pic>
        <p:nvPicPr>
          <p:cNvPr id="40967" name="Picture 6" descr="Biology Fig 28.6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3434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01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5791200" cy="612569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FD8D77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“Bony Fish”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(Osteichthyes)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6718" y="914400"/>
            <a:ext cx="9117282" cy="5715000"/>
          </a:xfrm>
        </p:spPr>
        <p:txBody>
          <a:bodyPr/>
          <a:lstStyle/>
          <a:p>
            <a:pPr marL="0" indent="0" eaLnBrk="1" hangingPunct="1">
              <a:spcBef>
                <a:spcPts val="1800"/>
              </a:spcBef>
              <a:buNone/>
            </a:pP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The central nervous system of </a:t>
            </a:r>
            <a:r>
              <a:rPr lang="en-US" dirty="0">
                <a:solidFill>
                  <a:srgbClr val="202124"/>
                </a:solidFill>
                <a:latin typeface="Roboto" panose="02000000000000000000" pitchFamily="2" charset="0"/>
              </a:rPr>
              <a:t>O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steichthyes is </a:t>
            </a:r>
            <a:r>
              <a:rPr lang="en-US" b="1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comprised of a brain (</a:t>
            </a:r>
            <a:r>
              <a:rPr lang="en-US" b="1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cephalization</a:t>
            </a:r>
            <a:r>
              <a:rPr lang="en-US" b="1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) and a spinal cord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(as in humans) </a:t>
            </a:r>
            <a:r>
              <a:rPr lang="en-US" sz="2800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along with distinct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Lateral Line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. 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Possess hinged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gill covering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that directs water over the gills, eliminating the need for constant swimming.</a:t>
            </a:r>
          </a:p>
          <a:p>
            <a:pPr eaLnBrk="1" hangingPunct="1">
              <a:spcBef>
                <a:spcPts val="18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Gas / swim Bladder 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that helps fish adjust depth in the water due to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buoyancy.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sz="2400" dirty="0"/>
          </a:p>
        </p:txBody>
      </p:sp>
      <p:pic>
        <p:nvPicPr>
          <p:cNvPr id="1026" name="Picture 2" descr="Osteichthyes - Bony Fish | Wildlife Journal Junior">
            <a:extLst>
              <a:ext uri="{FF2B5EF4-FFF2-40B4-BE49-F238E27FC236}">
                <a16:creationId xmlns:a16="http://schemas.microsoft.com/office/drawing/2014/main" id="{F710AB40-476D-63BD-E79C-AC8822170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" b="3435"/>
          <a:stretch/>
        </p:blipFill>
        <p:spPr bwMode="auto">
          <a:xfrm>
            <a:off x="2438400" y="4876977"/>
            <a:ext cx="3657600" cy="198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33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FD8D77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“Bony Fish”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(Osteichthyes)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96838" y="914400"/>
            <a:ext cx="8847161" cy="3124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Fins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are used in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balancing and propelling the body.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Gills 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kept moist by the passage of water through the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mouth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and out of the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gill slits.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As water passes over the gills,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oxygen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is absorbed by the blood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and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carbon dioxide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is given off.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endParaRPr lang="en-US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Two-Chambered Heart.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/>
          </a:p>
        </p:txBody>
      </p:sp>
      <p:pic>
        <p:nvPicPr>
          <p:cNvPr id="2050" name="Picture 2" descr="Two-Chambered Heart: Overview &amp; Anatomy | How Many Chambers Does the Heart  Contain? - Video &amp; Lesson Transcript | Study.com">
            <a:extLst>
              <a:ext uri="{FF2B5EF4-FFF2-40B4-BE49-F238E27FC236}">
                <a16:creationId xmlns:a16="http://schemas.microsoft.com/office/drawing/2014/main" id="{EED9B9D3-6E75-3B9D-7200-6D70EA8E7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9"/>
          <a:stretch/>
        </p:blipFill>
        <p:spPr bwMode="auto">
          <a:xfrm>
            <a:off x="1600199" y="4036054"/>
            <a:ext cx="5410201" cy="282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9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228600"/>
            <a:ext cx="5867400" cy="533400"/>
          </a:xfrm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FD8D77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“Bony Fish”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(Osteichthyes)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69606"/>
            <a:ext cx="4800600" cy="615499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Two Classes:</a:t>
            </a:r>
          </a:p>
          <a:p>
            <a:pPr marL="0" indent="0" eaLnBrk="1" hangingPunct="1">
              <a:spcBef>
                <a:spcPts val="2400"/>
              </a:spcBef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RAY-finned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Fish:</a:t>
            </a:r>
          </a:p>
          <a:p>
            <a:pPr marL="511175" lvl="1" eaLnBrk="1" hangingPunct="1">
              <a:spcBef>
                <a:spcPts val="1200"/>
              </a:spcBef>
              <a:buFontTx/>
              <a:buChar char="•"/>
            </a:pPr>
            <a:r>
              <a:rPr lang="en-US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Include: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Eels, Minnows, Catfish, Trout, Tuna, Salmon</a:t>
            </a:r>
            <a:r>
              <a:rPr lang="en-US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and others.</a:t>
            </a:r>
          </a:p>
          <a:p>
            <a:pPr marL="0" indent="0" eaLnBrk="1" hangingPunct="1">
              <a:spcBef>
                <a:spcPts val="3600"/>
              </a:spcBef>
              <a:buNone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LOBE-finned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Fish:</a:t>
            </a:r>
          </a:p>
          <a:p>
            <a:pPr marL="511175" lvl="1" eaLnBrk="1" hangingPunct="1">
              <a:spcBef>
                <a:spcPts val="1200"/>
              </a:spcBef>
              <a:buFontTx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Lungfishes: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have lungs</a:t>
            </a:r>
          </a:p>
          <a:p>
            <a:pPr marL="747713" lvl="2" eaLnBrk="1" hangingPunct="1">
              <a:spcBef>
                <a:spcPts val="1200"/>
              </a:spcBef>
              <a:buFontTx/>
              <a:buChar char="•"/>
            </a:pPr>
            <a:r>
              <a:rPr lang="en-US" sz="24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During droughts it burrows into the mud beneath stagnant water.</a:t>
            </a:r>
          </a:p>
          <a:p>
            <a:pPr lvl="1" eaLnBrk="1" hangingPunct="1">
              <a:spcBef>
                <a:spcPts val="1200"/>
              </a:spcBef>
              <a:buFontTx/>
              <a:buChar char="•"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Coelacanths: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“Living fossils” (deep in ocean).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914400"/>
            <a:ext cx="3733800" cy="2057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24200"/>
            <a:ext cx="35052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105400"/>
            <a:ext cx="3124200" cy="166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0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00013"/>
            <a:ext cx="3733801" cy="746125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Comic Sans MS" pitchFamily="66" charset="0"/>
              </a:rPr>
              <a:t>Amphibians</a:t>
            </a:r>
          </a:p>
        </p:txBody>
      </p:sp>
      <p:sp>
        <p:nvSpPr>
          <p:cNvPr id="99331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152400" y="990600"/>
            <a:ext cx="4572000" cy="57150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defRPr/>
            </a:pPr>
            <a:r>
              <a:rPr lang="en-US" dirty="0">
                <a:latin typeface="Comic Sans MS" pitchFamily="66" charset="0"/>
              </a:rPr>
              <a:t>Name means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living on both: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land and water.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dirty="0">
                <a:latin typeface="Comic Sans MS" pitchFamily="66" charset="0"/>
              </a:rPr>
              <a:t>Represented by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Frogs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Toads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Newts</a:t>
            </a:r>
          </a:p>
          <a:p>
            <a:pPr lvl="1" eaLnBrk="1" hangingPunct="1">
              <a:spcBef>
                <a:spcPts val="600"/>
              </a:spcBef>
              <a:defRPr/>
            </a:pP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Salamanders.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b="1" u="sng" dirty="0">
                <a:solidFill>
                  <a:srgbClr val="0000FF"/>
                </a:solidFill>
                <a:latin typeface="Comic Sans MS" pitchFamily="66" charset="0"/>
              </a:rPr>
              <a:t>TETRAPODS</a:t>
            </a:r>
            <a:r>
              <a:rPr lang="en-US" b="1" dirty="0">
                <a:solidFill>
                  <a:srgbClr val="0000FF"/>
                </a:solidFill>
                <a:latin typeface="Comic Sans MS" pitchFamily="66" charset="0"/>
              </a:rPr>
              <a:t>:</a:t>
            </a:r>
            <a:r>
              <a:rPr lang="en-US" b="1" u="sng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Comic Sans MS" pitchFamily="66" charset="0"/>
              </a:rPr>
              <a:t>vertebrates with two pairs of limbs.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3200" dirty="0">
                <a:solidFill>
                  <a:srgbClr val="7030A0"/>
                </a:solidFill>
                <a:latin typeface="Comic Sans MS" pitchFamily="66" charset="0"/>
              </a:rPr>
              <a:t>Ectothermic</a:t>
            </a:r>
            <a:endParaRPr lang="en-US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81000"/>
            <a:ext cx="2854325" cy="1752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57400"/>
            <a:ext cx="2801471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57" y="3581400"/>
            <a:ext cx="2894243" cy="167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181600"/>
            <a:ext cx="3115491" cy="158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2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9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"/>
            <a:ext cx="7086600" cy="6400800"/>
          </a:xfrm>
        </p:spPr>
        <p:txBody>
          <a:bodyPr/>
          <a:lstStyle/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List the Evolutionary order of the Phyla of Animals &amp; give an example.</a:t>
            </a:r>
          </a:p>
          <a:p>
            <a:pPr marL="114300" marR="0" indent="0">
              <a:spcBef>
                <a:spcPts val="60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endParaRPr lang="en-US" sz="1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Define Metamorphosis. Give the types.</a:t>
            </a:r>
          </a:p>
          <a:p>
            <a:pPr marL="0" indent="0" eaLnBrk="1" hangingPunct="1">
              <a:buClr>
                <a:srgbClr val="002060"/>
              </a:buClr>
              <a:buSzPct val="100000"/>
              <a:tabLst>
                <a:tab pos="463550" algn="l"/>
              </a:tabLst>
              <a:defRPr/>
            </a:pPr>
            <a:endParaRPr 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endParaRPr 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endParaRPr lang="en-US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Define Deuterostome. Which phyla?</a:t>
            </a:r>
          </a:p>
          <a:p>
            <a:pPr marL="0" indent="0" eaLnBrk="1" hangingPunct="1">
              <a:buClr>
                <a:srgbClr val="002060"/>
              </a:buClr>
              <a:buSzPct val="100000"/>
              <a:tabLst>
                <a:tab pos="463550" algn="l"/>
              </a:tabLst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</a:p>
          <a:p>
            <a:pPr marL="0" indent="0" eaLnBrk="1" hangingPunct="1">
              <a:buClr>
                <a:srgbClr val="002060"/>
              </a:buClr>
              <a:buSzPct val="100000"/>
              <a:tabLst>
                <a:tab pos="463550" algn="l"/>
              </a:tabLst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2" name="Picture 11" descr="warm_up-01.eps">
            <a:extLst>
              <a:ext uri="{FF2B5EF4-FFF2-40B4-BE49-F238E27FC236}">
                <a16:creationId xmlns:a16="http://schemas.microsoft.com/office/drawing/2014/main" id="{CA731A4E-E3FC-7B89-D927-CBACBC51D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323" y="0"/>
            <a:ext cx="838200" cy="6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3248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00013"/>
            <a:ext cx="3733801" cy="746125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Comic Sans MS" pitchFamily="66" charset="0"/>
              </a:rPr>
              <a:t>Amphibians</a:t>
            </a:r>
          </a:p>
        </p:txBody>
      </p:sp>
      <p:sp>
        <p:nvSpPr>
          <p:cNvPr id="99331" name="Rectangle 3"/>
          <p:cNvSpPr>
            <a:spLocks noGrp="1" noRot="1" noChangeArrowheads="1"/>
          </p:cNvSpPr>
          <p:nvPr>
            <p:ph sz="half" idx="1"/>
          </p:nvPr>
        </p:nvSpPr>
        <p:spPr>
          <a:xfrm>
            <a:off x="0" y="923925"/>
            <a:ext cx="6171210" cy="5715000"/>
          </a:xfrm>
        </p:spPr>
        <p:txBody>
          <a:bodyPr/>
          <a:lstStyle/>
          <a:p>
            <a:pPr eaLnBrk="1" hangingPunct="1">
              <a:spcBef>
                <a:spcPts val="1800"/>
              </a:spcBef>
              <a:defRPr/>
            </a:pPr>
            <a:r>
              <a:rPr lang="en-US" sz="2400" b="0" i="0" dirty="0">
                <a:solidFill>
                  <a:srgbClr val="202124"/>
                </a:solidFill>
                <a:effectLst/>
                <a:latin typeface="Comic Sans MS" panose="030F0702030302020204" pitchFamily="66" charset="0"/>
              </a:rPr>
              <a:t>Most amphibians have complex life cycles with time on land and in the water. 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b="0" i="0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Their skin must stay moist to absorb oxygen and therefore lacks scales. 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dirty="0">
                <a:latin typeface="Comic Sans MS" pitchFamily="66" charset="0"/>
              </a:rPr>
              <a:t>Often have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Poison Glands</a:t>
            </a:r>
            <a:r>
              <a:rPr lang="en-US" dirty="0">
                <a:latin typeface="Comic Sans MS" pitchFamily="66" charset="0"/>
              </a:rPr>
              <a:t> in their skins.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dirty="0">
                <a:latin typeface="Comic Sans MS" pitchFamily="66" charset="0"/>
              </a:rPr>
              <a:t>Usually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</a:rPr>
              <a:t>lay their eggs in water.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Small Lungs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dirty="0">
                <a:latin typeface="Comic Sans MS" pitchFamily="66" charset="0"/>
              </a:rPr>
              <a:t>Respiration supplemented by gas exchange through their moist 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Skin.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Three-Chambered Heart.</a:t>
            </a:r>
          </a:p>
        </p:txBody>
      </p:sp>
      <p:pic>
        <p:nvPicPr>
          <p:cNvPr id="1026" name="Picture 2" descr="HerpetologistsLeague on Twitter: &quot;#DidYouKnow that some frogs are poisonous  and others are VENOMOUS? ☠️ (see @RosemaryMosco's cartoon!). Most toxic  frogs are poisonous, and either produce poison in glands (like toads) or  sequester">
            <a:extLst>
              <a:ext uri="{FF2B5EF4-FFF2-40B4-BE49-F238E27FC236}">
                <a16:creationId xmlns:a16="http://schemas.microsoft.com/office/drawing/2014/main" id="{DD3D5584-E859-3F2C-EB49-EC6D4FA29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r="22855"/>
          <a:stretch/>
        </p:blipFill>
        <p:spPr bwMode="auto">
          <a:xfrm>
            <a:off x="6248400" y="381000"/>
            <a:ext cx="2743200" cy="266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ass Amphibia - Angelena Mangieri">
            <a:extLst>
              <a:ext uri="{FF2B5EF4-FFF2-40B4-BE49-F238E27FC236}">
                <a16:creationId xmlns:a16="http://schemas.microsoft.com/office/drawing/2014/main" id="{0C6386EF-3E31-F908-F46B-35FFFF67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10" y="3962400"/>
            <a:ext cx="28956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49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9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9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9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45369" y="-11875"/>
            <a:ext cx="8766175" cy="135576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METAMORPHOSIS</a:t>
            </a:r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50180" name="Picture 4" descr="bellfrog_illus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53" y="2438400"/>
            <a:ext cx="727846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77E4A56-F5D2-522F-09F6-590D69D9C93A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42400" y="1143000"/>
            <a:ext cx="8766175" cy="115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kern="0" dirty="0">
                <a:solidFill>
                  <a:schemeClr val="tx1"/>
                </a:solidFill>
                <a:latin typeface="Comic Sans MS" pitchFamily="66" charset="0"/>
              </a:rPr>
              <a:t>Most change from an </a:t>
            </a:r>
            <a:r>
              <a:rPr lang="en-US" sz="2800" kern="0" dirty="0">
                <a:solidFill>
                  <a:srgbClr val="0000FF"/>
                </a:solidFill>
                <a:latin typeface="Comic Sans MS" pitchFamily="66" charset="0"/>
              </a:rPr>
              <a:t>aquatic larval stage </a:t>
            </a:r>
            <a:r>
              <a:rPr lang="en-US" sz="2400" kern="0" dirty="0">
                <a:solidFill>
                  <a:schemeClr val="tx1"/>
                </a:solidFill>
                <a:latin typeface="Comic Sans MS" pitchFamily="66" charset="0"/>
              </a:rPr>
              <a:t>(</a:t>
            </a:r>
            <a:r>
              <a:rPr lang="en-US" sz="2400" kern="0" dirty="0">
                <a:solidFill>
                  <a:schemeClr val="bg1">
                    <a:lumMod val="60000"/>
                    <a:lumOff val="40000"/>
                  </a:schemeClr>
                </a:solidFill>
                <a:latin typeface="Comic Sans MS" pitchFamily="66" charset="0"/>
              </a:rPr>
              <a:t>develop legs and lungs</a:t>
            </a:r>
            <a:r>
              <a:rPr lang="en-US" sz="2400" kern="0" dirty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2400" kern="0" dirty="0">
                <a:solidFill>
                  <a:schemeClr val="bg1">
                    <a:lumMod val="60000"/>
                    <a:lumOff val="40000"/>
                  </a:schemeClr>
                </a:solidFill>
                <a:latin typeface="Comic Sans MS" pitchFamily="66" charset="0"/>
              </a:rPr>
              <a:t>lose the tail</a:t>
            </a:r>
            <a:r>
              <a:rPr lang="en-US" sz="2400" kern="0" dirty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2400" kern="0" dirty="0">
                <a:solidFill>
                  <a:schemeClr val="bg1">
                    <a:lumMod val="60000"/>
                    <a:lumOff val="40000"/>
                  </a:schemeClr>
                </a:solidFill>
                <a:latin typeface="Comic Sans MS" pitchFamily="66" charset="0"/>
              </a:rPr>
              <a:t>acquire carnivorous taste</a:t>
            </a:r>
            <a:r>
              <a:rPr lang="en-US" sz="2400" kern="0" dirty="0">
                <a:solidFill>
                  <a:schemeClr val="tx1"/>
                </a:solidFill>
                <a:latin typeface="Comic Sans MS" pitchFamily="66" charset="0"/>
              </a:rPr>
              <a:t>) </a:t>
            </a:r>
            <a:r>
              <a:rPr lang="en-US" sz="2800" kern="0" dirty="0">
                <a:solidFill>
                  <a:schemeClr val="tx1"/>
                </a:solidFill>
                <a:latin typeface="Comic Sans MS" pitchFamily="66" charset="0"/>
              </a:rPr>
              <a:t>to a </a:t>
            </a:r>
            <a:r>
              <a:rPr lang="en-US" sz="2800" kern="0" dirty="0">
                <a:solidFill>
                  <a:srgbClr val="0000FF"/>
                </a:solidFill>
                <a:latin typeface="Comic Sans MS" pitchFamily="66" charset="0"/>
              </a:rPr>
              <a:t>terrestrial adult </a:t>
            </a:r>
            <a:r>
              <a:rPr lang="en-US" sz="2800" kern="0" dirty="0">
                <a:solidFill>
                  <a:schemeClr val="tx1"/>
                </a:solidFill>
                <a:latin typeface="Comic Sans MS" pitchFamily="66" charset="0"/>
              </a:rPr>
              <a:t>form.</a:t>
            </a:r>
            <a:endParaRPr lang="en-US" sz="2800" kern="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34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_05d-eFrogEggsTadpole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128"/>
            <a:ext cx="6241965" cy="63657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68699A-5012-DE03-9FE3-23469E6A1279}"/>
              </a:ext>
            </a:extLst>
          </p:cNvPr>
          <p:cNvSpPr txBox="1"/>
          <p:nvPr/>
        </p:nvSpPr>
        <p:spPr>
          <a:xfrm>
            <a:off x="152400" y="4800600"/>
            <a:ext cx="26351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Frog eggs (top): a tadpole is developing in the center of each ball of jelly; 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Times New Roman"/>
                <a:cs typeface="Times New Roman"/>
              </a:rPr>
              <a:t>tadpole (right) undergoing metamorphosis. </a:t>
            </a:r>
            <a:endParaRPr lang="en-US" dirty="0"/>
          </a:p>
        </p:txBody>
      </p:sp>
      <p:pic>
        <p:nvPicPr>
          <p:cNvPr id="1026" name="Picture 2" descr="External Fertilization in Chordates | Sciencing">
            <a:extLst>
              <a:ext uri="{FF2B5EF4-FFF2-40B4-BE49-F238E27FC236}">
                <a16:creationId xmlns:a16="http://schemas.microsoft.com/office/drawing/2014/main" id="{1D2E85C6-07B2-7FE9-540E-8F4542231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865" y="874938"/>
            <a:ext cx="3429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FD3385-3087-B390-33BC-C46D31629FC4}"/>
              </a:ext>
            </a:extLst>
          </p:cNvPr>
          <p:cNvSpPr txBox="1"/>
          <p:nvPr/>
        </p:nvSpPr>
        <p:spPr>
          <a:xfrm>
            <a:off x="6381833" y="3439888"/>
            <a:ext cx="26351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External Fertilization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410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47878"/>
            <a:ext cx="2842146" cy="790322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Reptiles</a:t>
            </a:r>
          </a:p>
        </p:txBody>
      </p:sp>
      <p:sp>
        <p:nvSpPr>
          <p:cNvPr id="90115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152400" y="1143000"/>
            <a:ext cx="4648200" cy="3733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Living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Reptiles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include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Turtles, Crocodilians, Snakes, Lizards.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Skin covered with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Scales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and waterproofed with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Keratin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which protects them from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dessiccation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and from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predators.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57200"/>
            <a:ext cx="3505200" cy="1905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23" y="2651087"/>
            <a:ext cx="3962400" cy="1628522"/>
          </a:xfrm>
          <a:prstGeom prst="rect">
            <a:avLst/>
          </a:prstGeom>
        </p:spPr>
      </p:pic>
      <p:pic>
        <p:nvPicPr>
          <p:cNvPr id="7" name="Picture 6" descr="19_06aEuropeanGrassSnake-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49" y="4495800"/>
            <a:ext cx="3364992" cy="2235875"/>
          </a:xfrm>
          <a:prstGeom prst="rect">
            <a:avLst/>
          </a:prstGeom>
        </p:spPr>
      </p:pic>
      <p:pic>
        <p:nvPicPr>
          <p:cNvPr id="2050" name="Picture 2" descr="Reptile Veterinarian In Bradenton | AAHA-Accredited Vet">
            <a:extLst>
              <a:ext uri="{FF2B5EF4-FFF2-40B4-BE49-F238E27FC236}">
                <a16:creationId xmlns:a16="http://schemas.microsoft.com/office/drawing/2014/main" id="{B8782C77-6CA4-417D-5917-470DCEE52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27778" b="11111"/>
          <a:stretch/>
        </p:blipFill>
        <p:spPr bwMode="auto">
          <a:xfrm>
            <a:off x="533400" y="5085953"/>
            <a:ext cx="3962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38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Grp="1" noChangeArrowheads="1"/>
          </p:cNvSpPr>
          <p:nvPr>
            <p:ph type="title"/>
          </p:nvPr>
        </p:nvSpPr>
        <p:spPr>
          <a:xfrm>
            <a:off x="6781800" y="23002"/>
            <a:ext cx="2322338" cy="586598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Reptiles</a:t>
            </a:r>
          </a:p>
        </p:txBody>
      </p:sp>
      <p:sp>
        <p:nvSpPr>
          <p:cNvPr id="90115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18802" y="152400"/>
            <a:ext cx="9085335" cy="294166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Well-developed Lungs.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4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Most </a:t>
            </a:r>
            <a:r>
              <a:rPr lang="en-US" sz="2400" b="1" kern="1200" dirty="0">
                <a:solidFill>
                  <a:schemeClr val="bg1"/>
                </a:solidFill>
                <a:latin typeface="Comic Sans MS" panose="030F0702030302020204" pitchFamily="66" charset="0"/>
              </a:rPr>
              <a:t>are </a:t>
            </a:r>
            <a:r>
              <a:rPr lang="en-US" sz="2400" b="1" kern="1200" dirty="0">
                <a:solidFill>
                  <a:srgbClr val="FF0000"/>
                </a:solidFill>
                <a:latin typeface="Comic Sans MS" panose="030F0702030302020204" pitchFamily="66" charset="0"/>
              </a:rPr>
              <a:t>Ectothermic</a:t>
            </a:r>
            <a:r>
              <a:rPr lang="en-US" sz="2400" b="1" kern="1200" dirty="0">
                <a:solidFill>
                  <a:schemeClr val="bg1"/>
                </a:solidFill>
                <a:latin typeface="Comic Sans MS" panose="030F0702030302020204" pitchFamily="66" charset="0"/>
              </a:rPr>
              <a:t>, absorbing external heat rather than generating much of their own.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Most have a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3-chambered heart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except Crocodilians (4-chambered).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Oviparous</a:t>
            </a:r>
          </a:p>
        </p:txBody>
      </p:sp>
      <p:pic>
        <p:nvPicPr>
          <p:cNvPr id="3074" name="Picture 2" descr="Respiratory system reptiles. Anatomy | Our Reptile Forum">
            <a:extLst>
              <a:ext uri="{FF2B5EF4-FFF2-40B4-BE49-F238E27FC236}">
                <a16:creationId xmlns:a16="http://schemas.microsoft.com/office/drawing/2014/main" id="{268BCE9D-548B-2156-8352-E603557F8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80305"/>
            <a:ext cx="4495800" cy="216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urtle Respiratory System">
            <a:extLst>
              <a:ext uri="{FF2B5EF4-FFF2-40B4-BE49-F238E27FC236}">
                <a16:creationId xmlns:a16="http://schemas.microsoft.com/office/drawing/2014/main" id="{CED18AB0-7BFC-27C4-AC8F-FECB54F11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5" y="639736"/>
            <a:ext cx="7166241" cy="24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C3184723-0605-2E26-2E05-2D97820F183A}"/>
              </a:ext>
            </a:extLst>
          </p:cNvPr>
          <p:cNvSpPr/>
          <p:nvPr/>
        </p:nvSpPr>
        <p:spPr>
          <a:xfrm>
            <a:off x="4572000" y="327802"/>
            <a:ext cx="304800" cy="5865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6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0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01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01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ptiles - Animal Sexual Reproduction">
            <a:extLst>
              <a:ext uri="{FF2B5EF4-FFF2-40B4-BE49-F238E27FC236}">
                <a16:creationId xmlns:a16="http://schemas.microsoft.com/office/drawing/2014/main" id="{7B2F4B5B-AB8F-E9C6-512D-E89CBAED3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ptile Reproduction ( Read ) | Biology | CK-12 Foundation">
            <a:extLst>
              <a:ext uri="{FF2B5EF4-FFF2-40B4-BE49-F238E27FC236}">
                <a16:creationId xmlns:a16="http://schemas.microsoft.com/office/drawing/2014/main" id="{1753E65E-7784-F1C2-1CDD-28988DC45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914" y="4190676"/>
            <a:ext cx="3798102" cy="251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0405147F-08E6-3FE7-CF6F-903E147FE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52400"/>
            <a:ext cx="51816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Most reptiles have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Internal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Fertilization.</a:t>
            </a:r>
          </a:p>
        </p:txBody>
      </p:sp>
    </p:spTree>
    <p:extLst>
      <p:ext uri="{BB962C8B-B14F-4D97-AF65-F5344CB8AC3E}">
        <p14:creationId xmlns:p14="http://schemas.microsoft.com/office/powerpoint/2010/main" val="230229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8077200" cy="762000"/>
          </a:xfrm>
        </p:spPr>
        <p:txBody>
          <a:bodyPr/>
          <a:lstStyle/>
          <a:p>
            <a:pPr algn="ctr" eaLnBrk="1" hangingPunct="1"/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INTERNAL Fertilization – Amniotic Egg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914400"/>
            <a:ext cx="8229600" cy="5867400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Reptiles, Birds, and Mammals form an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Amniotic Egg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marL="688975" lvl="1" indent="-342900" eaLnBrk="1" hangingPunct="1">
              <a:spcBef>
                <a:spcPts val="18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Inside the egg are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 internal membranes:</a:t>
            </a:r>
          </a:p>
          <a:p>
            <a:pPr marL="1139825" lvl="2" indent="-514350">
              <a:spcBef>
                <a:spcPts val="1800"/>
              </a:spcBef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AMNION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a fluid-filled sac surrounding the embryo.</a:t>
            </a:r>
          </a:p>
          <a:p>
            <a:pPr marL="1139825" lvl="2" indent="-514350">
              <a:spcBef>
                <a:spcPts val="1800"/>
              </a:spcBef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YOLK SAC </a:t>
            </a: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contains a rich store of nutrients for the developing embryo.</a:t>
            </a:r>
          </a:p>
          <a:p>
            <a:pPr marL="1139825" lvl="2" indent="-514350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1F89BD"/>
              </a:buClr>
              <a:buFont typeface="+mj-lt"/>
              <a:buAutoNum type="arabicPeriod"/>
            </a:pPr>
            <a:r>
              <a:rPr lang="en-US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The </a:t>
            </a:r>
            <a:r>
              <a:rPr lang="en-US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CHORION</a:t>
            </a:r>
            <a:r>
              <a:rPr lang="en-US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 (and </a:t>
            </a:r>
            <a:r>
              <a:rPr lang="en-US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ALLANTOIS</a:t>
            </a:r>
            <a:r>
              <a:rPr lang="en-US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) enables the embryo to obtain oxygen from the air and dispose of carbon dioxide.</a:t>
            </a:r>
          </a:p>
          <a:p>
            <a:pPr marL="1139825" lvl="2" indent="-514350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1F89BD"/>
              </a:buClr>
              <a:buFont typeface="+mj-lt"/>
              <a:buAutoNum type="arabicPeriod"/>
            </a:pPr>
            <a:r>
              <a:rPr lang="en-US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The</a:t>
            </a:r>
            <a:r>
              <a:rPr lang="en-US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ALLANTOIS</a:t>
            </a:r>
            <a:r>
              <a:rPr lang="en-US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also helps dispose of metabolic waste.</a:t>
            </a:r>
          </a:p>
          <a:p>
            <a:pPr marL="57150" indent="0">
              <a:buNone/>
            </a:pPr>
            <a:endParaRPr lang="en-US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3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533400"/>
          </a:xfrm>
        </p:spPr>
        <p:txBody>
          <a:bodyPr/>
          <a:lstStyle/>
          <a:p>
            <a:pPr algn="ctr"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Chordate Diversity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89" y="0"/>
            <a:ext cx="777466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E695F6-C55D-0FE2-2E2E-D76FFB797C72}"/>
              </a:ext>
            </a:extLst>
          </p:cNvPr>
          <p:cNvSpPr/>
          <p:nvPr/>
        </p:nvSpPr>
        <p:spPr bwMode="auto">
          <a:xfrm>
            <a:off x="1219200" y="37338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CA4E05-D366-6DF9-3203-69588DB088DF}"/>
              </a:ext>
            </a:extLst>
          </p:cNvPr>
          <p:cNvSpPr/>
          <p:nvPr/>
        </p:nvSpPr>
        <p:spPr bwMode="auto">
          <a:xfrm>
            <a:off x="1809008" y="63627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B2607CF-B975-2C3D-DE86-F0C34A71E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999" y="76200"/>
            <a:ext cx="222031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Amniotic Egg</a:t>
            </a:r>
          </a:p>
        </p:txBody>
      </p:sp>
    </p:spTree>
    <p:extLst>
      <p:ext uri="{BB962C8B-B14F-4D97-AF65-F5344CB8AC3E}">
        <p14:creationId xmlns:p14="http://schemas.microsoft.com/office/powerpoint/2010/main" val="4004958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1" t="37222" r="-2010" b="7223"/>
          <a:stretch/>
        </p:blipFill>
        <p:spPr>
          <a:xfrm>
            <a:off x="1219200" y="2971800"/>
            <a:ext cx="7098144" cy="381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E695F6-C55D-0FE2-2E2E-D76FFB797C72}"/>
              </a:ext>
            </a:extLst>
          </p:cNvPr>
          <p:cNvSpPr/>
          <p:nvPr/>
        </p:nvSpPr>
        <p:spPr bwMode="auto">
          <a:xfrm>
            <a:off x="1219200" y="37338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CA4E05-D366-6DF9-3203-69588DB088DF}"/>
              </a:ext>
            </a:extLst>
          </p:cNvPr>
          <p:cNvSpPr/>
          <p:nvPr/>
        </p:nvSpPr>
        <p:spPr bwMode="auto">
          <a:xfrm>
            <a:off x="1809008" y="6362700"/>
            <a:ext cx="381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18E43856-3641-5BA9-8C8F-DEAC6E17CC40}"/>
              </a:ext>
            </a:extLst>
          </p:cNvPr>
          <p:cNvSpPr/>
          <p:nvPr/>
        </p:nvSpPr>
        <p:spPr bwMode="auto">
          <a:xfrm rot="19551770">
            <a:off x="2048652" y="3576073"/>
            <a:ext cx="2081008" cy="838200"/>
          </a:xfrm>
          <a:prstGeom prst="blockArc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A94118-EE47-B2CB-A3C6-2B0AF3371111}"/>
              </a:ext>
            </a:extLst>
          </p:cNvPr>
          <p:cNvGrpSpPr/>
          <p:nvPr/>
        </p:nvGrpSpPr>
        <p:grpSpPr>
          <a:xfrm>
            <a:off x="1066800" y="2819400"/>
            <a:ext cx="2971800" cy="1295399"/>
            <a:chOff x="1066800" y="2819400"/>
            <a:chExt cx="2971800" cy="12953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6D97D2-797B-CC17-6E9C-2B01BB202DBA}"/>
                </a:ext>
              </a:extLst>
            </p:cNvPr>
            <p:cNvSpPr/>
            <p:nvPr/>
          </p:nvSpPr>
          <p:spPr bwMode="auto">
            <a:xfrm>
              <a:off x="1219200" y="2819400"/>
              <a:ext cx="2819400" cy="609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C43B96-17A8-F0CF-3477-07D902A3E4BF}"/>
                </a:ext>
              </a:extLst>
            </p:cNvPr>
            <p:cNvSpPr/>
            <p:nvPr/>
          </p:nvSpPr>
          <p:spPr bwMode="auto">
            <a:xfrm>
              <a:off x="1066800" y="3405248"/>
              <a:ext cx="1524000" cy="7095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60BC3B-0049-563F-4E4E-5DBA68A2F689}"/>
                </a:ext>
              </a:extLst>
            </p:cNvPr>
            <p:cNvSpPr/>
            <p:nvPr/>
          </p:nvSpPr>
          <p:spPr bwMode="auto">
            <a:xfrm rot="19319546">
              <a:off x="1885661" y="3213376"/>
              <a:ext cx="1524000" cy="7095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F139161B-E0FF-A291-DD53-CD8836F0F647}"/>
              </a:ext>
            </a:extLst>
          </p:cNvPr>
          <p:cNvSpPr/>
          <p:nvPr/>
        </p:nvSpPr>
        <p:spPr bwMode="auto">
          <a:xfrm>
            <a:off x="1143000" y="4967350"/>
            <a:ext cx="837538" cy="38100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1F85FB-4CEE-7908-773A-F8D606B9E014}"/>
              </a:ext>
            </a:extLst>
          </p:cNvPr>
          <p:cNvSpPr/>
          <p:nvPr/>
        </p:nvSpPr>
        <p:spPr bwMode="auto">
          <a:xfrm>
            <a:off x="7315200" y="3924300"/>
            <a:ext cx="925944" cy="57150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059F9-B872-992D-7C53-7FEB669FF628}"/>
              </a:ext>
            </a:extLst>
          </p:cNvPr>
          <p:cNvSpPr/>
          <p:nvPr/>
        </p:nvSpPr>
        <p:spPr bwMode="auto">
          <a:xfrm>
            <a:off x="1137228" y="5436696"/>
            <a:ext cx="925944" cy="354504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FC71F37-C7A5-461A-2A01-B00CACAD8757}"/>
              </a:ext>
            </a:extLst>
          </p:cNvPr>
          <p:cNvSpPr/>
          <p:nvPr/>
        </p:nvSpPr>
        <p:spPr bwMode="auto">
          <a:xfrm>
            <a:off x="1137228" y="5906126"/>
            <a:ext cx="925944" cy="354504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492B326-D5D1-17AC-19C5-B0D236C371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37228" y="457736"/>
            <a:ext cx="7919028" cy="2857500"/>
          </a:xfrm>
        </p:spPr>
        <p:txBody>
          <a:bodyPr/>
          <a:lstStyle/>
          <a:p>
            <a:pPr marL="60325" lvl="2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AMNION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a fluid-filled sac surrounding the embryo.</a:t>
            </a:r>
          </a:p>
          <a:p>
            <a:pPr marL="60325" lvl="2" indent="0">
              <a:spcBef>
                <a:spcPts val="1800"/>
              </a:spcBef>
              <a:buNone/>
            </a:pPr>
            <a:r>
              <a:rPr 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n-US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YOLK SAC </a:t>
            </a:r>
            <a:r>
              <a:rPr lang="en-US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contains a rich store of nutrients for the developing embryo.</a:t>
            </a:r>
          </a:p>
          <a:p>
            <a:pPr marL="60325" lvl="2" indent="0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The </a:t>
            </a:r>
            <a:r>
              <a:rPr lang="en-US" sz="2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CHORION</a:t>
            </a:r>
            <a:r>
              <a:rPr lang="en-US" sz="2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 (and </a:t>
            </a:r>
            <a:r>
              <a:rPr lang="en-US" sz="20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ALLANTOIS</a:t>
            </a:r>
            <a:r>
              <a:rPr lang="en-US" sz="2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) enable the embryo to obtain oxygen from the air and dispose of carbon dioxide.</a:t>
            </a:r>
          </a:p>
          <a:p>
            <a:pPr marL="60325" lvl="2" indent="0" eaLnBrk="1" fontAlgn="auto" hangingPunct="1">
              <a:spcBef>
                <a:spcPts val="1800"/>
              </a:spcBef>
              <a:spcAft>
                <a:spcPts val="0"/>
              </a:spcAft>
              <a:buClr>
                <a:srgbClr val="1F89BD"/>
              </a:buClr>
              <a:buNone/>
            </a:pPr>
            <a:r>
              <a:rPr lang="en-US" sz="2000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The</a:t>
            </a:r>
            <a:r>
              <a:rPr lang="en-US" sz="2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sz="2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ALLANTOIS</a:t>
            </a:r>
            <a:r>
              <a:rPr lang="en-US" sz="2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sz="2000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  <a:cs typeface="+mn-cs"/>
              </a:rPr>
              <a:t>also helps dispose of metabolic waste.</a:t>
            </a:r>
          </a:p>
          <a:p>
            <a:pPr marL="57150" indent="0">
              <a:buNone/>
            </a:pPr>
            <a:endParaRPr lang="en-US" sz="1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57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7E56E2A-088C-10FE-8514-49EB58C83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0" y="152400"/>
            <a:ext cx="2286000" cy="762000"/>
          </a:xfrm>
          <a:solidFill>
            <a:srgbClr val="7030A0"/>
          </a:solidFill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Parity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948BCD4-743C-5180-DCEC-19806DDE0BC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72066" y="114300"/>
            <a:ext cx="4461934" cy="67437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18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Types of Egg/Embryo Development: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Oviparity</a:t>
            </a:r>
            <a:r>
              <a:rPr lang="en-US" sz="21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marL="463550" lvl="1" indent="-238125" eaLnBrk="1" hangingPunct="1">
              <a:spcBef>
                <a:spcPts val="1200"/>
              </a:spcBef>
            </a:pPr>
            <a:r>
              <a:rPr lang="en-US" sz="21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Shell forms around the embryo after it is </a:t>
            </a:r>
            <a:r>
              <a:rPr lang="en-US" sz="21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internally fertilized</a:t>
            </a:r>
            <a:r>
              <a:rPr lang="en-US" sz="21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marL="463550" lvl="1" indent="-238125" eaLnBrk="1" hangingPunct="1">
              <a:spcBef>
                <a:spcPts val="1200"/>
              </a:spcBef>
            </a:pPr>
            <a:r>
              <a:rPr lang="en-US" sz="2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Female </a:t>
            </a: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DEPOSITS THE EGG </a:t>
            </a:r>
            <a:r>
              <a:rPr lang="en-US" sz="2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containing the embryo to complete development before hatching (Birds, Reptiles).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Ovoviviparity</a:t>
            </a:r>
            <a:r>
              <a:rPr lang="en-US" sz="21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marL="463550" lvl="1" indent="-238125" eaLnBrk="1" hangingPunct="1">
              <a:spcBef>
                <a:spcPts val="1200"/>
              </a:spcBef>
            </a:pPr>
            <a:r>
              <a:rPr lang="en-US" sz="21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Shell forms around the embryo after it is </a:t>
            </a:r>
            <a:r>
              <a:rPr lang="en-US" sz="21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internally fertilized</a:t>
            </a:r>
            <a:r>
              <a:rPr lang="en-US" sz="21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marL="463550" lvl="1" indent="-238125" eaLnBrk="1" hangingPunct="1">
              <a:spcBef>
                <a:spcPts val="1200"/>
              </a:spcBef>
            </a:pP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RETAINED IN THE FEMALE </a:t>
            </a:r>
            <a:r>
              <a:rPr lang="en-US" sz="21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until it hatches, or just before it hatches (Sharks, Sea Horses).</a:t>
            </a:r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F1E9F282-5DCD-3B1D-A78A-A3C47B902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86" y="1067295"/>
            <a:ext cx="3154914" cy="2777696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75A3FDE-D53B-AFE6-67FB-67CDFE016B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4859" r="11667"/>
          <a:stretch/>
        </p:blipFill>
        <p:spPr bwMode="auto">
          <a:xfrm>
            <a:off x="5334000" y="4053304"/>
            <a:ext cx="3581400" cy="267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88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76200"/>
            <a:ext cx="7086600" cy="6705600"/>
          </a:xfrm>
        </p:spPr>
        <p:txBody>
          <a:bodyPr/>
          <a:lstStyle/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List the Evolutionary order of the Animals &amp; give an example.</a:t>
            </a:r>
          </a:p>
          <a:p>
            <a:pPr marL="114300" marR="0" indent="0">
              <a:spcBef>
                <a:spcPts val="60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Porifera (</a:t>
            </a:r>
            <a:r>
              <a:rPr lang="en-US" sz="1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sponges</a:t>
            </a: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Coelenterates/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Cnidaria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hydra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Platyhelminthes (</a:t>
            </a:r>
            <a:r>
              <a:rPr lang="en-US" sz="1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flatworms, planarians</a:t>
            </a: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Nematoda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round worms, heartworms, pinworms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Annelids (</a:t>
            </a:r>
            <a:r>
              <a:rPr lang="en-US" sz="1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segmented worms, earthworms, </a:t>
            </a:r>
            <a:r>
              <a:rPr lang="en-US" sz="1800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polychaetes</a:t>
            </a:r>
            <a:r>
              <a:rPr lang="en-US" sz="1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leeches</a:t>
            </a: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Echinoderms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starfish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Mollusks (</a:t>
            </a:r>
            <a:r>
              <a:rPr lang="en-US" sz="1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gastropod: snails,</a:t>
            </a: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bivalve: clams, cephalopod: squid</a:t>
            </a: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Arthropods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(arachnid (spiders); crustaceans (crabs); myriapods (millipeds &amp; centipedes); insects (butterflies, Grasshoppers, lice, fleas, beetles, wasps)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Chordates</a:t>
            </a:r>
          </a:p>
          <a:p>
            <a:pPr marL="114300" marR="0" indent="0">
              <a:spcBef>
                <a:spcPts val="0"/>
              </a:spcBef>
              <a:spcAft>
                <a:spcPts val="0"/>
              </a:spcAft>
              <a:tabLst>
                <a:tab pos="6858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	</a:t>
            </a:r>
            <a:endParaRPr lang="en-US" sz="1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Define Metamorphosis. Give the types.</a:t>
            </a:r>
          </a:p>
          <a:p>
            <a:pPr marL="0" indent="0" eaLnBrk="1" hangingPunct="1">
              <a:buClr>
                <a:srgbClr val="002060"/>
              </a:buClr>
              <a:buSzPct val="100000"/>
              <a:tabLst>
                <a:tab pos="463550" algn="l"/>
              </a:tabLst>
              <a:defRPr/>
            </a:pP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Change in form from egg to adult</a:t>
            </a:r>
          </a:p>
          <a:p>
            <a:pPr marL="0" indent="0" eaLnBrk="1" hangingPunct="1">
              <a:buClr>
                <a:srgbClr val="002060"/>
              </a:buClr>
              <a:buSzPct val="100000"/>
              <a:tabLst>
                <a:tab pos="463550" algn="l"/>
              </a:tabLst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Complete (4 stages); incomplete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(no pupa stage)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endParaRPr lang="en-US" sz="1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indent="0" eaLnBrk="1" hangingPunct="1">
              <a:buClr>
                <a:srgbClr val="002060"/>
              </a:buClr>
              <a:buSzPct val="100000"/>
              <a:defRPr/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Define Deuterostome. Which phyla?</a:t>
            </a:r>
          </a:p>
          <a:p>
            <a:pPr marL="0" indent="0" eaLnBrk="1" hangingPunct="1">
              <a:buClr>
                <a:srgbClr val="002060"/>
              </a:buClr>
              <a:buSzPct val="100000"/>
              <a:tabLst>
                <a:tab pos="463550" algn="l"/>
              </a:tabLst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Echinoderm &amp; chordates (“anus first”)</a:t>
            </a: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12" name="Picture 11" descr="warm_up-01.eps">
            <a:extLst>
              <a:ext uri="{FF2B5EF4-FFF2-40B4-BE49-F238E27FC236}">
                <a16:creationId xmlns:a16="http://schemas.microsoft.com/office/drawing/2014/main" id="{CA731A4E-E3FC-7B89-D927-CBACBC51D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323" y="0"/>
            <a:ext cx="838200" cy="67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5781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7E56E2A-088C-10FE-8514-49EB58C83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06587" y="23751"/>
            <a:ext cx="2438400" cy="762000"/>
          </a:xfrm>
        </p:spPr>
        <p:txBody>
          <a:bodyPr/>
          <a:lstStyle/>
          <a:p>
            <a:pPr algn="ctr" eaLnBrk="1" hangingPunct="1"/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Parity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839E428-4237-A1FC-657E-3ABA57FFB837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685800"/>
            <a:ext cx="8305800" cy="5867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4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Viviparity</a:t>
            </a:r>
            <a:endParaRPr lang="en-US" sz="2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463550" lvl="1" indent="-238125" eaLnBrk="1" hangingPunct="1">
              <a:lnSpc>
                <a:spcPct val="90000"/>
              </a:lnSpc>
            </a:pPr>
            <a:r>
              <a:rPr lang="en-US" sz="2400" b="1" kern="0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Shell does NOT form around an embryo.</a:t>
            </a:r>
          </a:p>
          <a:p>
            <a:pPr marL="463550" lvl="1" indent="-238125" eaLnBrk="1" hangingPunct="1">
              <a:lnSpc>
                <a:spcPct val="90000"/>
              </a:lnSpc>
            </a:pPr>
            <a:r>
              <a:rPr 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LIVE BIRTH </a:t>
            </a:r>
            <a:r>
              <a:rPr lang="en-US" sz="24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after gestation period (most Mammals).</a:t>
            </a:r>
          </a:p>
          <a:p>
            <a:pPr marL="0" lvl="1" indent="0" eaLnBrk="1" hangingPunct="1">
              <a:lnSpc>
                <a:spcPct val="90000"/>
              </a:lnSpc>
              <a:buNone/>
            </a:pPr>
            <a:endParaRPr lang="en-US" sz="16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lvl="1" indent="0" eaLnBrk="1" hangingPunct="1">
              <a:lnSpc>
                <a:spcPct val="90000"/>
              </a:lnSpc>
              <a:buNone/>
            </a:pPr>
            <a:r>
              <a:rPr lang="en-US" sz="24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Placenta</a:t>
            </a:r>
          </a:p>
          <a:p>
            <a:pPr marL="225425" lvl="1" indent="0" eaLnBrk="1" hangingPunct="1">
              <a:lnSpc>
                <a:spcPct val="90000"/>
              </a:lnSpc>
              <a:buNone/>
            </a:pPr>
            <a:r>
              <a:rPr lang="en-US" sz="2400" b="1" kern="0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Structure through which an embryo receives its nourishment and performs gas exchange from the mother.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971725-123A-A193-AA92-CDDEF0703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583049"/>
            <a:ext cx="48768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3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EBFC4B1-5D02-3C20-6B03-A8123F6083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761081"/>
              </p:ext>
            </p:extLst>
          </p:nvPr>
        </p:nvGraphicFramePr>
        <p:xfrm>
          <a:off x="685799" y="152400"/>
          <a:ext cx="7086601" cy="2484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1">
                  <a:extLst>
                    <a:ext uri="{9D8B030D-6E8A-4147-A177-3AD203B41FA5}">
                      <a16:colId xmlns:a16="http://schemas.microsoft.com/office/drawing/2014/main" val="2394969949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64250066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89459324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668485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All chordates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Amphibians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Reptiles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76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8248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95816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816827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0487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These classes are all ___ (backbone).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Mouth to anus (separate)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2388352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5AAD2C-9E99-833A-24EA-3F8BFCBA77CB}"/>
              </a:ext>
            </a:extLst>
          </p:cNvPr>
          <p:cNvSpPr txBox="1">
            <a:spLocks/>
          </p:cNvSpPr>
          <p:nvPr/>
        </p:nvSpPr>
        <p:spPr bwMode="auto">
          <a:xfrm>
            <a:off x="695632" y="3429000"/>
            <a:ext cx="7086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rgbClr val="3366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rgbClr val="3366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Name &amp;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define 3 types of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”parity” (eggs).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lang="en-US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What does “amniotic” mean?</a:t>
            </a:r>
          </a:p>
          <a:p>
            <a:pPr marL="0" indent="0" eaLnBrk="1" hangingPunct="1">
              <a:buClr>
                <a:srgbClr val="002060"/>
              </a:buClr>
              <a:buSzPct val="100000"/>
              <a:tabLst>
                <a:tab pos="225425" algn="l"/>
              </a:tabLst>
              <a:defRPr/>
            </a:pPr>
            <a:r>
              <a:rPr lang="en-US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3" name="Picture 2" descr="try_it-01.eps">
            <a:extLst>
              <a:ext uri="{FF2B5EF4-FFF2-40B4-BE49-F238E27FC236}">
                <a16:creationId xmlns:a16="http://schemas.microsoft.com/office/drawing/2014/main" id="{322D2257-7A8E-430F-996B-92FB413BB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8702"/>
            <a:ext cx="939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3973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66DF58-110B-4235-86C0-A898C5228190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EBFC4B1-5D02-3C20-6B03-A8123F6083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086614"/>
              </p:ext>
            </p:extLst>
          </p:nvPr>
        </p:nvGraphicFramePr>
        <p:xfrm>
          <a:off x="685799" y="152400"/>
          <a:ext cx="7086601" cy="2966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394969949"/>
                    </a:ext>
                  </a:extLst>
                </a:gridCol>
                <a:gridCol w="1828801">
                  <a:extLst>
                    <a:ext uri="{9D8B030D-6E8A-4147-A177-3AD203B41FA5}">
                      <a16:colId xmlns:a16="http://schemas.microsoft.com/office/drawing/2014/main" val="164250066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189459324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668485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All chordates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Amphibians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Reptiles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76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Bilateral Symmetry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Jawless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Frogs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Lizards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8248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Triploblastic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Cartilage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Toads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Turtles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958162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Coelomates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Bony lobed fins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Newts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Crocodilians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816827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Reproduce Sexually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Body ray fins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Salamanders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FF"/>
                          </a:solidFill>
                        </a:rPr>
                        <a:t>Snakes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0487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These classes are all vertebrates (backbone).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Mouth to anus (separate)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2388352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5AAD2C-9E99-833A-24EA-3F8BFCBA77CB}"/>
              </a:ext>
            </a:extLst>
          </p:cNvPr>
          <p:cNvSpPr txBox="1">
            <a:spLocks/>
          </p:cNvSpPr>
          <p:nvPr/>
        </p:nvSpPr>
        <p:spPr bwMode="auto">
          <a:xfrm>
            <a:off x="695632" y="3429000"/>
            <a:ext cx="7086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rgbClr val="3366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rgbClr val="3366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Name &amp;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define 3 types of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”parity” (eggs).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oviparity – hard shell, deposited in nest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lang="en-US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ovoviviparity – shell within mother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viviparity – no shell, live birth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What does “amniotic” mean?</a:t>
            </a:r>
          </a:p>
          <a:p>
            <a:pPr marL="0" indent="0" eaLnBrk="1" hangingPunct="1">
              <a:buClr>
                <a:srgbClr val="002060"/>
              </a:buClr>
              <a:buSzPct val="100000"/>
              <a:tabLst>
                <a:tab pos="225425" algn="l"/>
              </a:tabLst>
              <a:defRPr/>
            </a:pPr>
            <a:r>
              <a:rPr lang="en-US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The egg (reptiles, birds, mammals) has an amnion, yolk sac, chorion, allantois.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3" name="Picture 2" descr="try_it-01.eps">
            <a:extLst>
              <a:ext uri="{FF2B5EF4-FFF2-40B4-BE49-F238E27FC236}">
                <a16:creationId xmlns:a16="http://schemas.microsoft.com/office/drawing/2014/main" id="{322D2257-7A8E-430F-996B-92FB413BB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8702"/>
            <a:ext cx="9398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7266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115510"/>
            <a:ext cx="7818437" cy="798890"/>
          </a:xfrm>
        </p:spPr>
        <p:txBody>
          <a:bodyPr/>
          <a:lstStyle/>
          <a:p>
            <a:pPr algn="ctr" eaLnBrk="1" hangingPunct="1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Regulation of Body Temperature</a:t>
            </a:r>
          </a:p>
        </p:txBody>
      </p:sp>
      <p:pic>
        <p:nvPicPr>
          <p:cNvPr id="4098" name="Picture 2" descr="Top left, iguana basking in the sun on a rock; top right, &#10;elephant spraying itself with water; bottom left, free-range chickens all sitting in the shade under a tarp in a field; bottom right, penguin chicks huddling together for warmth.">
            <a:extLst>
              <a:ext uri="{FF2B5EF4-FFF2-40B4-BE49-F238E27FC236}">
                <a16:creationId xmlns:a16="http://schemas.microsoft.com/office/drawing/2014/main" id="{DB1EE4A1-793B-9A9B-2BAD-C125D2001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14400"/>
            <a:ext cx="8104453" cy="576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921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3659305"/>
            <a:ext cx="4003963" cy="2627690"/>
          </a:xfrm>
          <a:prstGeom prst="rect">
            <a:avLst/>
          </a:prstGeom>
        </p:spPr>
      </p:pic>
      <p:pic>
        <p:nvPicPr>
          <p:cNvPr id="3074" name="Picture 2" descr="Leopard Gecko - VK &amp; NM | Ectotherms Wiki | Fandom">
            <a:extLst>
              <a:ext uri="{FF2B5EF4-FFF2-40B4-BE49-F238E27FC236}">
                <a16:creationId xmlns:a16="http://schemas.microsoft.com/office/drawing/2014/main" id="{EFB286F9-EDC8-D88B-E90C-41F348728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t="2941" r="1304" b="2941"/>
          <a:stretch/>
        </p:blipFill>
        <p:spPr bwMode="auto">
          <a:xfrm>
            <a:off x="4935681" y="3144350"/>
            <a:ext cx="4191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802078" y="56050"/>
            <a:ext cx="8341921" cy="5410200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ECTOTHERM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marL="569913" lvl="1" indent="-225425" eaLnBrk="1" hangingPunct="1"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Animal whose body temperature tends to fluctuate with the environment.</a:t>
            </a:r>
          </a:p>
          <a:p>
            <a:pPr marL="569913" lvl="1" indent="-225425" eaLnBrk="1" hangingPunct="1"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Invertebrates, fishes, amphibians, and reptiles.</a:t>
            </a:r>
          </a:p>
          <a:p>
            <a:pPr marL="569913" lvl="1" indent="-225425" eaLnBrk="1" hangingPunct="1"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Behaviors that help adjust  body temperature: basking in the sun, burrowing into the ground, etc.</a:t>
            </a:r>
          </a:p>
        </p:txBody>
      </p:sp>
    </p:spTree>
    <p:extLst>
      <p:ext uri="{BB962C8B-B14F-4D97-AF65-F5344CB8AC3E}">
        <p14:creationId xmlns:p14="http://schemas.microsoft.com/office/powerpoint/2010/main" val="202565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639790" y="192657"/>
            <a:ext cx="3352800" cy="838200"/>
          </a:xfrm>
        </p:spPr>
        <p:txBody>
          <a:bodyPr/>
          <a:lstStyle/>
          <a:p>
            <a:pPr algn="ctr" eaLnBrk="1" hangingPunct="1"/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Regulation of Body Temperature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940759" y="533400"/>
            <a:ext cx="8001000" cy="5410200"/>
          </a:xfrm>
        </p:spPr>
        <p:txBody>
          <a:bodyPr/>
          <a:lstStyle/>
          <a:p>
            <a:pPr marL="57150" indent="0" eaLnBrk="1" hangingPunct="1">
              <a:buNone/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ENDOTHERM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</a:t>
            </a:r>
          </a:p>
          <a:p>
            <a:pPr marL="800100" lvl="1" eaLnBrk="1" hangingPunct="1"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Animal that maintains constant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INTERNAL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body temperature by using heat generated by his own metabolism.</a:t>
            </a:r>
          </a:p>
          <a:p>
            <a:pPr marL="800100" lvl="1" eaLnBrk="1" hangingPunct="1"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Birds and Mammals</a:t>
            </a:r>
          </a:p>
          <a:p>
            <a:pPr marL="800100" lvl="1" eaLnBrk="1" hangingPunct="1">
              <a:spcBef>
                <a:spcPts val="1200"/>
              </a:spcBef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Requires an enormous amount of energy and food.</a:t>
            </a:r>
          </a:p>
          <a:p>
            <a:pPr marL="800100" lvl="1" eaLnBrk="1" hangingPunct="1">
              <a:spcBef>
                <a:spcPts val="1200"/>
              </a:spcBef>
              <a:defRPr/>
            </a:pPr>
            <a:r>
              <a:rPr lang="en-US" sz="2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Fur, hair,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and Feathers help retain heat.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418162"/>
            <a:ext cx="3036259" cy="2277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54105"/>
            <a:ext cx="3084096" cy="221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sz="4800" b="1" i="1" dirty="0">
                <a:latin typeface="Rockwell" pitchFamily="18" charset="0"/>
              </a:rPr>
              <a:t>Chapter 29: </a:t>
            </a:r>
            <a:br>
              <a:rPr lang="en-US" sz="4800" b="1" i="1" dirty="0">
                <a:latin typeface="Rockwell" pitchFamily="18" charset="0"/>
              </a:rPr>
            </a:br>
            <a:r>
              <a:rPr lang="en-US" sz="4800" b="1" i="1" dirty="0">
                <a:latin typeface="Rockwell" pitchFamily="18" charset="0"/>
              </a:rPr>
              <a:t>Kingdom Animalia IV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/>
              <a:t>    			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101381" name="Picture 5" descr="Bald eag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54927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578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121834"/>
            <a:ext cx="3886200" cy="762000"/>
          </a:xfrm>
          <a:solidFill>
            <a:srgbClr val="FFC00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chemeClr val="accent1"/>
                </a:solidFill>
                <a:latin typeface="Comic Sans MS" pitchFamily="66" charset="0"/>
              </a:rPr>
              <a:t>Birds / AVES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066800"/>
            <a:ext cx="5600700" cy="566936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</a:rPr>
              <a:t>ORNITHOLOGY</a:t>
            </a:r>
          </a:p>
          <a:p>
            <a:pPr marL="0" indent="0" eaLnBrk="1" hangingPunct="1">
              <a:buNone/>
              <a:defRPr/>
            </a:pPr>
            <a:r>
              <a:rPr lang="en-US" sz="20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US" sz="2000" b="1" dirty="0">
                <a:latin typeface="Comic Sans MS" pitchFamily="66" charset="0"/>
              </a:rPr>
              <a:t>Study of Birds</a:t>
            </a:r>
          </a:p>
          <a:p>
            <a:pPr marL="0" indent="0" eaLnBrk="1" hangingPunct="1">
              <a:buNone/>
              <a:defRPr/>
            </a:pPr>
            <a:endParaRPr lang="en-US" sz="1600" b="1" dirty="0">
              <a:latin typeface="Comic Sans MS" pitchFamily="66" charset="0"/>
            </a:endParaRPr>
          </a:p>
          <a:p>
            <a:pPr marL="0" indent="0" eaLnBrk="1" hangingPunct="1">
              <a:buNone/>
              <a:defRPr/>
            </a:pPr>
            <a:r>
              <a:rPr lang="en-US" sz="2400" b="1" dirty="0">
                <a:latin typeface="Comic Sans MS" pitchFamily="66" charset="0"/>
              </a:rPr>
              <a:t>Unique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Features</a:t>
            </a:r>
            <a:r>
              <a:rPr lang="en-US" sz="2400" b="1" dirty="0">
                <a:latin typeface="Comic Sans MS" pitchFamily="66" charset="0"/>
              </a:rPr>
              <a:t> that set Birds apart from other Vertebrates: </a:t>
            </a:r>
          </a:p>
          <a:p>
            <a:pPr lvl="1" eaLnBrk="1" hangingPunct="1">
              <a:defRPr/>
            </a:pP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Endothermic</a:t>
            </a:r>
          </a:p>
          <a:p>
            <a:pPr lvl="1" eaLnBrk="1" hangingPunct="1">
              <a:defRPr/>
            </a:pPr>
            <a:r>
              <a:rPr lang="en-US" b="1" dirty="0">
                <a:solidFill>
                  <a:srgbClr val="040200"/>
                </a:solidFill>
                <a:latin typeface="Comic Sans MS" pitchFamily="66" charset="0"/>
              </a:rPr>
              <a:t>Flight</a:t>
            </a:r>
          </a:p>
          <a:p>
            <a:pPr marL="0" indent="0" eaLnBrk="1" hangingPunct="1">
              <a:spcBef>
                <a:spcPts val="1800"/>
              </a:spcBef>
              <a:buNone/>
              <a:defRPr/>
            </a:pP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Anatomical Adaptations to Flight</a:t>
            </a:r>
            <a:r>
              <a:rPr lang="en-US" sz="2400" b="1" dirty="0">
                <a:latin typeface="Comic Sans MS" pitchFamily="66" charset="0"/>
              </a:rPr>
              <a:t>:</a:t>
            </a:r>
          </a:p>
          <a:p>
            <a:pPr lvl="1" eaLnBrk="1" hangingPunct="1">
              <a:defRPr/>
            </a:pPr>
            <a:r>
              <a:rPr lang="en-US" b="1" dirty="0">
                <a:solidFill>
                  <a:srgbClr val="040200"/>
                </a:solidFill>
                <a:latin typeface="Comic Sans MS" pitchFamily="66" charset="0"/>
              </a:rPr>
              <a:t>Tapered body </a:t>
            </a:r>
            <a:r>
              <a:rPr lang="en-US" b="1" dirty="0">
                <a:latin typeface="Comic Sans MS" pitchFamily="66" charset="0"/>
              </a:rPr>
              <a:t>with a streamlined profile.</a:t>
            </a:r>
          </a:p>
          <a:p>
            <a:pPr lvl="1" eaLnBrk="1" hangingPunct="1">
              <a:defRPr/>
            </a:pP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Bones</a:t>
            </a:r>
            <a:r>
              <a:rPr lang="en-US" b="1" dirty="0">
                <a:latin typeface="Comic Sans MS" pitchFamily="66" charset="0"/>
              </a:rPr>
              <a:t> are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lightweight and </a:t>
            </a:r>
            <a:r>
              <a:rPr lang="en-US" b="1" dirty="0">
                <a:solidFill>
                  <a:srgbClr val="00B050"/>
                </a:solidFill>
                <a:latin typeface="Comic Sans MS" pitchFamily="66" charset="0"/>
              </a:rPr>
              <a:t>HOLLOW</a:t>
            </a:r>
            <a:r>
              <a:rPr lang="en-US" b="1" dirty="0">
                <a:latin typeface="Comic Sans MS" pitchFamily="66" charset="0"/>
              </a:rPr>
              <a:t>, with internal struts that add support.</a:t>
            </a:r>
          </a:p>
          <a:p>
            <a:pPr marL="457200" lvl="1" indent="0" eaLnBrk="1" hangingPunct="1">
              <a:buNone/>
              <a:defRPr/>
            </a:pPr>
            <a:endParaRPr lang="en-US" sz="1800" b="1" dirty="0">
              <a:latin typeface="Comic Sans MS" pitchFamily="66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95400"/>
            <a:ext cx="2667000" cy="320929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0" y="4914900"/>
            <a:ext cx="3200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68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02" y="457200"/>
            <a:ext cx="3535795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chemeClr val="accent1"/>
                </a:solidFill>
                <a:latin typeface="Comic Sans MS" pitchFamily="66" charset="0"/>
              </a:rPr>
              <a:t>Birds / Aves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001834" y="609600"/>
            <a:ext cx="5011002" cy="5808748"/>
          </a:xfrm>
        </p:spPr>
        <p:txBody>
          <a:bodyPr/>
          <a:lstStyle/>
          <a:p>
            <a:pPr marL="0" indent="0" eaLnBrk="1" hangingPunct="1">
              <a:buClr>
                <a:srgbClr val="CC99FF"/>
              </a:buClr>
              <a:buNone/>
              <a:defRPr/>
            </a:pPr>
            <a:r>
              <a:rPr lang="en-US" sz="2600" b="1" dirty="0">
                <a:latin typeface="Comic Sans MS" pitchFamily="66" charset="0"/>
              </a:rPr>
              <a:t>Powerful </a:t>
            </a:r>
            <a:r>
              <a:rPr lang="en-US" sz="2600" b="1" dirty="0">
                <a:solidFill>
                  <a:srgbClr val="00B050"/>
                </a:solidFill>
                <a:latin typeface="Comic Sans MS" pitchFamily="66" charset="0"/>
              </a:rPr>
              <a:t>4-chambered heart </a:t>
            </a:r>
          </a:p>
          <a:p>
            <a:pPr marL="511175" lvl="1" eaLnBrk="1" hangingPunct="1">
              <a:buClr>
                <a:srgbClr val="CC99FF"/>
              </a:buClr>
              <a:defRPr/>
            </a:pP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Completely separates oxygen-rich from oxygen-poor blood.</a:t>
            </a:r>
          </a:p>
          <a:p>
            <a:pPr marL="0" lvl="1" indent="0" eaLnBrk="1" hangingPunct="1">
              <a:buClr>
                <a:srgbClr val="CC99FF"/>
              </a:buClr>
              <a:buNone/>
              <a:defRPr/>
            </a:pPr>
            <a:endParaRPr lang="en-US" b="1" dirty="0">
              <a:solidFill>
                <a:srgbClr val="FFFF00"/>
              </a:solidFill>
              <a:latin typeface="Comic Sans MS" pitchFamily="66" charset="0"/>
            </a:endParaRPr>
          </a:p>
          <a:p>
            <a:pPr marL="0" lvl="1" indent="0" eaLnBrk="1" hangingPunct="1">
              <a:buClr>
                <a:srgbClr val="CC99FF"/>
              </a:buClr>
              <a:buNone/>
              <a:defRPr/>
            </a:pP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Unique Lungs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(anterior and posterior air sacs) </a:t>
            </a:r>
            <a:r>
              <a:rPr lang="en-US" sz="2400" b="1" dirty="0">
                <a:solidFill>
                  <a:srgbClr val="FFFFFF"/>
                </a:solidFill>
                <a:latin typeface="Comic Sans MS" pitchFamily="66" charset="0"/>
              </a:rPr>
              <a:t>that supply the oxygen needed for flight.</a:t>
            </a:r>
          </a:p>
          <a:p>
            <a:pPr marL="569913" eaLnBrk="1" hangingPunct="1">
              <a:spcBef>
                <a:spcPts val="1800"/>
              </a:spcBef>
              <a:buClr>
                <a:srgbClr val="CC99FF"/>
              </a:buClr>
              <a:defRPr/>
            </a:pPr>
            <a:r>
              <a:rPr lang="en-US" sz="2400" b="1" dirty="0">
                <a:latin typeface="Comic Sans MS" pitchFamily="66" charset="0"/>
              </a:rPr>
              <a:t>The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forelimbs</a:t>
            </a:r>
            <a:r>
              <a:rPr lang="en-US" sz="2400" b="1" dirty="0">
                <a:latin typeface="Comic Sans MS" pitchFamily="66" charset="0"/>
              </a:rPr>
              <a:t> function as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Wings </a:t>
            </a:r>
            <a:r>
              <a:rPr lang="en-US" sz="2400" b="1" dirty="0">
                <a:latin typeface="Comic Sans MS" pitchFamily="66" charset="0"/>
              </a:rPr>
              <a:t>used for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flight</a:t>
            </a:r>
            <a:r>
              <a:rPr lang="en-US" sz="2400" b="1" dirty="0">
                <a:latin typeface="Comic Sans MS" pitchFamily="66" charset="0"/>
              </a:rPr>
              <a:t> not grasping.</a:t>
            </a:r>
          </a:p>
          <a:p>
            <a:pPr marL="569913" eaLnBrk="1" hangingPunct="1">
              <a:spcBef>
                <a:spcPts val="1800"/>
              </a:spcBef>
              <a:buClr>
                <a:srgbClr val="CC99FF"/>
              </a:buClr>
              <a:defRPr/>
            </a:pP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Highly developed muscles </a:t>
            </a:r>
            <a:r>
              <a:rPr lang="en-US" sz="2400" b="1" dirty="0">
                <a:solidFill>
                  <a:srgbClr val="FFFFFF"/>
                </a:solidFill>
                <a:latin typeface="Comic Sans MS" pitchFamily="66" charset="0"/>
              </a:rPr>
              <a:t>power the flight.</a:t>
            </a:r>
          </a:p>
          <a:p>
            <a:pPr marL="457200" lvl="1" indent="0" eaLnBrk="1" hangingPunct="1">
              <a:buNone/>
              <a:defRPr/>
            </a:pPr>
            <a:endParaRPr lang="en-US" sz="1800" b="1" dirty="0">
              <a:latin typeface="Comic Sans MS" pitchFamily="66" charset="0"/>
            </a:endParaRPr>
          </a:p>
        </p:txBody>
      </p:sp>
      <p:pic>
        <p:nvPicPr>
          <p:cNvPr id="7" name="ClipArt Placeholder 5" descr="Biology Fig 29.5.1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02" y="4158413"/>
            <a:ext cx="3810000" cy="266099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05" y="1905000"/>
            <a:ext cx="353579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73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35795" y="304801"/>
            <a:ext cx="5608205" cy="27432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b="1" dirty="0">
                <a:latin typeface="Comic Sans MS" pitchFamily="66" charset="0"/>
              </a:rPr>
              <a:t>Body covered with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Feathers</a:t>
            </a:r>
          </a:p>
          <a:p>
            <a:pPr marL="511175" lvl="1" eaLnBrk="1" hangingPunct="1">
              <a:spcBef>
                <a:spcPts val="1200"/>
              </a:spcBef>
              <a:defRPr/>
            </a:pPr>
            <a:r>
              <a:rPr lang="en-US" b="1" dirty="0">
                <a:latin typeface="Comic Sans MS" pitchFamily="66" charset="0"/>
              </a:rPr>
              <a:t>Provide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insulation</a:t>
            </a:r>
          </a:p>
          <a:p>
            <a:pPr marL="511175" lvl="1" eaLnBrk="1" hangingPunct="1">
              <a:spcBef>
                <a:spcPts val="1200"/>
              </a:spcBef>
              <a:defRPr/>
            </a:pPr>
            <a:r>
              <a:rPr lang="en-US" b="1" dirty="0">
                <a:latin typeface="Comic Sans MS" pitchFamily="66" charset="0"/>
              </a:rPr>
              <a:t>Enable a bird to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fly</a:t>
            </a:r>
          </a:p>
          <a:p>
            <a:pPr marL="511175" lvl="1" eaLnBrk="1" hangingPunct="1">
              <a:spcBef>
                <a:spcPts val="1200"/>
              </a:spcBef>
              <a:defRPr/>
            </a:pPr>
            <a:r>
              <a:rPr lang="en-US" b="1" dirty="0">
                <a:latin typeface="Comic Sans MS" pitchFamily="66" charset="0"/>
              </a:rPr>
              <a:t>Important in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mating behavior</a:t>
            </a:r>
          </a:p>
          <a:p>
            <a:pPr marL="511175" lvl="1" eaLnBrk="1" hangingPunct="1">
              <a:spcBef>
                <a:spcPts val="1200"/>
              </a:spcBef>
              <a:defRPr/>
            </a:pPr>
            <a:r>
              <a:rPr lang="en-US" b="1" dirty="0">
                <a:latin typeface="Comic Sans MS" pitchFamily="66" charset="0"/>
              </a:rPr>
              <a:t>Built of the protein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Keratin</a:t>
            </a:r>
          </a:p>
          <a:p>
            <a:pPr marL="0" indent="0" eaLnBrk="1" hangingPunct="1">
              <a:buNone/>
              <a:defRPr/>
            </a:pPr>
            <a:endParaRPr lang="en-US" sz="2400" b="1" dirty="0">
              <a:latin typeface="Comic Sans MS" pitchFamily="66" charset="0"/>
            </a:endParaRPr>
          </a:p>
          <a:p>
            <a:pPr marL="0" indent="0" eaLnBrk="1" hangingPunct="1">
              <a:buNone/>
              <a:defRPr/>
            </a:pPr>
            <a:endParaRPr lang="en-US" sz="2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2133600" cy="416718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95" y="2895600"/>
            <a:ext cx="2209801" cy="381764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F24D2A76-72CD-2FDB-960C-CA2B21B77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353579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kern="0" dirty="0">
                <a:solidFill>
                  <a:schemeClr val="accent1"/>
                </a:solidFill>
                <a:latin typeface="Comic Sans MS" pitchFamily="66" charset="0"/>
              </a:rPr>
              <a:t>Birds / Aves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AEE5C9-EB49-4FB0-691A-B8F803628DD1}"/>
              </a:ext>
            </a:extLst>
          </p:cNvPr>
          <p:cNvSpPr txBox="1"/>
          <p:nvPr/>
        </p:nvSpPr>
        <p:spPr>
          <a:xfrm>
            <a:off x="3169806" y="4419600"/>
            <a:ext cx="2895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  <a:defRPr/>
            </a:pPr>
            <a:r>
              <a:rPr lang="en-US" sz="2400" b="1" dirty="0">
                <a:latin typeface="Comic Sans MS" pitchFamily="66" charset="0"/>
              </a:rPr>
              <a:t>The two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hind limbs </a:t>
            </a:r>
            <a:r>
              <a:rPr lang="en-US" sz="2400" b="1" dirty="0">
                <a:latin typeface="Comic Sans MS" pitchFamily="66" charset="0"/>
              </a:rPr>
              <a:t>with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clawed toes </a:t>
            </a:r>
            <a:r>
              <a:rPr lang="en-US" sz="2400" b="1" dirty="0">
                <a:latin typeface="Comic Sans MS" pitchFamily="66" charset="0"/>
              </a:rPr>
              <a:t>support body.</a:t>
            </a:r>
          </a:p>
        </p:txBody>
      </p:sp>
    </p:spTree>
    <p:extLst>
      <p:ext uri="{BB962C8B-B14F-4D97-AF65-F5344CB8AC3E}">
        <p14:creationId xmlns:p14="http://schemas.microsoft.com/office/powerpoint/2010/main" val="3982279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" y="1371191"/>
            <a:ext cx="9143996" cy="5486808"/>
          </a:xfrm>
        </p:spPr>
        <p:txBody>
          <a:bodyPr vert="horz" wrap="square" lIns="164592" tIns="91440" rIns="171562" bIns="91440" numCol="1" anchor="t" anchorCtr="0" compatLnSpc="1">
            <a:prstTxWarp prst="textNoShape">
              <a:avLst/>
            </a:prstTxWarp>
          </a:bodyPr>
          <a:lstStyle/>
          <a:p>
            <a:pPr marL="0" lvl="1" indent="0">
              <a:buNone/>
            </a:pPr>
            <a:r>
              <a:rPr lang="en-US" sz="2800" dirty="0">
                <a:solidFill>
                  <a:srgbClr val="00B0F0"/>
                </a:solidFill>
              </a:rPr>
              <a:t>By the end of this lesson, you should be able to: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400" dirty="0"/>
              <a:t>Understand and explain the general features of Chordates.</a:t>
            </a:r>
            <a:endParaRPr lang="en-US" sz="2000" dirty="0"/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FF0000"/>
                </a:solidFill>
              </a:rPr>
              <a:t>General Features include:</a:t>
            </a:r>
            <a:endParaRPr lang="en-US" sz="2000" dirty="0">
              <a:solidFill>
                <a:srgbClr val="FF0000"/>
              </a:solidFill>
            </a:endParaRPr>
          </a:p>
          <a:p>
            <a:pPr marL="347663" lvl="0">
              <a:lnSpc>
                <a:spcPct val="100000"/>
              </a:lnSpc>
              <a:spcBef>
                <a:spcPts val="600"/>
              </a:spcBef>
              <a:tabLst>
                <a:tab pos="2292350" algn="l"/>
                <a:tab pos="5949950" algn="l"/>
              </a:tabLst>
            </a:pPr>
            <a:r>
              <a:rPr lang="en-US" sz="2400" dirty="0">
                <a:solidFill>
                  <a:srgbClr val="0000FF"/>
                </a:solidFill>
              </a:rPr>
              <a:t>Phylum</a:t>
            </a:r>
            <a:r>
              <a:rPr lang="en-US" sz="2400" dirty="0"/>
              <a:t> 	</a:t>
            </a:r>
            <a:r>
              <a:rPr lang="en-US" sz="2400" dirty="0">
                <a:solidFill>
                  <a:srgbClr val="00B050"/>
                </a:solidFill>
              </a:rPr>
              <a:t>Examples of organisms</a:t>
            </a:r>
            <a:r>
              <a:rPr lang="en-US" sz="2400" dirty="0"/>
              <a:t>	</a:t>
            </a:r>
            <a:r>
              <a:rPr lang="en-US" sz="2400" dirty="0">
                <a:solidFill>
                  <a:srgbClr val="FF0000"/>
                </a:solidFill>
              </a:rPr>
              <a:t>Location</a:t>
            </a:r>
            <a:endParaRPr lang="en-US" sz="2000" dirty="0">
              <a:solidFill>
                <a:srgbClr val="FF0000"/>
              </a:solidFill>
            </a:endParaRPr>
          </a:p>
          <a:p>
            <a:pPr marL="347663" lvl="0">
              <a:lnSpc>
                <a:spcPct val="100000"/>
              </a:lnSpc>
              <a:spcBef>
                <a:spcPts val="600"/>
              </a:spcBef>
              <a:tabLst>
                <a:tab pos="2292350" algn="l"/>
              </a:tabLst>
            </a:pPr>
            <a:r>
              <a:rPr lang="en-US" sz="2400" dirty="0">
                <a:solidFill>
                  <a:srgbClr val="00B050"/>
                </a:solidFill>
              </a:rPr>
              <a:t>Symmetry</a:t>
            </a:r>
            <a:r>
              <a:rPr lang="en-US" sz="2400" dirty="0"/>
              <a:t>	</a:t>
            </a:r>
            <a:r>
              <a:rPr lang="en-US" sz="2400" dirty="0">
                <a:solidFill>
                  <a:srgbClr val="0000FF"/>
                </a:solidFill>
              </a:rPr>
              <a:t>Body plan (tissue layers)</a:t>
            </a:r>
            <a:endParaRPr lang="en-US" sz="2000" dirty="0">
              <a:solidFill>
                <a:srgbClr val="0000FF"/>
              </a:solidFill>
            </a:endParaRPr>
          </a:p>
          <a:p>
            <a:pPr marL="347663" lvl="0">
              <a:lnSpc>
                <a:spcPct val="100000"/>
              </a:lnSpc>
              <a:spcBef>
                <a:spcPts val="600"/>
              </a:spcBef>
              <a:tabLst>
                <a:tab pos="2743200" algn="l"/>
              </a:tabLst>
            </a:pPr>
            <a:r>
              <a:rPr lang="en-US" sz="2400" dirty="0">
                <a:solidFill>
                  <a:srgbClr val="FF0000"/>
                </a:solidFill>
              </a:rPr>
              <a:t>Coelom relationship </a:t>
            </a:r>
            <a:r>
              <a:rPr lang="en-US" sz="2000" dirty="0">
                <a:solidFill>
                  <a:srgbClr val="FF0000"/>
                </a:solidFill>
              </a:rPr>
              <a:t>(acoelomate, pseudocoelomate, coelomate)</a:t>
            </a:r>
          </a:p>
          <a:p>
            <a:pPr marL="347663" lvl="1" indent="0">
              <a:buNone/>
              <a:tabLst>
                <a:tab pos="2743200" algn="l"/>
                <a:tab pos="5949950" algn="l"/>
              </a:tabLst>
            </a:pPr>
            <a:r>
              <a:rPr lang="en-US" sz="2400" dirty="0">
                <a:solidFill>
                  <a:srgbClr val="0000FF"/>
                </a:solidFill>
              </a:rPr>
              <a:t>Protostome or deuterostome</a:t>
            </a:r>
            <a:r>
              <a:rPr lang="en-US" sz="2400" dirty="0"/>
              <a:t>	</a:t>
            </a:r>
            <a:r>
              <a:rPr lang="en-US" sz="2400" dirty="0">
                <a:solidFill>
                  <a:srgbClr val="00B050"/>
                </a:solidFill>
              </a:rPr>
              <a:t>Reproduction</a:t>
            </a:r>
            <a:endParaRPr lang="en-US" sz="2000" dirty="0">
              <a:solidFill>
                <a:srgbClr val="00B050"/>
              </a:solidFill>
            </a:endParaRPr>
          </a:p>
          <a:p>
            <a:pPr marL="347663" lvl="1" indent="0">
              <a:buNone/>
              <a:tabLst>
                <a:tab pos="2743200" algn="l"/>
              </a:tabLst>
            </a:pPr>
            <a:r>
              <a:rPr lang="en-US" sz="2400" dirty="0">
                <a:solidFill>
                  <a:srgbClr val="FF0000"/>
                </a:solidFill>
              </a:rPr>
              <a:t>Special features</a:t>
            </a:r>
            <a:endParaRPr lang="en-US" sz="2000" dirty="0">
              <a:solidFill>
                <a:srgbClr val="FF0000"/>
              </a:solidFill>
            </a:endParaRPr>
          </a:p>
          <a:p>
            <a:pPr marL="347663" lvl="1" indent="-347663">
              <a:lnSpc>
                <a:spcPct val="100000"/>
              </a:lnSpc>
              <a:spcBef>
                <a:spcPts val="1200"/>
              </a:spcBef>
            </a:pPr>
            <a:r>
              <a:rPr lang="en-US" sz="2400" b="1" dirty="0">
                <a:solidFill>
                  <a:schemeClr val="tx2"/>
                </a:solidFill>
              </a:rPr>
              <a:t>Science Practice: </a:t>
            </a:r>
            <a:r>
              <a:rPr lang="en-US" sz="2400" dirty="0"/>
              <a:t> Lab Frog Dissection</a:t>
            </a:r>
            <a:endParaRPr lang="en-US" sz="2200" dirty="0">
              <a:solidFill>
                <a:schemeClr val="tx1"/>
              </a:solidFill>
            </a:endParaRPr>
          </a:p>
          <a:p>
            <a:pPr marL="0" lvl="1" indent="0"/>
            <a:endParaRPr lang="en-US" sz="2800" dirty="0"/>
          </a:p>
          <a:p>
            <a:pPr marL="342900" lvl="1" indent="-342900"/>
            <a:endParaRPr lang="en-US" sz="2800" dirty="0">
              <a:ea typeface="Lucida Grande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0"/>
            <a:ext cx="9220195" cy="1371600"/>
          </a:xfrm>
        </p:spPr>
        <p:txBody>
          <a:bodyPr>
            <a:normAutofit/>
          </a:bodyPr>
          <a:lstStyle/>
          <a:p>
            <a:r>
              <a:rPr lang="en-US" dirty="0"/>
              <a:t>		Lesson Objectives</a:t>
            </a:r>
          </a:p>
        </p:txBody>
      </p:sp>
      <p:pic>
        <p:nvPicPr>
          <p:cNvPr id="6" name="Picture 5" descr="objectives-01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4" y="123360"/>
            <a:ext cx="881636" cy="71484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153400" y="152400"/>
            <a:ext cx="838200" cy="1042368"/>
            <a:chOff x="611981" y="1262063"/>
            <a:chExt cx="902494" cy="959643"/>
          </a:xfrm>
        </p:grpSpPr>
        <p:sp>
          <p:nvSpPr>
            <p:cNvPr id="8" name="Rectangle 7"/>
            <p:cNvSpPr/>
            <p:nvPr/>
          </p:nvSpPr>
          <p:spPr bwMode="auto">
            <a:xfrm>
              <a:off x="611981" y="1262063"/>
              <a:ext cx="902494" cy="959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514685" tIns="85781" rIns="514685" bIns="85781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715597" rtl="0" eaLnBrk="1" fontAlgn="base" latinLnBrk="0" hangingPunct="1">
                <a:lnSpc>
                  <a:spcPct val="11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2877C4"/>
                </a:buClr>
                <a:buSzTx/>
                <a:buFontTx/>
                <a:buNone/>
                <a:tabLst/>
                <a:defRPr/>
              </a:pPr>
              <a:endParaRPr kumimoji="0" lang="en-US" sz="60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" name="Group 6"/>
            <p:cNvGrpSpPr>
              <a:grpSpLocks noChangeAspect="1"/>
            </p:cNvGrpSpPr>
            <p:nvPr/>
          </p:nvGrpSpPr>
          <p:grpSpPr bwMode="auto">
            <a:xfrm>
              <a:off x="633982" y="1282430"/>
              <a:ext cx="858515" cy="918842"/>
              <a:chOff x="1439" y="765"/>
              <a:chExt cx="185" cy="198"/>
            </a:xfrm>
          </p:grpSpPr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439" y="824"/>
                <a:ext cx="185" cy="139"/>
              </a:xfrm>
              <a:custGeom>
                <a:avLst/>
                <a:gdLst>
                  <a:gd name="T0" fmla="*/ 2254 w 3142"/>
                  <a:gd name="T1" fmla="*/ 0 h 2361"/>
                  <a:gd name="T2" fmla="*/ 3100 w 3142"/>
                  <a:gd name="T3" fmla="*/ 1886 h 2361"/>
                  <a:gd name="T4" fmla="*/ 3102 w 3142"/>
                  <a:gd name="T5" fmla="*/ 1892 h 2361"/>
                  <a:gd name="T6" fmla="*/ 3109 w 3142"/>
                  <a:gd name="T7" fmla="*/ 1907 h 2361"/>
                  <a:gd name="T8" fmla="*/ 3118 w 3142"/>
                  <a:gd name="T9" fmla="*/ 1933 h 2361"/>
                  <a:gd name="T10" fmla="*/ 3127 w 3142"/>
                  <a:gd name="T11" fmla="*/ 1964 h 2361"/>
                  <a:gd name="T12" fmla="*/ 3135 w 3142"/>
                  <a:gd name="T13" fmla="*/ 2002 h 2361"/>
                  <a:gd name="T14" fmla="*/ 3141 w 3142"/>
                  <a:gd name="T15" fmla="*/ 2045 h 2361"/>
                  <a:gd name="T16" fmla="*/ 3142 w 3142"/>
                  <a:gd name="T17" fmla="*/ 2089 h 2361"/>
                  <a:gd name="T18" fmla="*/ 3137 w 3142"/>
                  <a:gd name="T19" fmla="*/ 2135 h 2361"/>
                  <a:gd name="T20" fmla="*/ 3125 w 3142"/>
                  <a:gd name="T21" fmla="*/ 2180 h 2361"/>
                  <a:gd name="T22" fmla="*/ 3103 w 3142"/>
                  <a:gd name="T23" fmla="*/ 2224 h 2361"/>
                  <a:gd name="T24" fmla="*/ 3071 w 3142"/>
                  <a:gd name="T25" fmla="*/ 2264 h 2361"/>
                  <a:gd name="T26" fmla="*/ 3026 w 3142"/>
                  <a:gd name="T27" fmla="*/ 2299 h 2361"/>
                  <a:gd name="T28" fmla="*/ 2966 w 3142"/>
                  <a:gd name="T29" fmla="*/ 2328 h 2361"/>
                  <a:gd name="T30" fmla="*/ 2891 w 3142"/>
                  <a:gd name="T31" fmla="*/ 2349 h 2361"/>
                  <a:gd name="T32" fmla="*/ 2798 w 3142"/>
                  <a:gd name="T33" fmla="*/ 2360 h 2361"/>
                  <a:gd name="T34" fmla="*/ 1571 w 3142"/>
                  <a:gd name="T35" fmla="*/ 2361 h 2361"/>
                  <a:gd name="T36" fmla="*/ 1379 w 3142"/>
                  <a:gd name="T37" fmla="*/ 2361 h 2361"/>
                  <a:gd name="T38" fmla="*/ 570 w 3142"/>
                  <a:gd name="T39" fmla="*/ 2361 h 2361"/>
                  <a:gd name="T40" fmla="*/ 398 w 3142"/>
                  <a:gd name="T41" fmla="*/ 2361 h 2361"/>
                  <a:gd name="T42" fmla="*/ 296 w 3142"/>
                  <a:gd name="T43" fmla="*/ 2355 h 2361"/>
                  <a:gd name="T44" fmla="*/ 211 w 3142"/>
                  <a:gd name="T45" fmla="*/ 2340 h 2361"/>
                  <a:gd name="T46" fmla="*/ 144 w 3142"/>
                  <a:gd name="T47" fmla="*/ 2314 h 2361"/>
                  <a:gd name="T48" fmla="*/ 93 w 3142"/>
                  <a:gd name="T49" fmla="*/ 2282 h 2361"/>
                  <a:gd name="T50" fmla="*/ 54 w 3142"/>
                  <a:gd name="T51" fmla="*/ 2245 h 2361"/>
                  <a:gd name="T52" fmla="*/ 27 w 3142"/>
                  <a:gd name="T53" fmla="*/ 2203 h 2361"/>
                  <a:gd name="T54" fmla="*/ 10 w 3142"/>
                  <a:gd name="T55" fmla="*/ 2158 h 2361"/>
                  <a:gd name="T56" fmla="*/ 2 w 3142"/>
                  <a:gd name="T57" fmla="*/ 2112 h 2361"/>
                  <a:gd name="T58" fmla="*/ 0 w 3142"/>
                  <a:gd name="T59" fmla="*/ 2066 h 2361"/>
                  <a:gd name="T60" fmla="*/ 4 w 3142"/>
                  <a:gd name="T61" fmla="*/ 2022 h 2361"/>
                  <a:gd name="T62" fmla="*/ 11 w 3142"/>
                  <a:gd name="T63" fmla="*/ 1983 h 2361"/>
                  <a:gd name="T64" fmla="*/ 20 w 3142"/>
                  <a:gd name="T65" fmla="*/ 1948 h 2361"/>
                  <a:gd name="T66" fmla="*/ 29 w 3142"/>
                  <a:gd name="T67" fmla="*/ 1919 h 2361"/>
                  <a:gd name="T68" fmla="*/ 37 w 3142"/>
                  <a:gd name="T69" fmla="*/ 1898 h 2361"/>
                  <a:gd name="T70" fmla="*/ 41 w 3142"/>
                  <a:gd name="T71" fmla="*/ 1888 h 2361"/>
                  <a:gd name="T72" fmla="*/ 889 w 3142"/>
                  <a:gd name="T73" fmla="*/ 632 h 2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142" h="2361"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632"/>
                    </a:lnTo>
                    <a:lnTo>
                      <a:pt x="3100" y="1886"/>
                    </a:lnTo>
                    <a:lnTo>
                      <a:pt x="3101" y="1888"/>
                    </a:lnTo>
                    <a:lnTo>
                      <a:pt x="3102" y="1892"/>
                    </a:lnTo>
                    <a:lnTo>
                      <a:pt x="3105" y="1898"/>
                    </a:lnTo>
                    <a:lnTo>
                      <a:pt x="3109" y="1907"/>
                    </a:lnTo>
                    <a:lnTo>
                      <a:pt x="3114" y="1919"/>
                    </a:lnTo>
                    <a:lnTo>
                      <a:pt x="3118" y="1933"/>
                    </a:lnTo>
                    <a:lnTo>
                      <a:pt x="3123" y="1948"/>
                    </a:lnTo>
                    <a:lnTo>
                      <a:pt x="3127" y="1964"/>
                    </a:lnTo>
                    <a:lnTo>
                      <a:pt x="3131" y="1983"/>
                    </a:lnTo>
                    <a:lnTo>
                      <a:pt x="3135" y="2002"/>
                    </a:lnTo>
                    <a:lnTo>
                      <a:pt x="3138" y="2022"/>
                    </a:lnTo>
                    <a:lnTo>
                      <a:pt x="3141" y="2045"/>
                    </a:lnTo>
                    <a:lnTo>
                      <a:pt x="3142" y="2066"/>
                    </a:lnTo>
                    <a:lnTo>
                      <a:pt x="3142" y="2089"/>
                    </a:lnTo>
                    <a:lnTo>
                      <a:pt x="3140" y="2112"/>
                    </a:lnTo>
                    <a:lnTo>
                      <a:pt x="3137" y="2135"/>
                    </a:lnTo>
                    <a:lnTo>
                      <a:pt x="3132" y="2158"/>
                    </a:lnTo>
                    <a:lnTo>
                      <a:pt x="3125" y="2180"/>
                    </a:lnTo>
                    <a:lnTo>
                      <a:pt x="3116" y="2203"/>
                    </a:lnTo>
                    <a:lnTo>
                      <a:pt x="3103" y="2224"/>
                    </a:lnTo>
                    <a:lnTo>
                      <a:pt x="3089" y="2245"/>
                    </a:lnTo>
                    <a:lnTo>
                      <a:pt x="3071" y="2264"/>
                    </a:lnTo>
                    <a:lnTo>
                      <a:pt x="3050" y="2282"/>
                    </a:lnTo>
                    <a:lnTo>
                      <a:pt x="3026" y="2299"/>
                    </a:lnTo>
                    <a:lnTo>
                      <a:pt x="2998" y="2314"/>
                    </a:lnTo>
                    <a:lnTo>
                      <a:pt x="2966" y="2328"/>
                    </a:lnTo>
                    <a:lnTo>
                      <a:pt x="2931" y="2340"/>
                    </a:lnTo>
                    <a:lnTo>
                      <a:pt x="2891" y="2349"/>
                    </a:lnTo>
                    <a:lnTo>
                      <a:pt x="2847" y="2355"/>
                    </a:lnTo>
                    <a:lnTo>
                      <a:pt x="2798" y="2360"/>
                    </a:lnTo>
                    <a:lnTo>
                      <a:pt x="2745" y="2361"/>
                    </a:lnTo>
                    <a:lnTo>
                      <a:pt x="1571" y="2361"/>
                    </a:lnTo>
                    <a:lnTo>
                      <a:pt x="1451" y="2361"/>
                    </a:lnTo>
                    <a:lnTo>
                      <a:pt x="1379" y="2361"/>
                    </a:lnTo>
                    <a:lnTo>
                      <a:pt x="666" y="2361"/>
                    </a:lnTo>
                    <a:lnTo>
                      <a:pt x="570" y="2361"/>
                    </a:lnTo>
                    <a:lnTo>
                      <a:pt x="480" y="2361"/>
                    </a:lnTo>
                    <a:lnTo>
                      <a:pt x="398" y="2361"/>
                    </a:lnTo>
                    <a:lnTo>
                      <a:pt x="344" y="2360"/>
                    </a:lnTo>
                    <a:lnTo>
                      <a:pt x="296" y="2355"/>
                    </a:lnTo>
                    <a:lnTo>
                      <a:pt x="251" y="2349"/>
                    </a:lnTo>
                    <a:lnTo>
                      <a:pt x="211" y="2340"/>
                    </a:lnTo>
                    <a:lnTo>
                      <a:pt x="176" y="2328"/>
                    </a:lnTo>
                    <a:lnTo>
                      <a:pt x="144" y="2314"/>
                    </a:lnTo>
                    <a:lnTo>
                      <a:pt x="116" y="2299"/>
                    </a:lnTo>
                    <a:lnTo>
                      <a:pt x="93" y="2282"/>
                    </a:lnTo>
                    <a:lnTo>
                      <a:pt x="71" y="2264"/>
                    </a:lnTo>
                    <a:lnTo>
                      <a:pt x="54" y="2245"/>
                    </a:lnTo>
                    <a:lnTo>
                      <a:pt x="39" y="2224"/>
                    </a:lnTo>
                    <a:lnTo>
                      <a:pt x="27" y="2203"/>
                    </a:lnTo>
                    <a:lnTo>
                      <a:pt x="18" y="2180"/>
                    </a:lnTo>
                    <a:lnTo>
                      <a:pt x="10" y="2158"/>
                    </a:lnTo>
                    <a:lnTo>
                      <a:pt x="5" y="2135"/>
                    </a:lnTo>
                    <a:lnTo>
                      <a:pt x="2" y="2112"/>
                    </a:lnTo>
                    <a:lnTo>
                      <a:pt x="0" y="2089"/>
                    </a:lnTo>
                    <a:lnTo>
                      <a:pt x="0" y="2066"/>
                    </a:lnTo>
                    <a:lnTo>
                      <a:pt x="1" y="2045"/>
                    </a:lnTo>
                    <a:lnTo>
                      <a:pt x="4" y="2022"/>
                    </a:lnTo>
                    <a:lnTo>
                      <a:pt x="7" y="2002"/>
                    </a:lnTo>
                    <a:lnTo>
                      <a:pt x="11" y="1983"/>
                    </a:lnTo>
                    <a:lnTo>
                      <a:pt x="15" y="1964"/>
                    </a:lnTo>
                    <a:lnTo>
                      <a:pt x="20" y="1948"/>
                    </a:lnTo>
                    <a:lnTo>
                      <a:pt x="25" y="1933"/>
                    </a:lnTo>
                    <a:lnTo>
                      <a:pt x="29" y="1919"/>
                    </a:lnTo>
                    <a:lnTo>
                      <a:pt x="33" y="1907"/>
                    </a:lnTo>
                    <a:lnTo>
                      <a:pt x="37" y="1898"/>
                    </a:lnTo>
                    <a:lnTo>
                      <a:pt x="40" y="1892"/>
                    </a:lnTo>
                    <a:lnTo>
                      <a:pt x="41" y="1888"/>
                    </a:lnTo>
                    <a:lnTo>
                      <a:pt x="42" y="1886"/>
                    </a:lnTo>
                    <a:lnTo>
                      <a:pt x="889" y="632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tx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1439" y="777"/>
                <a:ext cx="185" cy="186"/>
              </a:xfrm>
              <a:custGeom>
                <a:avLst/>
                <a:gdLst>
                  <a:gd name="T0" fmla="*/ 1025 w 3142"/>
                  <a:gd name="T1" fmla="*/ 1481 h 3169"/>
                  <a:gd name="T2" fmla="*/ 163 w 3142"/>
                  <a:gd name="T3" fmla="*/ 2758 h 3169"/>
                  <a:gd name="T4" fmla="*/ 151 w 3142"/>
                  <a:gd name="T5" fmla="*/ 2790 h 3169"/>
                  <a:gd name="T6" fmla="*/ 141 w 3142"/>
                  <a:gd name="T7" fmla="*/ 2830 h 3169"/>
                  <a:gd name="T8" fmla="*/ 136 w 3142"/>
                  <a:gd name="T9" fmla="*/ 2876 h 3169"/>
                  <a:gd name="T10" fmla="*/ 139 w 3142"/>
                  <a:gd name="T11" fmla="*/ 2921 h 3169"/>
                  <a:gd name="T12" fmla="*/ 155 w 3142"/>
                  <a:gd name="T13" fmla="*/ 2961 h 3169"/>
                  <a:gd name="T14" fmla="*/ 188 w 3142"/>
                  <a:gd name="T15" fmla="*/ 2993 h 3169"/>
                  <a:gd name="T16" fmla="*/ 240 w 3142"/>
                  <a:gd name="T17" fmla="*/ 3015 h 3169"/>
                  <a:gd name="T18" fmla="*/ 311 w 3142"/>
                  <a:gd name="T19" fmla="*/ 3029 h 3169"/>
                  <a:gd name="T20" fmla="*/ 398 w 3142"/>
                  <a:gd name="T21" fmla="*/ 3034 h 3169"/>
                  <a:gd name="T22" fmla="*/ 2790 w 3142"/>
                  <a:gd name="T23" fmla="*/ 3033 h 3169"/>
                  <a:gd name="T24" fmla="*/ 2869 w 3142"/>
                  <a:gd name="T25" fmla="*/ 3023 h 3169"/>
                  <a:gd name="T26" fmla="*/ 2931 w 3142"/>
                  <a:gd name="T27" fmla="*/ 3005 h 3169"/>
                  <a:gd name="T28" fmla="*/ 2974 w 3142"/>
                  <a:gd name="T29" fmla="*/ 2977 h 3169"/>
                  <a:gd name="T30" fmla="*/ 2998 w 3142"/>
                  <a:gd name="T31" fmla="*/ 2942 h 3169"/>
                  <a:gd name="T32" fmla="*/ 3006 w 3142"/>
                  <a:gd name="T33" fmla="*/ 2898 h 3169"/>
                  <a:gd name="T34" fmla="*/ 3004 w 3142"/>
                  <a:gd name="T35" fmla="*/ 2851 h 3169"/>
                  <a:gd name="T36" fmla="*/ 2996 w 3142"/>
                  <a:gd name="T37" fmla="*/ 2807 h 3169"/>
                  <a:gd name="T38" fmla="*/ 2985 w 3142"/>
                  <a:gd name="T39" fmla="*/ 2771 h 3169"/>
                  <a:gd name="T40" fmla="*/ 2141 w 3142"/>
                  <a:gd name="T41" fmla="*/ 1515 h 3169"/>
                  <a:gd name="T42" fmla="*/ 2118 w 3142"/>
                  <a:gd name="T43" fmla="*/ 135 h 3169"/>
                  <a:gd name="T44" fmla="*/ 889 w 3142"/>
                  <a:gd name="T45" fmla="*/ 0 h 3169"/>
                  <a:gd name="T46" fmla="*/ 2254 w 3142"/>
                  <a:gd name="T47" fmla="*/ 1440 h 3169"/>
                  <a:gd name="T48" fmla="*/ 3101 w 3142"/>
                  <a:gd name="T49" fmla="*/ 2696 h 3169"/>
                  <a:gd name="T50" fmla="*/ 3105 w 3142"/>
                  <a:gd name="T51" fmla="*/ 2706 h 3169"/>
                  <a:gd name="T52" fmla="*/ 3114 w 3142"/>
                  <a:gd name="T53" fmla="*/ 2727 h 3169"/>
                  <a:gd name="T54" fmla="*/ 3123 w 3142"/>
                  <a:gd name="T55" fmla="*/ 2756 h 3169"/>
                  <a:gd name="T56" fmla="*/ 3131 w 3142"/>
                  <a:gd name="T57" fmla="*/ 2791 h 3169"/>
                  <a:gd name="T58" fmla="*/ 3138 w 3142"/>
                  <a:gd name="T59" fmla="*/ 2830 h 3169"/>
                  <a:gd name="T60" fmla="*/ 3142 w 3142"/>
                  <a:gd name="T61" fmla="*/ 2874 h 3169"/>
                  <a:gd name="T62" fmla="*/ 3140 w 3142"/>
                  <a:gd name="T63" fmla="*/ 2920 h 3169"/>
                  <a:gd name="T64" fmla="*/ 3132 w 3142"/>
                  <a:gd name="T65" fmla="*/ 2966 h 3169"/>
                  <a:gd name="T66" fmla="*/ 3116 w 3142"/>
                  <a:gd name="T67" fmla="*/ 3011 h 3169"/>
                  <a:gd name="T68" fmla="*/ 3089 w 3142"/>
                  <a:gd name="T69" fmla="*/ 3053 h 3169"/>
                  <a:gd name="T70" fmla="*/ 3050 w 3142"/>
                  <a:gd name="T71" fmla="*/ 3090 h 3169"/>
                  <a:gd name="T72" fmla="*/ 2998 w 3142"/>
                  <a:gd name="T73" fmla="*/ 3122 h 3169"/>
                  <a:gd name="T74" fmla="*/ 2931 w 3142"/>
                  <a:gd name="T75" fmla="*/ 3148 h 3169"/>
                  <a:gd name="T76" fmla="*/ 2847 w 3142"/>
                  <a:gd name="T77" fmla="*/ 3163 h 3169"/>
                  <a:gd name="T78" fmla="*/ 2745 w 3142"/>
                  <a:gd name="T79" fmla="*/ 3169 h 3169"/>
                  <a:gd name="T80" fmla="*/ 1451 w 3142"/>
                  <a:gd name="T81" fmla="*/ 3169 h 3169"/>
                  <a:gd name="T82" fmla="*/ 666 w 3142"/>
                  <a:gd name="T83" fmla="*/ 3169 h 3169"/>
                  <a:gd name="T84" fmla="*/ 480 w 3142"/>
                  <a:gd name="T85" fmla="*/ 3169 h 3169"/>
                  <a:gd name="T86" fmla="*/ 344 w 3142"/>
                  <a:gd name="T87" fmla="*/ 3168 h 3169"/>
                  <a:gd name="T88" fmla="*/ 251 w 3142"/>
                  <a:gd name="T89" fmla="*/ 3157 h 3169"/>
                  <a:gd name="T90" fmla="*/ 176 w 3142"/>
                  <a:gd name="T91" fmla="*/ 3136 h 3169"/>
                  <a:gd name="T92" fmla="*/ 116 w 3142"/>
                  <a:gd name="T93" fmla="*/ 3107 h 3169"/>
                  <a:gd name="T94" fmla="*/ 71 w 3142"/>
                  <a:gd name="T95" fmla="*/ 3072 h 3169"/>
                  <a:gd name="T96" fmla="*/ 39 w 3142"/>
                  <a:gd name="T97" fmla="*/ 3032 h 3169"/>
                  <a:gd name="T98" fmla="*/ 18 w 3142"/>
                  <a:gd name="T99" fmla="*/ 2988 h 3169"/>
                  <a:gd name="T100" fmla="*/ 5 w 3142"/>
                  <a:gd name="T101" fmla="*/ 2943 h 3169"/>
                  <a:gd name="T102" fmla="*/ 0 w 3142"/>
                  <a:gd name="T103" fmla="*/ 2897 h 3169"/>
                  <a:gd name="T104" fmla="*/ 1 w 3142"/>
                  <a:gd name="T105" fmla="*/ 2853 h 3169"/>
                  <a:gd name="T106" fmla="*/ 7 w 3142"/>
                  <a:gd name="T107" fmla="*/ 2810 h 3169"/>
                  <a:gd name="T108" fmla="*/ 15 w 3142"/>
                  <a:gd name="T109" fmla="*/ 2772 h 3169"/>
                  <a:gd name="T110" fmla="*/ 25 w 3142"/>
                  <a:gd name="T111" fmla="*/ 2741 h 3169"/>
                  <a:gd name="T112" fmla="*/ 33 w 3142"/>
                  <a:gd name="T113" fmla="*/ 2715 h 3169"/>
                  <a:gd name="T114" fmla="*/ 40 w 3142"/>
                  <a:gd name="T115" fmla="*/ 2700 h 3169"/>
                  <a:gd name="T116" fmla="*/ 42 w 3142"/>
                  <a:gd name="T117" fmla="*/ 2694 h 3169"/>
                  <a:gd name="T118" fmla="*/ 889 w 3142"/>
                  <a:gd name="T119" fmla="*/ 0 h 3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42" h="3169">
                    <a:moveTo>
                      <a:pt x="1025" y="135"/>
                    </a:moveTo>
                    <a:lnTo>
                      <a:pt x="1025" y="1481"/>
                    </a:lnTo>
                    <a:lnTo>
                      <a:pt x="1001" y="1515"/>
                    </a:lnTo>
                    <a:lnTo>
                      <a:pt x="163" y="2758"/>
                    </a:lnTo>
                    <a:lnTo>
                      <a:pt x="157" y="2772"/>
                    </a:lnTo>
                    <a:lnTo>
                      <a:pt x="151" y="2790"/>
                    </a:lnTo>
                    <a:lnTo>
                      <a:pt x="146" y="2809"/>
                    </a:lnTo>
                    <a:lnTo>
                      <a:pt x="141" y="2830"/>
                    </a:lnTo>
                    <a:lnTo>
                      <a:pt x="138" y="2854"/>
                    </a:lnTo>
                    <a:lnTo>
                      <a:pt x="136" y="2876"/>
                    </a:lnTo>
                    <a:lnTo>
                      <a:pt x="136" y="2900"/>
                    </a:lnTo>
                    <a:lnTo>
                      <a:pt x="139" y="2921"/>
                    </a:lnTo>
                    <a:lnTo>
                      <a:pt x="145" y="2943"/>
                    </a:lnTo>
                    <a:lnTo>
                      <a:pt x="155" y="2961"/>
                    </a:lnTo>
                    <a:lnTo>
                      <a:pt x="169" y="2977"/>
                    </a:lnTo>
                    <a:lnTo>
                      <a:pt x="188" y="2993"/>
                    </a:lnTo>
                    <a:lnTo>
                      <a:pt x="212" y="3005"/>
                    </a:lnTo>
                    <a:lnTo>
                      <a:pt x="240" y="3015"/>
                    </a:lnTo>
                    <a:lnTo>
                      <a:pt x="273" y="3023"/>
                    </a:lnTo>
                    <a:lnTo>
                      <a:pt x="311" y="3029"/>
                    </a:lnTo>
                    <a:lnTo>
                      <a:pt x="352" y="3033"/>
                    </a:lnTo>
                    <a:lnTo>
                      <a:pt x="398" y="3034"/>
                    </a:lnTo>
                    <a:lnTo>
                      <a:pt x="2745" y="3034"/>
                    </a:lnTo>
                    <a:lnTo>
                      <a:pt x="2790" y="3033"/>
                    </a:lnTo>
                    <a:lnTo>
                      <a:pt x="2832" y="3029"/>
                    </a:lnTo>
                    <a:lnTo>
                      <a:pt x="2869" y="3023"/>
                    </a:lnTo>
                    <a:lnTo>
                      <a:pt x="2902" y="3015"/>
                    </a:lnTo>
                    <a:lnTo>
                      <a:pt x="2931" y="3005"/>
                    </a:lnTo>
                    <a:lnTo>
                      <a:pt x="2955" y="2993"/>
                    </a:lnTo>
                    <a:lnTo>
                      <a:pt x="2974" y="2977"/>
                    </a:lnTo>
                    <a:lnTo>
                      <a:pt x="2988" y="2961"/>
                    </a:lnTo>
                    <a:lnTo>
                      <a:pt x="2998" y="2942"/>
                    </a:lnTo>
                    <a:lnTo>
                      <a:pt x="3003" y="2920"/>
                    </a:lnTo>
                    <a:lnTo>
                      <a:pt x="3006" y="2898"/>
                    </a:lnTo>
                    <a:lnTo>
                      <a:pt x="3006" y="2874"/>
                    </a:lnTo>
                    <a:lnTo>
                      <a:pt x="3004" y="2851"/>
                    </a:lnTo>
                    <a:lnTo>
                      <a:pt x="3000" y="2828"/>
                    </a:lnTo>
                    <a:lnTo>
                      <a:pt x="2996" y="2807"/>
                    </a:lnTo>
                    <a:lnTo>
                      <a:pt x="2990" y="2788"/>
                    </a:lnTo>
                    <a:lnTo>
                      <a:pt x="2985" y="2771"/>
                    </a:lnTo>
                    <a:lnTo>
                      <a:pt x="2981" y="2759"/>
                    </a:lnTo>
                    <a:lnTo>
                      <a:pt x="2141" y="1515"/>
                    </a:lnTo>
                    <a:lnTo>
                      <a:pt x="2118" y="1481"/>
                    </a:lnTo>
                    <a:lnTo>
                      <a:pt x="2118" y="135"/>
                    </a:lnTo>
                    <a:lnTo>
                      <a:pt x="1025" y="135"/>
                    </a:lnTo>
                    <a:close/>
                    <a:moveTo>
                      <a:pt x="889" y="0"/>
                    </a:moveTo>
                    <a:lnTo>
                      <a:pt x="2254" y="0"/>
                    </a:lnTo>
                    <a:lnTo>
                      <a:pt x="2254" y="1440"/>
                    </a:lnTo>
                    <a:lnTo>
                      <a:pt x="3100" y="2694"/>
                    </a:lnTo>
                    <a:lnTo>
                      <a:pt x="3101" y="2696"/>
                    </a:lnTo>
                    <a:lnTo>
                      <a:pt x="3102" y="2700"/>
                    </a:lnTo>
                    <a:lnTo>
                      <a:pt x="3105" y="2706"/>
                    </a:lnTo>
                    <a:lnTo>
                      <a:pt x="3109" y="2715"/>
                    </a:lnTo>
                    <a:lnTo>
                      <a:pt x="3114" y="2727"/>
                    </a:lnTo>
                    <a:lnTo>
                      <a:pt x="3118" y="2741"/>
                    </a:lnTo>
                    <a:lnTo>
                      <a:pt x="3123" y="2756"/>
                    </a:lnTo>
                    <a:lnTo>
                      <a:pt x="3127" y="2772"/>
                    </a:lnTo>
                    <a:lnTo>
                      <a:pt x="3131" y="2791"/>
                    </a:lnTo>
                    <a:lnTo>
                      <a:pt x="3135" y="2810"/>
                    </a:lnTo>
                    <a:lnTo>
                      <a:pt x="3138" y="2830"/>
                    </a:lnTo>
                    <a:lnTo>
                      <a:pt x="3141" y="2853"/>
                    </a:lnTo>
                    <a:lnTo>
                      <a:pt x="3142" y="2874"/>
                    </a:lnTo>
                    <a:lnTo>
                      <a:pt x="3142" y="2897"/>
                    </a:lnTo>
                    <a:lnTo>
                      <a:pt x="3140" y="2920"/>
                    </a:lnTo>
                    <a:lnTo>
                      <a:pt x="3137" y="2943"/>
                    </a:lnTo>
                    <a:lnTo>
                      <a:pt x="3132" y="2966"/>
                    </a:lnTo>
                    <a:lnTo>
                      <a:pt x="3125" y="2988"/>
                    </a:lnTo>
                    <a:lnTo>
                      <a:pt x="3116" y="3011"/>
                    </a:lnTo>
                    <a:lnTo>
                      <a:pt x="3103" y="3032"/>
                    </a:lnTo>
                    <a:lnTo>
                      <a:pt x="3089" y="3053"/>
                    </a:lnTo>
                    <a:lnTo>
                      <a:pt x="3071" y="3072"/>
                    </a:lnTo>
                    <a:lnTo>
                      <a:pt x="3050" y="3090"/>
                    </a:lnTo>
                    <a:lnTo>
                      <a:pt x="3026" y="3107"/>
                    </a:lnTo>
                    <a:lnTo>
                      <a:pt x="2998" y="3122"/>
                    </a:lnTo>
                    <a:lnTo>
                      <a:pt x="2966" y="3136"/>
                    </a:lnTo>
                    <a:lnTo>
                      <a:pt x="2931" y="3148"/>
                    </a:lnTo>
                    <a:lnTo>
                      <a:pt x="2891" y="3157"/>
                    </a:lnTo>
                    <a:lnTo>
                      <a:pt x="2847" y="3163"/>
                    </a:lnTo>
                    <a:lnTo>
                      <a:pt x="2798" y="3168"/>
                    </a:lnTo>
                    <a:lnTo>
                      <a:pt x="2745" y="3169"/>
                    </a:lnTo>
                    <a:lnTo>
                      <a:pt x="1571" y="3169"/>
                    </a:lnTo>
                    <a:lnTo>
                      <a:pt x="1451" y="3169"/>
                    </a:lnTo>
                    <a:lnTo>
                      <a:pt x="1379" y="3169"/>
                    </a:lnTo>
                    <a:lnTo>
                      <a:pt x="666" y="3169"/>
                    </a:lnTo>
                    <a:lnTo>
                      <a:pt x="570" y="3169"/>
                    </a:lnTo>
                    <a:lnTo>
                      <a:pt x="480" y="3169"/>
                    </a:lnTo>
                    <a:lnTo>
                      <a:pt x="398" y="3169"/>
                    </a:lnTo>
                    <a:lnTo>
                      <a:pt x="344" y="3168"/>
                    </a:lnTo>
                    <a:lnTo>
                      <a:pt x="296" y="3163"/>
                    </a:lnTo>
                    <a:lnTo>
                      <a:pt x="251" y="3157"/>
                    </a:lnTo>
                    <a:lnTo>
                      <a:pt x="211" y="3148"/>
                    </a:lnTo>
                    <a:lnTo>
                      <a:pt x="176" y="3136"/>
                    </a:lnTo>
                    <a:lnTo>
                      <a:pt x="144" y="3122"/>
                    </a:lnTo>
                    <a:lnTo>
                      <a:pt x="116" y="3107"/>
                    </a:lnTo>
                    <a:lnTo>
                      <a:pt x="93" y="3090"/>
                    </a:lnTo>
                    <a:lnTo>
                      <a:pt x="71" y="3072"/>
                    </a:lnTo>
                    <a:lnTo>
                      <a:pt x="54" y="3053"/>
                    </a:lnTo>
                    <a:lnTo>
                      <a:pt x="39" y="3032"/>
                    </a:lnTo>
                    <a:lnTo>
                      <a:pt x="27" y="3011"/>
                    </a:lnTo>
                    <a:lnTo>
                      <a:pt x="18" y="2988"/>
                    </a:lnTo>
                    <a:lnTo>
                      <a:pt x="10" y="2966"/>
                    </a:lnTo>
                    <a:lnTo>
                      <a:pt x="5" y="2943"/>
                    </a:lnTo>
                    <a:lnTo>
                      <a:pt x="2" y="2920"/>
                    </a:lnTo>
                    <a:lnTo>
                      <a:pt x="0" y="2897"/>
                    </a:lnTo>
                    <a:lnTo>
                      <a:pt x="0" y="2874"/>
                    </a:lnTo>
                    <a:lnTo>
                      <a:pt x="1" y="2853"/>
                    </a:lnTo>
                    <a:lnTo>
                      <a:pt x="4" y="2830"/>
                    </a:lnTo>
                    <a:lnTo>
                      <a:pt x="7" y="2810"/>
                    </a:lnTo>
                    <a:lnTo>
                      <a:pt x="11" y="2791"/>
                    </a:lnTo>
                    <a:lnTo>
                      <a:pt x="15" y="2772"/>
                    </a:lnTo>
                    <a:lnTo>
                      <a:pt x="20" y="2756"/>
                    </a:lnTo>
                    <a:lnTo>
                      <a:pt x="25" y="2741"/>
                    </a:lnTo>
                    <a:lnTo>
                      <a:pt x="29" y="2727"/>
                    </a:lnTo>
                    <a:lnTo>
                      <a:pt x="33" y="2715"/>
                    </a:lnTo>
                    <a:lnTo>
                      <a:pt x="37" y="2706"/>
                    </a:lnTo>
                    <a:lnTo>
                      <a:pt x="40" y="2700"/>
                    </a:lnTo>
                    <a:lnTo>
                      <a:pt x="41" y="2696"/>
                    </a:lnTo>
                    <a:lnTo>
                      <a:pt x="42" y="2694"/>
                    </a:lnTo>
                    <a:lnTo>
                      <a:pt x="889" y="1440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480" y="769"/>
                <a:ext cx="104" cy="16"/>
              </a:xfrm>
              <a:custGeom>
                <a:avLst/>
                <a:gdLst>
                  <a:gd name="T0" fmla="*/ 131 w 1768"/>
                  <a:gd name="T1" fmla="*/ 0 h 270"/>
                  <a:gd name="T2" fmla="*/ 1638 w 1768"/>
                  <a:gd name="T3" fmla="*/ 0 h 270"/>
                  <a:gd name="T4" fmla="*/ 1664 w 1768"/>
                  <a:gd name="T5" fmla="*/ 3 h 270"/>
                  <a:gd name="T6" fmla="*/ 1689 w 1768"/>
                  <a:gd name="T7" fmla="*/ 11 h 270"/>
                  <a:gd name="T8" fmla="*/ 1711 w 1768"/>
                  <a:gd name="T9" fmla="*/ 24 h 270"/>
                  <a:gd name="T10" fmla="*/ 1730 w 1768"/>
                  <a:gd name="T11" fmla="*/ 40 h 270"/>
                  <a:gd name="T12" fmla="*/ 1746 w 1768"/>
                  <a:gd name="T13" fmla="*/ 59 h 270"/>
                  <a:gd name="T14" fmla="*/ 1758 w 1768"/>
                  <a:gd name="T15" fmla="*/ 83 h 270"/>
                  <a:gd name="T16" fmla="*/ 1765 w 1768"/>
                  <a:gd name="T17" fmla="*/ 107 h 270"/>
                  <a:gd name="T18" fmla="*/ 1768 w 1768"/>
                  <a:gd name="T19" fmla="*/ 135 h 270"/>
                  <a:gd name="T20" fmla="*/ 1765 w 1768"/>
                  <a:gd name="T21" fmla="*/ 163 h 270"/>
                  <a:gd name="T22" fmla="*/ 1758 w 1768"/>
                  <a:gd name="T23" fmla="*/ 187 h 270"/>
                  <a:gd name="T24" fmla="*/ 1746 w 1768"/>
                  <a:gd name="T25" fmla="*/ 210 h 270"/>
                  <a:gd name="T26" fmla="*/ 1730 w 1768"/>
                  <a:gd name="T27" fmla="*/ 230 h 270"/>
                  <a:gd name="T28" fmla="*/ 1711 w 1768"/>
                  <a:gd name="T29" fmla="*/ 246 h 270"/>
                  <a:gd name="T30" fmla="*/ 1689 w 1768"/>
                  <a:gd name="T31" fmla="*/ 259 h 270"/>
                  <a:gd name="T32" fmla="*/ 1664 w 1768"/>
                  <a:gd name="T33" fmla="*/ 267 h 270"/>
                  <a:gd name="T34" fmla="*/ 1638 w 1768"/>
                  <a:gd name="T35" fmla="*/ 270 h 270"/>
                  <a:gd name="T36" fmla="*/ 131 w 1768"/>
                  <a:gd name="T37" fmla="*/ 270 h 270"/>
                  <a:gd name="T38" fmla="*/ 104 w 1768"/>
                  <a:gd name="T39" fmla="*/ 267 h 270"/>
                  <a:gd name="T40" fmla="*/ 80 w 1768"/>
                  <a:gd name="T41" fmla="*/ 259 h 270"/>
                  <a:gd name="T42" fmla="*/ 58 w 1768"/>
                  <a:gd name="T43" fmla="*/ 246 h 270"/>
                  <a:gd name="T44" fmla="*/ 39 w 1768"/>
                  <a:gd name="T45" fmla="*/ 230 h 270"/>
                  <a:gd name="T46" fmla="*/ 23 w 1768"/>
                  <a:gd name="T47" fmla="*/ 210 h 270"/>
                  <a:gd name="T48" fmla="*/ 11 w 1768"/>
                  <a:gd name="T49" fmla="*/ 187 h 270"/>
                  <a:gd name="T50" fmla="*/ 4 w 1768"/>
                  <a:gd name="T51" fmla="*/ 163 h 270"/>
                  <a:gd name="T52" fmla="*/ 0 w 1768"/>
                  <a:gd name="T53" fmla="*/ 135 h 270"/>
                  <a:gd name="T54" fmla="*/ 4 w 1768"/>
                  <a:gd name="T55" fmla="*/ 107 h 270"/>
                  <a:gd name="T56" fmla="*/ 11 w 1768"/>
                  <a:gd name="T57" fmla="*/ 83 h 270"/>
                  <a:gd name="T58" fmla="*/ 23 w 1768"/>
                  <a:gd name="T59" fmla="*/ 59 h 270"/>
                  <a:gd name="T60" fmla="*/ 39 w 1768"/>
                  <a:gd name="T61" fmla="*/ 40 h 270"/>
                  <a:gd name="T62" fmla="*/ 58 w 1768"/>
                  <a:gd name="T63" fmla="*/ 24 h 270"/>
                  <a:gd name="T64" fmla="*/ 80 w 1768"/>
                  <a:gd name="T65" fmla="*/ 11 h 270"/>
                  <a:gd name="T66" fmla="*/ 104 w 1768"/>
                  <a:gd name="T67" fmla="*/ 3 h 270"/>
                  <a:gd name="T68" fmla="*/ 131 w 1768"/>
                  <a:gd name="T69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68" h="270">
                    <a:moveTo>
                      <a:pt x="131" y="0"/>
                    </a:moveTo>
                    <a:lnTo>
                      <a:pt x="1638" y="0"/>
                    </a:lnTo>
                    <a:lnTo>
                      <a:pt x="1664" y="3"/>
                    </a:lnTo>
                    <a:lnTo>
                      <a:pt x="1689" y="11"/>
                    </a:lnTo>
                    <a:lnTo>
                      <a:pt x="1711" y="24"/>
                    </a:lnTo>
                    <a:lnTo>
                      <a:pt x="1730" y="40"/>
                    </a:lnTo>
                    <a:lnTo>
                      <a:pt x="1746" y="59"/>
                    </a:lnTo>
                    <a:lnTo>
                      <a:pt x="1758" y="83"/>
                    </a:lnTo>
                    <a:lnTo>
                      <a:pt x="1765" y="107"/>
                    </a:lnTo>
                    <a:lnTo>
                      <a:pt x="1768" y="135"/>
                    </a:lnTo>
                    <a:lnTo>
                      <a:pt x="1765" y="163"/>
                    </a:lnTo>
                    <a:lnTo>
                      <a:pt x="1758" y="187"/>
                    </a:lnTo>
                    <a:lnTo>
                      <a:pt x="1746" y="210"/>
                    </a:lnTo>
                    <a:lnTo>
                      <a:pt x="1730" y="230"/>
                    </a:lnTo>
                    <a:lnTo>
                      <a:pt x="1711" y="246"/>
                    </a:lnTo>
                    <a:lnTo>
                      <a:pt x="1689" y="259"/>
                    </a:lnTo>
                    <a:lnTo>
                      <a:pt x="1664" y="267"/>
                    </a:lnTo>
                    <a:lnTo>
                      <a:pt x="1638" y="270"/>
                    </a:lnTo>
                    <a:lnTo>
                      <a:pt x="131" y="270"/>
                    </a:lnTo>
                    <a:lnTo>
                      <a:pt x="104" y="267"/>
                    </a:lnTo>
                    <a:lnTo>
                      <a:pt x="80" y="259"/>
                    </a:lnTo>
                    <a:lnTo>
                      <a:pt x="58" y="246"/>
                    </a:lnTo>
                    <a:lnTo>
                      <a:pt x="39" y="230"/>
                    </a:lnTo>
                    <a:lnTo>
                      <a:pt x="23" y="210"/>
                    </a:lnTo>
                    <a:lnTo>
                      <a:pt x="11" y="187"/>
                    </a:lnTo>
                    <a:lnTo>
                      <a:pt x="4" y="163"/>
                    </a:lnTo>
                    <a:lnTo>
                      <a:pt x="0" y="135"/>
                    </a:lnTo>
                    <a:lnTo>
                      <a:pt x="4" y="107"/>
                    </a:lnTo>
                    <a:lnTo>
                      <a:pt x="11" y="83"/>
                    </a:lnTo>
                    <a:lnTo>
                      <a:pt x="23" y="59"/>
                    </a:lnTo>
                    <a:lnTo>
                      <a:pt x="39" y="40"/>
                    </a:lnTo>
                    <a:lnTo>
                      <a:pt x="58" y="24"/>
                    </a:lnTo>
                    <a:lnTo>
                      <a:pt x="80" y="11"/>
                    </a:lnTo>
                    <a:lnTo>
                      <a:pt x="104" y="3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Freeform 11"/>
              <p:cNvSpPr>
                <a:spLocks noEditPoints="1"/>
              </p:cNvSpPr>
              <p:nvPr/>
            </p:nvSpPr>
            <p:spPr bwMode="auto">
              <a:xfrm>
                <a:off x="1476" y="765"/>
                <a:ext cx="112" cy="24"/>
              </a:xfrm>
              <a:custGeom>
                <a:avLst/>
                <a:gdLst>
                  <a:gd name="T0" fmla="*/ 182 w 1904"/>
                  <a:gd name="T1" fmla="*/ 137 h 404"/>
                  <a:gd name="T2" fmla="*/ 155 w 1904"/>
                  <a:gd name="T3" fmla="*/ 154 h 404"/>
                  <a:gd name="T4" fmla="*/ 138 w 1904"/>
                  <a:gd name="T5" fmla="*/ 185 h 404"/>
                  <a:gd name="T6" fmla="*/ 138 w 1904"/>
                  <a:gd name="T7" fmla="*/ 220 h 404"/>
                  <a:gd name="T8" fmla="*/ 155 w 1904"/>
                  <a:gd name="T9" fmla="*/ 250 h 404"/>
                  <a:gd name="T10" fmla="*/ 182 w 1904"/>
                  <a:gd name="T11" fmla="*/ 267 h 404"/>
                  <a:gd name="T12" fmla="*/ 1706 w 1904"/>
                  <a:gd name="T13" fmla="*/ 269 h 404"/>
                  <a:gd name="T14" fmla="*/ 1738 w 1904"/>
                  <a:gd name="T15" fmla="*/ 260 h 404"/>
                  <a:gd name="T16" fmla="*/ 1760 w 1904"/>
                  <a:gd name="T17" fmla="*/ 236 h 404"/>
                  <a:gd name="T18" fmla="*/ 1768 w 1904"/>
                  <a:gd name="T19" fmla="*/ 202 h 404"/>
                  <a:gd name="T20" fmla="*/ 1760 w 1904"/>
                  <a:gd name="T21" fmla="*/ 168 h 404"/>
                  <a:gd name="T22" fmla="*/ 1738 w 1904"/>
                  <a:gd name="T23" fmla="*/ 144 h 404"/>
                  <a:gd name="T24" fmla="*/ 1706 w 1904"/>
                  <a:gd name="T25" fmla="*/ 135 h 404"/>
                  <a:gd name="T26" fmla="*/ 199 w 1904"/>
                  <a:gd name="T27" fmla="*/ 0 h 404"/>
                  <a:gd name="T28" fmla="*/ 1739 w 1904"/>
                  <a:gd name="T29" fmla="*/ 3 h 404"/>
                  <a:gd name="T30" fmla="*/ 1797 w 1904"/>
                  <a:gd name="T31" fmla="*/ 22 h 404"/>
                  <a:gd name="T32" fmla="*/ 1847 w 1904"/>
                  <a:gd name="T33" fmla="*/ 59 h 404"/>
                  <a:gd name="T34" fmla="*/ 1883 w 1904"/>
                  <a:gd name="T35" fmla="*/ 109 h 404"/>
                  <a:gd name="T36" fmla="*/ 1902 w 1904"/>
                  <a:gd name="T37" fmla="*/ 169 h 404"/>
                  <a:gd name="T38" fmla="*/ 1902 w 1904"/>
                  <a:gd name="T39" fmla="*/ 235 h 404"/>
                  <a:gd name="T40" fmla="*/ 1883 w 1904"/>
                  <a:gd name="T41" fmla="*/ 295 h 404"/>
                  <a:gd name="T42" fmla="*/ 1847 w 1904"/>
                  <a:gd name="T43" fmla="*/ 345 h 404"/>
                  <a:gd name="T44" fmla="*/ 1797 w 1904"/>
                  <a:gd name="T45" fmla="*/ 381 h 404"/>
                  <a:gd name="T46" fmla="*/ 1739 w 1904"/>
                  <a:gd name="T47" fmla="*/ 401 h 404"/>
                  <a:gd name="T48" fmla="*/ 199 w 1904"/>
                  <a:gd name="T49" fmla="*/ 404 h 404"/>
                  <a:gd name="T50" fmla="*/ 136 w 1904"/>
                  <a:gd name="T51" fmla="*/ 394 h 404"/>
                  <a:gd name="T52" fmla="*/ 82 w 1904"/>
                  <a:gd name="T53" fmla="*/ 365 h 404"/>
                  <a:gd name="T54" fmla="*/ 39 w 1904"/>
                  <a:gd name="T55" fmla="*/ 321 h 404"/>
                  <a:gd name="T56" fmla="*/ 11 w 1904"/>
                  <a:gd name="T57" fmla="*/ 266 h 404"/>
                  <a:gd name="T58" fmla="*/ 0 w 1904"/>
                  <a:gd name="T59" fmla="*/ 202 h 404"/>
                  <a:gd name="T60" fmla="*/ 11 w 1904"/>
                  <a:gd name="T61" fmla="*/ 138 h 404"/>
                  <a:gd name="T62" fmla="*/ 39 w 1904"/>
                  <a:gd name="T63" fmla="*/ 83 h 404"/>
                  <a:gd name="T64" fmla="*/ 82 w 1904"/>
                  <a:gd name="T65" fmla="*/ 39 h 404"/>
                  <a:gd name="T66" fmla="*/ 136 w 1904"/>
                  <a:gd name="T67" fmla="*/ 10 h 404"/>
                  <a:gd name="T68" fmla="*/ 199 w 1904"/>
                  <a:gd name="T69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04" h="404">
                    <a:moveTo>
                      <a:pt x="199" y="135"/>
                    </a:moveTo>
                    <a:lnTo>
                      <a:pt x="182" y="137"/>
                    </a:lnTo>
                    <a:lnTo>
                      <a:pt x="167" y="144"/>
                    </a:lnTo>
                    <a:lnTo>
                      <a:pt x="155" y="154"/>
                    </a:lnTo>
                    <a:lnTo>
                      <a:pt x="145" y="168"/>
                    </a:lnTo>
                    <a:lnTo>
                      <a:pt x="138" y="185"/>
                    </a:lnTo>
                    <a:lnTo>
                      <a:pt x="136" y="202"/>
                    </a:lnTo>
                    <a:lnTo>
                      <a:pt x="138" y="220"/>
                    </a:lnTo>
                    <a:lnTo>
                      <a:pt x="145" y="236"/>
                    </a:lnTo>
                    <a:lnTo>
                      <a:pt x="155" y="250"/>
                    </a:lnTo>
                    <a:lnTo>
                      <a:pt x="167" y="260"/>
                    </a:lnTo>
                    <a:lnTo>
                      <a:pt x="182" y="267"/>
                    </a:lnTo>
                    <a:lnTo>
                      <a:pt x="199" y="269"/>
                    </a:lnTo>
                    <a:lnTo>
                      <a:pt x="1706" y="269"/>
                    </a:lnTo>
                    <a:lnTo>
                      <a:pt x="1723" y="267"/>
                    </a:lnTo>
                    <a:lnTo>
                      <a:pt x="1738" y="260"/>
                    </a:lnTo>
                    <a:lnTo>
                      <a:pt x="1750" y="250"/>
                    </a:lnTo>
                    <a:lnTo>
                      <a:pt x="1760" y="236"/>
                    </a:lnTo>
                    <a:lnTo>
                      <a:pt x="1766" y="220"/>
                    </a:lnTo>
                    <a:lnTo>
                      <a:pt x="1768" y="202"/>
                    </a:lnTo>
                    <a:lnTo>
                      <a:pt x="1766" y="185"/>
                    </a:lnTo>
                    <a:lnTo>
                      <a:pt x="1760" y="168"/>
                    </a:lnTo>
                    <a:lnTo>
                      <a:pt x="1750" y="154"/>
                    </a:lnTo>
                    <a:lnTo>
                      <a:pt x="1738" y="144"/>
                    </a:lnTo>
                    <a:lnTo>
                      <a:pt x="1723" y="137"/>
                    </a:lnTo>
                    <a:lnTo>
                      <a:pt x="1706" y="135"/>
                    </a:lnTo>
                    <a:lnTo>
                      <a:pt x="199" y="135"/>
                    </a:lnTo>
                    <a:close/>
                    <a:moveTo>
                      <a:pt x="199" y="0"/>
                    </a:moveTo>
                    <a:lnTo>
                      <a:pt x="1706" y="0"/>
                    </a:lnTo>
                    <a:lnTo>
                      <a:pt x="1739" y="3"/>
                    </a:lnTo>
                    <a:lnTo>
                      <a:pt x="1768" y="10"/>
                    </a:lnTo>
                    <a:lnTo>
                      <a:pt x="1797" y="22"/>
                    </a:lnTo>
                    <a:lnTo>
                      <a:pt x="1823" y="39"/>
                    </a:lnTo>
                    <a:lnTo>
                      <a:pt x="1847" y="59"/>
                    </a:lnTo>
                    <a:lnTo>
                      <a:pt x="1866" y="83"/>
                    </a:lnTo>
                    <a:lnTo>
                      <a:pt x="1883" y="109"/>
                    </a:lnTo>
                    <a:lnTo>
                      <a:pt x="1894" y="138"/>
                    </a:lnTo>
                    <a:lnTo>
                      <a:pt x="1902" y="169"/>
                    </a:lnTo>
                    <a:lnTo>
                      <a:pt x="1904" y="202"/>
                    </a:lnTo>
                    <a:lnTo>
                      <a:pt x="1902" y="235"/>
                    </a:lnTo>
                    <a:lnTo>
                      <a:pt x="1894" y="266"/>
                    </a:lnTo>
                    <a:lnTo>
                      <a:pt x="1883" y="295"/>
                    </a:lnTo>
                    <a:lnTo>
                      <a:pt x="1866" y="321"/>
                    </a:lnTo>
                    <a:lnTo>
                      <a:pt x="1847" y="345"/>
                    </a:lnTo>
                    <a:lnTo>
                      <a:pt x="1823" y="365"/>
                    </a:lnTo>
                    <a:lnTo>
                      <a:pt x="1797" y="381"/>
                    </a:lnTo>
                    <a:lnTo>
                      <a:pt x="1768" y="394"/>
                    </a:lnTo>
                    <a:lnTo>
                      <a:pt x="1739" y="401"/>
                    </a:lnTo>
                    <a:lnTo>
                      <a:pt x="1706" y="404"/>
                    </a:lnTo>
                    <a:lnTo>
                      <a:pt x="199" y="404"/>
                    </a:lnTo>
                    <a:lnTo>
                      <a:pt x="166" y="401"/>
                    </a:lnTo>
                    <a:lnTo>
                      <a:pt x="136" y="394"/>
                    </a:lnTo>
                    <a:lnTo>
                      <a:pt x="108" y="381"/>
                    </a:lnTo>
                    <a:lnTo>
                      <a:pt x="82" y="365"/>
                    </a:lnTo>
                    <a:lnTo>
                      <a:pt x="58" y="345"/>
                    </a:lnTo>
                    <a:lnTo>
                      <a:pt x="39" y="321"/>
                    </a:lnTo>
                    <a:lnTo>
                      <a:pt x="23" y="295"/>
                    </a:lnTo>
                    <a:lnTo>
                      <a:pt x="11" y="266"/>
                    </a:lnTo>
                    <a:lnTo>
                      <a:pt x="4" y="235"/>
                    </a:lnTo>
                    <a:lnTo>
                      <a:pt x="0" y="202"/>
                    </a:lnTo>
                    <a:lnTo>
                      <a:pt x="4" y="169"/>
                    </a:lnTo>
                    <a:lnTo>
                      <a:pt x="11" y="138"/>
                    </a:lnTo>
                    <a:lnTo>
                      <a:pt x="23" y="109"/>
                    </a:lnTo>
                    <a:lnTo>
                      <a:pt x="39" y="83"/>
                    </a:lnTo>
                    <a:lnTo>
                      <a:pt x="58" y="59"/>
                    </a:lnTo>
                    <a:lnTo>
                      <a:pt x="82" y="39"/>
                    </a:lnTo>
                    <a:lnTo>
                      <a:pt x="108" y="22"/>
                    </a:lnTo>
                    <a:lnTo>
                      <a:pt x="136" y="10"/>
                    </a:lnTo>
                    <a:lnTo>
                      <a:pt x="166" y="3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solidFill>
                  <a:schemeClr val="accent4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1548" y="921"/>
                <a:ext cx="31" cy="22"/>
              </a:xfrm>
              <a:custGeom>
                <a:avLst/>
                <a:gdLst>
                  <a:gd name="T0" fmla="*/ 255 w 511"/>
                  <a:gd name="T1" fmla="*/ 0 h 506"/>
                  <a:gd name="T2" fmla="*/ 293 w 511"/>
                  <a:gd name="T3" fmla="*/ 2 h 506"/>
                  <a:gd name="T4" fmla="*/ 329 w 511"/>
                  <a:gd name="T5" fmla="*/ 11 h 506"/>
                  <a:gd name="T6" fmla="*/ 363 w 511"/>
                  <a:gd name="T7" fmla="*/ 24 h 506"/>
                  <a:gd name="T8" fmla="*/ 394 w 511"/>
                  <a:gd name="T9" fmla="*/ 41 h 506"/>
                  <a:gd name="T10" fmla="*/ 423 w 511"/>
                  <a:gd name="T11" fmla="*/ 63 h 506"/>
                  <a:gd name="T12" fmla="*/ 448 w 511"/>
                  <a:gd name="T13" fmla="*/ 87 h 506"/>
                  <a:gd name="T14" fmla="*/ 470 w 511"/>
                  <a:gd name="T15" fmla="*/ 116 h 506"/>
                  <a:gd name="T16" fmla="*/ 487 w 511"/>
                  <a:gd name="T17" fmla="*/ 146 h 506"/>
                  <a:gd name="T18" fmla="*/ 500 w 511"/>
                  <a:gd name="T19" fmla="*/ 180 h 506"/>
                  <a:gd name="T20" fmla="*/ 508 w 511"/>
                  <a:gd name="T21" fmla="*/ 216 h 506"/>
                  <a:gd name="T22" fmla="*/ 511 w 511"/>
                  <a:gd name="T23" fmla="*/ 253 h 506"/>
                  <a:gd name="T24" fmla="*/ 508 w 511"/>
                  <a:gd name="T25" fmla="*/ 291 h 506"/>
                  <a:gd name="T26" fmla="*/ 500 w 511"/>
                  <a:gd name="T27" fmla="*/ 327 h 506"/>
                  <a:gd name="T28" fmla="*/ 487 w 511"/>
                  <a:gd name="T29" fmla="*/ 361 h 506"/>
                  <a:gd name="T30" fmla="*/ 470 w 511"/>
                  <a:gd name="T31" fmla="*/ 391 h 506"/>
                  <a:gd name="T32" fmla="*/ 448 w 511"/>
                  <a:gd name="T33" fmla="*/ 420 h 506"/>
                  <a:gd name="T34" fmla="*/ 423 w 511"/>
                  <a:gd name="T35" fmla="*/ 444 h 506"/>
                  <a:gd name="T36" fmla="*/ 394 w 511"/>
                  <a:gd name="T37" fmla="*/ 466 h 506"/>
                  <a:gd name="T38" fmla="*/ 363 w 511"/>
                  <a:gd name="T39" fmla="*/ 483 h 506"/>
                  <a:gd name="T40" fmla="*/ 329 w 511"/>
                  <a:gd name="T41" fmla="*/ 496 h 506"/>
                  <a:gd name="T42" fmla="*/ 293 w 511"/>
                  <a:gd name="T43" fmla="*/ 503 h 506"/>
                  <a:gd name="T44" fmla="*/ 255 w 511"/>
                  <a:gd name="T45" fmla="*/ 506 h 506"/>
                  <a:gd name="T46" fmla="*/ 217 w 511"/>
                  <a:gd name="T47" fmla="*/ 503 h 506"/>
                  <a:gd name="T48" fmla="*/ 181 w 511"/>
                  <a:gd name="T49" fmla="*/ 496 h 506"/>
                  <a:gd name="T50" fmla="*/ 147 w 511"/>
                  <a:gd name="T51" fmla="*/ 483 h 506"/>
                  <a:gd name="T52" fmla="*/ 116 w 511"/>
                  <a:gd name="T53" fmla="*/ 466 h 506"/>
                  <a:gd name="T54" fmla="*/ 87 w 511"/>
                  <a:gd name="T55" fmla="*/ 444 h 506"/>
                  <a:gd name="T56" fmla="*/ 63 w 511"/>
                  <a:gd name="T57" fmla="*/ 420 h 506"/>
                  <a:gd name="T58" fmla="*/ 41 w 511"/>
                  <a:gd name="T59" fmla="*/ 391 h 506"/>
                  <a:gd name="T60" fmla="*/ 23 w 511"/>
                  <a:gd name="T61" fmla="*/ 361 h 506"/>
                  <a:gd name="T62" fmla="*/ 10 w 511"/>
                  <a:gd name="T63" fmla="*/ 327 h 506"/>
                  <a:gd name="T64" fmla="*/ 3 w 511"/>
                  <a:gd name="T65" fmla="*/ 291 h 506"/>
                  <a:gd name="T66" fmla="*/ 0 w 511"/>
                  <a:gd name="T67" fmla="*/ 253 h 506"/>
                  <a:gd name="T68" fmla="*/ 3 w 511"/>
                  <a:gd name="T69" fmla="*/ 216 h 506"/>
                  <a:gd name="T70" fmla="*/ 10 w 511"/>
                  <a:gd name="T71" fmla="*/ 180 h 506"/>
                  <a:gd name="T72" fmla="*/ 23 w 511"/>
                  <a:gd name="T73" fmla="*/ 146 h 506"/>
                  <a:gd name="T74" fmla="*/ 41 w 511"/>
                  <a:gd name="T75" fmla="*/ 116 h 506"/>
                  <a:gd name="T76" fmla="*/ 63 w 511"/>
                  <a:gd name="T77" fmla="*/ 87 h 506"/>
                  <a:gd name="T78" fmla="*/ 87 w 511"/>
                  <a:gd name="T79" fmla="*/ 63 h 506"/>
                  <a:gd name="T80" fmla="*/ 116 w 511"/>
                  <a:gd name="T81" fmla="*/ 41 h 506"/>
                  <a:gd name="T82" fmla="*/ 147 w 511"/>
                  <a:gd name="T83" fmla="*/ 24 h 506"/>
                  <a:gd name="T84" fmla="*/ 181 w 511"/>
                  <a:gd name="T85" fmla="*/ 11 h 506"/>
                  <a:gd name="T86" fmla="*/ 217 w 511"/>
                  <a:gd name="T87" fmla="*/ 2 h 506"/>
                  <a:gd name="T88" fmla="*/ 255 w 511"/>
                  <a:gd name="T89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1" h="506">
                    <a:moveTo>
                      <a:pt x="255" y="0"/>
                    </a:moveTo>
                    <a:lnTo>
                      <a:pt x="293" y="2"/>
                    </a:lnTo>
                    <a:lnTo>
                      <a:pt x="329" y="11"/>
                    </a:lnTo>
                    <a:lnTo>
                      <a:pt x="363" y="24"/>
                    </a:lnTo>
                    <a:lnTo>
                      <a:pt x="394" y="41"/>
                    </a:lnTo>
                    <a:lnTo>
                      <a:pt x="423" y="63"/>
                    </a:lnTo>
                    <a:lnTo>
                      <a:pt x="448" y="87"/>
                    </a:lnTo>
                    <a:lnTo>
                      <a:pt x="470" y="116"/>
                    </a:lnTo>
                    <a:lnTo>
                      <a:pt x="487" y="146"/>
                    </a:lnTo>
                    <a:lnTo>
                      <a:pt x="500" y="180"/>
                    </a:lnTo>
                    <a:lnTo>
                      <a:pt x="508" y="216"/>
                    </a:lnTo>
                    <a:lnTo>
                      <a:pt x="511" y="253"/>
                    </a:lnTo>
                    <a:lnTo>
                      <a:pt x="508" y="291"/>
                    </a:lnTo>
                    <a:lnTo>
                      <a:pt x="500" y="327"/>
                    </a:lnTo>
                    <a:lnTo>
                      <a:pt x="487" y="361"/>
                    </a:lnTo>
                    <a:lnTo>
                      <a:pt x="470" y="391"/>
                    </a:lnTo>
                    <a:lnTo>
                      <a:pt x="448" y="420"/>
                    </a:lnTo>
                    <a:lnTo>
                      <a:pt x="423" y="444"/>
                    </a:lnTo>
                    <a:lnTo>
                      <a:pt x="394" y="466"/>
                    </a:lnTo>
                    <a:lnTo>
                      <a:pt x="363" y="483"/>
                    </a:lnTo>
                    <a:lnTo>
                      <a:pt x="329" y="496"/>
                    </a:lnTo>
                    <a:lnTo>
                      <a:pt x="293" y="503"/>
                    </a:lnTo>
                    <a:lnTo>
                      <a:pt x="255" y="506"/>
                    </a:lnTo>
                    <a:lnTo>
                      <a:pt x="217" y="503"/>
                    </a:lnTo>
                    <a:lnTo>
                      <a:pt x="181" y="496"/>
                    </a:lnTo>
                    <a:lnTo>
                      <a:pt x="147" y="483"/>
                    </a:lnTo>
                    <a:lnTo>
                      <a:pt x="116" y="466"/>
                    </a:lnTo>
                    <a:lnTo>
                      <a:pt x="87" y="444"/>
                    </a:lnTo>
                    <a:lnTo>
                      <a:pt x="63" y="420"/>
                    </a:lnTo>
                    <a:lnTo>
                      <a:pt x="41" y="391"/>
                    </a:lnTo>
                    <a:lnTo>
                      <a:pt x="23" y="361"/>
                    </a:lnTo>
                    <a:lnTo>
                      <a:pt x="10" y="327"/>
                    </a:lnTo>
                    <a:lnTo>
                      <a:pt x="3" y="291"/>
                    </a:lnTo>
                    <a:lnTo>
                      <a:pt x="0" y="253"/>
                    </a:lnTo>
                    <a:lnTo>
                      <a:pt x="3" y="216"/>
                    </a:lnTo>
                    <a:lnTo>
                      <a:pt x="10" y="180"/>
                    </a:lnTo>
                    <a:lnTo>
                      <a:pt x="23" y="146"/>
                    </a:lnTo>
                    <a:lnTo>
                      <a:pt x="41" y="116"/>
                    </a:lnTo>
                    <a:lnTo>
                      <a:pt x="63" y="87"/>
                    </a:lnTo>
                    <a:lnTo>
                      <a:pt x="87" y="63"/>
                    </a:lnTo>
                    <a:lnTo>
                      <a:pt x="116" y="41"/>
                    </a:lnTo>
                    <a:lnTo>
                      <a:pt x="147" y="24"/>
                    </a:lnTo>
                    <a:lnTo>
                      <a:pt x="181" y="11"/>
                    </a:lnTo>
                    <a:lnTo>
                      <a:pt x="217" y="2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1503" y="867"/>
                <a:ext cx="32" cy="21"/>
              </a:xfrm>
              <a:custGeom>
                <a:avLst/>
                <a:gdLst>
                  <a:gd name="T0" fmla="*/ 272 w 544"/>
                  <a:gd name="T1" fmla="*/ 0 h 538"/>
                  <a:gd name="T2" fmla="*/ 312 w 544"/>
                  <a:gd name="T3" fmla="*/ 2 h 538"/>
                  <a:gd name="T4" fmla="*/ 351 w 544"/>
                  <a:gd name="T5" fmla="*/ 11 h 538"/>
                  <a:gd name="T6" fmla="*/ 387 w 544"/>
                  <a:gd name="T7" fmla="*/ 25 h 538"/>
                  <a:gd name="T8" fmla="*/ 420 w 544"/>
                  <a:gd name="T9" fmla="*/ 43 h 538"/>
                  <a:gd name="T10" fmla="*/ 451 w 544"/>
                  <a:gd name="T11" fmla="*/ 65 h 538"/>
                  <a:gd name="T12" fmla="*/ 478 w 544"/>
                  <a:gd name="T13" fmla="*/ 92 h 538"/>
                  <a:gd name="T14" fmla="*/ 501 w 544"/>
                  <a:gd name="T15" fmla="*/ 122 h 538"/>
                  <a:gd name="T16" fmla="*/ 519 w 544"/>
                  <a:gd name="T17" fmla="*/ 155 h 538"/>
                  <a:gd name="T18" fmla="*/ 532 w 544"/>
                  <a:gd name="T19" fmla="*/ 191 h 538"/>
                  <a:gd name="T20" fmla="*/ 541 w 544"/>
                  <a:gd name="T21" fmla="*/ 230 h 538"/>
                  <a:gd name="T22" fmla="*/ 544 w 544"/>
                  <a:gd name="T23" fmla="*/ 269 h 538"/>
                  <a:gd name="T24" fmla="*/ 541 w 544"/>
                  <a:gd name="T25" fmla="*/ 309 h 538"/>
                  <a:gd name="T26" fmla="*/ 532 w 544"/>
                  <a:gd name="T27" fmla="*/ 347 h 538"/>
                  <a:gd name="T28" fmla="*/ 519 w 544"/>
                  <a:gd name="T29" fmla="*/ 383 h 538"/>
                  <a:gd name="T30" fmla="*/ 501 w 544"/>
                  <a:gd name="T31" fmla="*/ 415 h 538"/>
                  <a:gd name="T32" fmla="*/ 478 w 544"/>
                  <a:gd name="T33" fmla="*/ 446 h 538"/>
                  <a:gd name="T34" fmla="*/ 451 w 544"/>
                  <a:gd name="T35" fmla="*/ 472 h 538"/>
                  <a:gd name="T36" fmla="*/ 420 w 544"/>
                  <a:gd name="T37" fmla="*/ 495 h 538"/>
                  <a:gd name="T38" fmla="*/ 387 w 544"/>
                  <a:gd name="T39" fmla="*/ 513 h 538"/>
                  <a:gd name="T40" fmla="*/ 351 w 544"/>
                  <a:gd name="T41" fmla="*/ 526 h 538"/>
                  <a:gd name="T42" fmla="*/ 312 w 544"/>
                  <a:gd name="T43" fmla="*/ 536 h 538"/>
                  <a:gd name="T44" fmla="*/ 272 w 544"/>
                  <a:gd name="T45" fmla="*/ 538 h 538"/>
                  <a:gd name="T46" fmla="*/ 232 w 544"/>
                  <a:gd name="T47" fmla="*/ 536 h 538"/>
                  <a:gd name="T48" fmla="*/ 193 w 544"/>
                  <a:gd name="T49" fmla="*/ 526 h 538"/>
                  <a:gd name="T50" fmla="*/ 157 w 544"/>
                  <a:gd name="T51" fmla="*/ 513 h 538"/>
                  <a:gd name="T52" fmla="*/ 124 w 544"/>
                  <a:gd name="T53" fmla="*/ 495 h 538"/>
                  <a:gd name="T54" fmla="*/ 94 w 544"/>
                  <a:gd name="T55" fmla="*/ 472 h 538"/>
                  <a:gd name="T56" fmla="*/ 67 w 544"/>
                  <a:gd name="T57" fmla="*/ 446 h 538"/>
                  <a:gd name="T58" fmla="*/ 44 w 544"/>
                  <a:gd name="T59" fmla="*/ 415 h 538"/>
                  <a:gd name="T60" fmla="*/ 26 w 544"/>
                  <a:gd name="T61" fmla="*/ 383 h 538"/>
                  <a:gd name="T62" fmla="*/ 12 w 544"/>
                  <a:gd name="T63" fmla="*/ 347 h 538"/>
                  <a:gd name="T64" fmla="*/ 3 w 544"/>
                  <a:gd name="T65" fmla="*/ 309 h 538"/>
                  <a:gd name="T66" fmla="*/ 0 w 544"/>
                  <a:gd name="T67" fmla="*/ 269 h 538"/>
                  <a:gd name="T68" fmla="*/ 3 w 544"/>
                  <a:gd name="T69" fmla="*/ 230 h 538"/>
                  <a:gd name="T70" fmla="*/ 12 w 544"/>
                  <a:gd name="T71" fmla="*/ 191 h 538"/>
                  <a:gd name="T72" fmla="*/ 26 w 544"/>
                  <a:gd name="T73" fmla="*/ 155 h 538"/>
                  <a:gd name="T74" fmla="*/ 44 w 544"/>
                  <a:gd name="T75" fmla="*/ 122 h 538"/>
                  <a:gd name="T76" fmla="*/ 67 w 544"/>
                  <a:gd name="T77" fmla="*/ 92 h 538"/>
                  <a:gd name="T78" fmla="*/ 94 w 544"/>
                  <a:gd name="T79" fmla="*/ 65 h 538"/>
                  <a:gd name="T80" fmla="*/ 124 w 544"/>
                  <a:gd name="T81" fmla="*/ 43 h 538"/>
                  <a:gd name="T82" fmla="*/ 157 w 544"/>
                  <a:gd name="T83" fmla="*/ 25 h 538"/>
                  <a:gd name="T84" fmla="*/ 193 w 544"/>
                  <a:gd name="T85" fmla="*/ 11 h 538"/>
                  <a:gd name="T86" fmla="*/ 232 w 544"/>
                  <a:gd name="T87" fmla="*/ 2 h 538"/>
                  <a:gd name="T88" fmla="*/ 272 w 544"/>
                  <a:gd name="T89" fmla="*/ 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44" h="538">
                    <a:moveTo>
                      <a:pt x="272" y="0"/>
                    </a:moveTo>
                    <a:lnTo>
                      <a:pt x="312" y="2"/>
                    </a:lnTo>
                    <a:lnTo>
                      <a:pt x="351" y="11"/>
                    </a:lnTo>
                    <a:lnTo>
                      <a:pt x="387" y="25"/>
                    </a:lnTo>
                    <a:lnTo>
                      <a:pt x="420" y="43"/>
                    </a:lnTo>
                    <a:lnTo>
                      <a:pt x="451" y="65"/>
                    </a:lnTo>
                    <a:lnTo>
                      <a:pt x="478" y="92"/>
                    </a:lnTo>
                    <a:lnTo>
                      <a:pt x="501" y="122"/>
                    </a:lnTo>
                    <a:lnTo>
                      <a:pt x="519" y="155"/>
                    </a:lnTo>
                    <a:lnTo>
                      <a:pt x="532" y="191"/>
                    </a:lnTo>
                    <a:lnTo>
                      <a:pt x="541" y="230"/>
                    </a:lnTo>
                    <a:lnTo>
                      <a:pt x="544" y="269"/>
                    </a:lnTo>
                    <a:lnTo>
                      <a:pt x="541" y="309"/>
                    </a:lnTo>
                    <a:lnTo>
                      <a:pt x="532" y="347"/>
                    </a:lnTo>
                    <a:lnTo>
                      <a:pt x="519" y="383"/>
                    </a:lnTo>
                    <a:lnTo>
                      <a:pt x="501" y="415"/>
                    </a:lnTo>
                    <a:lnTo>
                      <a:pt x="478" y="446"/>
                    </a:lnTo>
                    <a:lnTo>
                      <a:pt x="451" y="472"/>
                    </a:lnTo>
                    <a:lnTo>
                      <a:pt x="420" y="495"/>
                    </a:lnTo>
                    <a:lnTo>
                      <a:pt x="387" y="513"/>
                    </a:lnTo>
                    <a:lnTo>
                      <a:pt x="351" y="526"/>
                    </a:lnTo>
                    <a:lnTo>
                      <a:pt x="312" y="536"/>
                    </a:lnTo>
                    <a:lnTo>
                      <a:pt x="272" y="538"/>
                    </a:lnTo>
                    <a:lnTo>
                      <a:pt x="232" y="536"/>
                    </a:lnTo>
                    <a:lnTo>
                      <a:pt x="193" y="526"/>
                    </a:lnTo>
                    <a:lnTo>
                      <a:pt x="157" y="513"/>
                    </a:lnTo>
                    <a:lnTo>
                      <a:pt x="124" y="495"/>
                    </a:lnTo>
                    <a:lnTo>
                      <a:pt x="94" y="472"/>
                    </a:lnTo>
                    <a:lnTo>
                      <a:pt x="67" y="446"/>
                    </a:lnTo>
                    <a:lnTo>
                      <a:pt x="44" y="415"/>
                    </a:lnTo>
                    <a:lnTo>
                      <a:pt x="26" y="383"/>
                    </a:lnTo>
                    <a:lnTo>
                      <a:pt x="12" y="347"/>
                    </a:lnTo>
                    <a:lnTo>
                      <a:pt x="3" y="309"/>
                    </a:lnTo>
                    <a:lnTo>
                      <a:pt x="0" y="269"/>
                    </a:lnTo>
                    <a:lnTo>
                      <a:pt x="3" y="230"/>
                    </a:lnTo>
                    <a:lnTo>
                      <a:pt x="12" y="191"/>
                    </a:lnTo>
                    <a:lnTo>
                      <a:pt x="26" y="155"/>
                    </a:lnTo>
                    <a:lnTo>
                      <a:pt x="44" y="122"/>
                    </a:lnTo>
                    <a:lnTo>
                      <a:pt x="67" y="92"/>
                    </a:lnTo>
                    <a:lnTo>
                      <a:pt x="94" y="65"/>
                    </a:lnTo>
                    <a:lnTo>
                      <a:pt x="124" y="43"/>
                    </a:lnTo>
                    <a:lnTo>
                      <a:pt x="157" y="25"/>
                    </a:lnTo>
                    <a:lnTo>
                      <a:pt x="193" y="11"/>
                    </a:lnTo>
                    <a:lnTo>
                      <a:pt x="232" y="2"/>
                    </a:lnTo>
                    <a:lnTo>
                      <a:pt x="272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1532" y="817"/>
                <a:ext cx="23" cy="14"/>
              </a:xfrm>
              <a:custGeom>
                <a:avLst/>
                <a:gdLst>
                  <a:gd name="T0" fmla="*/ 197 w 394"/>
                  <a:gd name="T1" fmla="*/ 0 h 389"/>
                  <a:gd name="T2" fmla="*/ 232 w 394"/>
                  <a:gd name="T3" fmla="*/ 3 h 389"/>
                  <a:gd name="T4" fmla="*/ 266 w 394"/>
                  <a:gd name="T5" fmla="*/ 12 h 389"/>
                  <a:gd name="T6" fmla="*/ 297 w 394"/>
                  <a:gd name="T7" fmla="*/ 26 h 389"/>
                  <a:gd name="T8" fmla="*/ 324 w 394"/>
                  <a:gd name="T9" fmla="*/ 45 h 389"/>
                  <a:gd name="T10" fmla="*/ 348 w 394"/>
                  <a:gd name="T11" fmla="*/ 69 h 389"/>
                  <a:gd name="T12" fmla="*/ 367 w 394"/>
                  <a:gd name="T13" fmla="*/ 96 h 389"/>
                  <a:gd name="T14" fmla="*/ 382 w 394"/>
                  <a:gd name="T15" fmla="*/ 126 h 389"/>
                  <a:gd name="T16" fmla="*/ 391 w 394"/>
                  <a:gd name="T17" fmla="*/ 160 h 389"/>
                  <a:gd name="T18" fmla="*/ 394 w 394"/>
                  <a:gd name="T19" fmla="*/ 194 h 389"/>
                  <a:gd name="T20" fmla="*/ 391 w 394"/>
                  <a:gd name="T21" fmla="*/ 229 h 389"/>
                  <a:gd name="T22" fmla="*/ 382 w 394"/>
                  <a:gd name="T23" fmla="*/ 263 h 389"/>
                  <a:gd name="T24" fmla="*/ 367 w 394"/>
                  <a:gd name="T25" fmla="*/ 292 h 389"/>
                  <a:gd name="T26" fmla="*/ 348 w 394"/>
                  <a:gd name="T27" fmla="*/ 320 h 389"/>
                  <a:gd name="T28" fmla="*/ 324 w 394"/>
                  <a:gd name="T29" fmla="*/ 343 h 389"/>
                  <a:gd name="T30" fmla="*/ 297 w 394"/>
                  <a:gd name="T31" fmla="*/ 363 h 389"/>
                  <a:gd name="T32" fmla="*/ 266 w 394"/>
                  <a:gd name="T33" fmla="*/ 377 h 389"/>
                  <a:gd name="T34" fmla="*/ 232 w 394"/>
                  <a:gd name="T35" fmla="*/ 386 h 389"/>
                  <a:gd name="T36" fmla="*/ 197 w 394"/>
                  <a:gd name="T37" fmla="*/ 389 h 389"/>
                  <a:gd name="T38" fmla="*/ 162 w 394"/>
                  <a:gd name="T39" fmla="*/ 386 h 389"/>
                  <a:gd name="T40" fmla="*/ 128 w 394"/>
                  <a:gd name="T41" fmla="*/ 377 h 389"/>
                  <a:gd name="T42" fmla="*/ 98 w 394"/>
                  <a:gd name="T43" fmla="*/ 363 h 389"/>
                  <a:gd name="T44" fmla="*/ 70 w 394"/>
                  <a:gd name="T45" fmla="*/ 343 h 389"/>
                  <a:gd name="T46" fmla="*/ 47 w 394"/>
                  <a:gd name="T47" fmla="*/ 320 h 389"/>
                  <a:gd name="T48" fmla="*/ 27 w 394"/>
                  <a:gd name="T49" fmla="*/ 292 h 389"/>
                  <a:gd name="T50" fmla="*/ 13 w 394"/>
                  <a:gd name="T51" fmla="*/ 263 h 389"/>
                  <a:gd name="T52" fmla="*/ 4 w 394"/>
                  <a:gd name="T53" fmla="*/ 229 h 389"/>
                  <a:gd name="T54" fmla="*/ 0 w 394"/>
                  <a:gd name="T55" fmla="*/ 194 h 389"/>
                  <a:gd name="T56" fmla="*/ 4 w 394"/>
                  <a:gd name="T57" fmla="*/ 160 h 389"/>
                  <a:gd name="T58" fmla="*/ 13 w 394"/>
                  <a:gd name="T59" fmla="*/ 126 h 389"/>
                  <a:gd name="T60" fmla="*/ 27 w 394"/>
                  <a:gd name="T61" fmla="*/ 96 h 389"/>
                  <a:gd name="T62" fmla="*/ 47 w 394"/>
                  <a:gd name="T63" fmla="*/ 69 h 389"/>
                  <a:gd name="T64" fmla="*/ 70 w 394"/>
                  <a:gd name="T65" fmla="*/ 45 h 389"/>
                  <a:gd name="T66" fmla="*/ 98 w 394"/>
                  <a:gd name="T67" fmla="*/ 26 h 389"/>
                  <a:gd name="T68" fmla="*/ 128 w 394"/>
                  <a:gd name="T69" fmla="*/ 12 h 389"/>
                  <a:gd name="T70" fmla="*/ 162 w 394"/>
                  <a:gd name="T71" fmla="*/ 3 h 389"/>
                  <a:gd name="T72" fmla="*/ 197 w 394"/>
                  <a:gd name="T73" fmla="*/ 0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4" h="389">
                    <a:moveTo>
                      <a:pt x="197" y="0"/>
                    </a:moveTo>
                    <a:lnTo>
                      <a:pt x="232" y="3"/>
                    </a:lnTo>
                    <a:lnTo>
                      <a:pt x="266" y="12"/>
                    </a:lnTo>
                    <a:lnTo>
                      <a:pt x="297" y="26"/>
                    </a:lnTo>
                    <a:lnTo>
                      <a:pt x="324" y="45"/>
                    </a:lnTo>
                    <a:lnTo>
                      <a:pt x="348" y="69"/>
                    </a:lnTo>
                    <a:lnTo>
                      <a:pt x="367" y="96"/>
                    </a:lnTo>
                    <a:lnTo>
                      <a:pt x="382" y="126"/>
                    </a:lnTo>
                    <a:lnTo>
                      <a:pt x="391" y="160"/>
                    </a:lnTo>
                    <a:lnTo>
                      <a:pt x="394" y="194"/>
                    </a:lnTo>
                    <a:lnTo>
                      <a:pt x="391" y="229"/>
                    </a:lnTo>
                    <a:lnTo>
                      <a:pt x="382" y="263"/>
                    </a:lnTo>
                    <a:lnTo>
                      <a:pt x="367" y="292"/>
                    </a:lnTo>
                    <a:lnTo>
                      <a:pt x="348" y="320"/>
                    </a:lnTo>
                    <a:lnTo>
                      <a:pt x="324" y="343"/>
                    </a:lnTo>
                    <a:lnTo>
                      <a:pt x="297" y="363"/>
                    </a:lnTo>
                    <a:lnTo>
                      <a:pt x="266" y="377"/>
                    </a:lnTo>
                    <a:lnTo>
                      <a:pt x="232" y="386"/>
                    </a:lnTo>
                    <a:lnTo>
                      <a:pt x="197" y="389"/>
                    </a:lnTo>
                    <a:lnTo>
                      <a:pt x="162" y="386"/>
                    </a:lnTo>
                    <a:lnTo>
                      <a:pt x="128" y="377"/>
                    </a:lnTo>
                    <a:lnTo>
                      <a:pt x="98" y="363"/>
                    </a:lnTo>
                    <a:lnTo>
                      <a:pt x="70" y="343"/>
                    </a:lnTo>
                    <a:lnTo>
                      <a:pt x="47" y="320"/>
                    </a:lnTo>
                    <a:lnTo>
                      <a:pt x="27" y="292"/>
                    </a:lnTo>
                    <a:lnTo>
                      <a:pt x="13" y="263"/>
                    </a:lnTo>
                    <a:lnTo>
                      <a:pt x="4" y="229"/>
                    </a:lnTo>
                    <a:lnTo>
                      <a:pt x="0" y="194"/>
                    </a:lnTo>
                    <a:lnTo>
                      <a:pt x="4" y="160"/>
                    </a:lnTo>
                    <a:lnTo>
                      <a:pt x="13" y="126"/>
                    </a:lnTo>
                    <a:lnTo>
                      <a:pt x="27" y="96"/>
                    </a:lnTo>
                    <a:lnTo>
                      <a:pt x="47" y="69"/>
                    </a:lnTo>
                    <a:lnTo>
                      <a:pt x="70" y="45"/>
                    </a:lnTo>
                    <a:lnTo>
                      <a:pt x="98" y="26"/>
                    </a:lnTo>
                    <a:lnTo>
                      <a:pt x="128" y="12"/>
                    </a:lnTo>
                    <a:lnTo>
                      <a:pt x="162" y="3"/>
                    </a:ln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71562" tIns="85781" rIns="171562" bIns="85781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715597" rtl="0" eaLnBrk="1" fontAlgn="base" latinLnBrk="0" hangingPunct="1">
                  <a:lnSpc>
                    <a:spcPct val="11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2877C4"/>
                  </a:buClr>
                  <a:buSzTx/>
                  <a:buFontTx/>
                  <a:buNone/>
                  <a:tabLst/>
                  <a:defRPr/>
                </a:pPr>
                <a:endParaRPr kumimoji="0" lang="en-US" sz="2814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106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35795" y="210880"/>
            <a:ext cx="3535795" cy="657092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300" b="1" dirty="0">
                <a:latin typeface="Comic Sans MS" pitchFamily="66" charset="0"/>
              </a:rPr>
              <a:t>A </a:t>
            </a:r>
            <a:r>
              <a:rPr lang="en-US" sz="2300" b="1" dirty="0">
                <a:solidFill>
                  <a:srgbClr val="FFFF00"/>
                </a:solidFill>
                <a:latin typeface="Comic Sans MS" pitchFamily="66" charset="0"/>
              </a:rPr>
              <a:t>toothless, horny Beak </a:t>
            </a:r>
            <a:r>
              <a:rPr lang="en-US" sz="2300" b="1" dirty="0">
                <a:latin typeface="Comic Sans MS" pitchFamily="66" charset="0"/>
              </a:rPr>
              <a:t>is present.</a:t>
            </a:r>
          </a:p>
          <a:p>
            <a:pPr marL="0" indent="0" eaLnBrk="1" hangingPunct="1">
              <a:buNone/>
              <a:defRPr/>
            </a:pPr>
            <a:endParaRPr lang="en-US" sz="2300" b="1" dirty="0">
              <a:latin typeface="Comic Sans MS" pitchFamily="66" charset="0"/>
            </a:endParaRPr>
          </a:p>
          <a:p>
            <a:pPr marL="0" indent="0" eaLnBrk="1" hangingPunct="1">
              <a:buNone/>
              <a:defRPr/>
            </a:pPr>
            <a:r>
              <a:rPr lang="en-US" sz="2300" b="1" dirty="0">
                <a:solidFill>
                  <a:srgbClr val="FFFF00"/>
                </a:solidFill>
                <a:latin typeface="Comic Sans MS" pitchFamily="66" charset="0"/>
              </a:rPr>
              <a:t>No Bladder</a:t>
            </a:r>
          </a:p>
          <a:p>
            <a:pPr marL="511175" lvl="1" eaLnBrk="1" hangingPunct="1">
              <a:defRPr/>
            </a:pPr>
            <a:r>
              <a:rPr lang="en-US" sz="2300" b="1" dirty="0">
                <a:solidFill>
                  <a:srgbClr val="00B050"/>
                </a:solidFill>
                <a:latin typeface="Comic Sans MS" pitchFamily="66" charset="0"/>
              </a:rPr>
              <a:t>Metabolic Waste </a:t>
            </a:r>
            <a:r>
              <a:rPr lang="en-US" sz="2300" dirty="0">
                <a:latin typeface="Comic Sans MS" pitchFamily="66" charset="0"/>
              </a:rPr>
              <a:t>travels to the </a:t>
            </a:r>
            <a:r>
              <a:rPr lang="en-US" sz="2300" b="1" dirty="0">
                <a:solidFill>
                  <a:srgbClr val="00B050"/>
                </a:solidFill>
                <a:latin typeface="Comic Sans MS" pitchFamily="66" charset="0"/>
              </a:rPr>
              <a:t>Cloaca</a:t>
            </a:r>
            <a:r>
              <a:rPr lang="en-US" sz="2300" dirty="0">
                <a:latin typeface="Comic Sans MS" pitchFamily="66" charset="0"/>
              </a:rPr>
              <a:t>, it is excreted in a </a:t>
            </a:r>
            <a:r>
              <a:rPr lang="en-US" sz="2300" b="1" dirty="0">
                <a:solidFill>
                  <a:srgbClr val="00B050"/>
                </a:solidFill>
                <a:latin typeface="Comic Sans MS" pitchFamily="66" charset="0"/>
              </a:rPr>
              <a:t>semisolid, usually white mass </a:t>
            </a:r>
            <a:r>
              <a:rPr lang="en-US" sz="2300" dirty="0">
                <a:latin typeface="Comic Sans MS" pitchFamily="66" charset="0"/>
              </a:rPr>
              <a:t>along with undigested matter from the intestines</a:t>
            </a:r>
            <a:r>
              <a:rPr lang="en-US" sz="2300" dirty="0">
                <a:solidFill>
                  <a:srgbClr val="FFFF00"/>
                </a:solidFill>
                <a:latin typeface="Comic Sans MS" pitchFamily="66" charset="0"/>
              </a:rPr>
              <a:t>.</a:t>
            </a:r>
          </a:p>
          <a:p>
            <a:pPr marL="0" lvl="1" indent="0" eaLnBrk="1" hangingPunct="1">
              <a:buNone/>
              <a:defRPr/>
            </a:pPr>
            <a:endParaRPr lang="en-US" sz="2300" b="1" dirty="0">
              <a:solidFill>
                <a:srgbClr val="FFFF00"/>
              </a:solidFill>
              <a:latin typeface="Comic Sans MS" pitchFamily="66" charset="0"/>
            </a:endParaRPr>
          </a:p>
          <a:p>
            <a:pPr marL="0" lvl="1" indent="0" eaLnBrk="1" hangingPunct="1">
              <a:buNone/>
              <a:defRPr/>
            </a:pPr>
            <a:r>
              <a:rPr lang="en-US" sz="2300" b="1" dirty="0">
                <a:solidFill>
                  <a:srgbClr val="FFFF00"/>
                </a:solidFill>
                <a:latin typeface="Comic Sans MS" pitchFamily="66" charset="0"/>
              </a:rPr>
              <a:t>Acute Vision </a:t>
            </a:r>
            <a:r>
              <a:rPr lang="en-US" sz="2300" b="1" dirty="0">
                <a:latin typeface="Comic Sans MS" pitchFamily="66" charset="0"/>
              </a:rPr>
              <a:t>and </a:t>
            </a:r>
            <a:r>
              <a:rPr lang="en-US" sz="2300" b="1" dirty="0">
                <a:solidFill>
                  <a:srgbClr val="FFFF00"/>
                </a:solidFill>
                <a:latin typeface="Comic Sans MS" pitchFamily="66" charset="0"/>
              </a:rPr>
              <a:t>Well-developed Brains.</a:t>
            </a:r>
          </a:p>
          <a:p>
            <a:pPr marL="0" indent="0" eaLnBrk="1" hangingPunct="1">
              <a:buNone/>
              <a:defRPr/>
            </a:pPr>
            <a:endParaRPr lang="en-US" sz="2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1" y="2093924"/>
            <a:ext cx="2413000" cy="441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r="6896"/>
          <a:stretch/>
        </p:blipFill>
        <p:spPr>
          <a:xfrm>
            <a:off x="7000585" y="1556416"/>
            <a:ext cx="1920010" cy="1664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590" y="4469154"/>
            <a:ext cx="1778000" cy="20701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D21B8A7-EA40-ECB9-2061-2EE90048D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353579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kern="0" dirty="0">
                <a:solidFill>
                  <a:schemeClr val="accent1"/>
                </a:solidFill>
                <a:latin typeface="Comic Sans MS" pitchFamily="66" charset="0"/>
              </a:rPr>
              <a:t>Birds / Aves</a:t>
            </a:r>
          </a:p>
        </p:txBody>
      </p:sp>
    </p:spTree>
    <p:extLst>
      <p:ext uri="{BB962C8B-B14F-4D97-AF65-F5344CB8AC3E}">
        <p14:creationId xmlns:p14="http://schemas.microsoft.com/office/powerpoint/2010/main" val="13259210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962399" y="152399"/>
            <a:ext cx="4996361" cy="6410325"/>
          </a:xfrm>
        </p:spPr>
        <p:txBody>
          <a:bodyPr/>
          <a:lstStyle/>
          <a:p>
            <a:pPr marL="0" indent="0" eaLnBrk="1" hangingPunct="1">
              <a:spcBef>
                <a:spcPts val="2400"/>
              </a:spcBef>
              <a:buNone/>
              <a:defRPr/>
            </a:pPr>
            <a:r>
              <a:rPr lang="en-US" sz="2400" b="1" dirty="0">
                <a:latin typeface="Comic Sans MS" pitchFamily="66" charset="0"/>
              </a:rPr>
              <a:t>Ritualized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Courtship</a:t>
            </a:r>
            <a:r>
              <a:rPr lang="en-US" sz="2400" b="1" dirty="0">
                <a:latin typeface="Comic Sans MS" pitchFamily="66" charset="0"/>
              </a:rPr>
              <a:t> precedes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Mating.</a:t>
            </a:r>
          </a:p>
          <a:p>
            <a:pPr marL="0" indent="0" eaLnBrk="1" hangingPunct="1">
              <a:spcBef>
                <a:spcPts val="2400"/>
              </a:spcBef>
              <a:buNone/>
              <a:defRPr/>
            </a:pPr>
            <a:r>
              <a:rPr lang="en-US" sz="2400" b="1" dirty="0">
                <a:solidFill>
                  <a:srgbClr val="00B050"/>
                </a:solidFill>
                <a:latin typeface="Comic Sans MS" pitchFamily="66" charset="0"/>
              </a:rPr>
              <a:t>Oviparous</a:t>
            </a:r>
          </a:p>
          <a:p>
            <a:pPr marL="0" indent="0" eaLnBrk="1" hangingPunct="1">
              <a:spcBef>
                <a:spcPts val="2400"/>
              </a:spcBef>
              <a:buNone/>
              <a:defRPr/>
            </a:pPr>
            <a:r>
              <a:rPr lang="en-US" sz="2400" b="1" dirty="0">
                <a:latin typeface="Comic Sans MS" pitchFamily="66" charset="0"/>
              </a:rPr>
              <a:t>High degree of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Parental Care.</a:t>
            </a:r>
          </a:p>
          <a:p>
            <a:pPr marL="0" indent="0" eaLnBrk="1" hangingPunct="1">
              <a:spcBef>
                <a:spcPts val="2400"/>
              </a:spcBef>
              <a:buNone/>
              <a:defRPr/>
            </a:pPr>
            <a:r>
              <a:rPr lang="en-US" sz="2400" b="1" dirty="0">
                <a:solidFill>
                  <a:srgbClr val="00B050"/>
                </a:solidFill>
                <a:latin typeface="Comic Sans MS" pitchFamily="66" charset="0"/>
              </a:rPr>
              <a:t>Most species’ eggs are incubated in a </a:t>
            </a: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Nest.</a:t>
            </a:r>
          </a:p>
          <a:p>
            <a:pPr marL="0" indent="0" eaLnBrk="1" hangingPunct="1">
              <a:spcBef>
                <a:spcPts val="2400"/>
              </a:spcBef>
              <a:buNone/>
              <a:defRPr/>
            </a:pPr>
            <a:r>
              <a:rPr lang="en-US" sz="2400" b="1" dirty="0">
                <a:solidFill>
                  <a:srgbClr val="FFFF00"/>
                </a:solidFill>
                <a:latin typeface="Comic Sans MS" pitchFamily="66" charset="0"/>
              </a:rPr>
              <a:t>Seasonal Migration</a:t>
            </a:r>
          </a:p>
          <a:p>
            <a:pPr lvl="1" eaLnBrk="1" hangingPunct="1">
              <a:spcBef>
                <a:spcPts val="1200"/>
              </a:spcBef>
              <a:defRPr/>
            </a:pPr>
            <a:r>
              <a:rPr lang="en-US" b="1" dirty="0">
                <a:latin typeface="Comic Sans MS" pitchFamily="66" charset="0"/>
              </a:rPr>
              <a:t>Navigate by day and night, whether it is sunny or cloudy, by using the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sun</a:t>
            </a:r>
            <a:r>
              <a:rPr lang="en-US" b="1" dirty="0">
                <a:latin typeface="Comic Sans MS" pitchFamily="66" charset="0"/>
              </a:rPr>
              <a:t> and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stars</a:t>
            </a:r>
            <a:r>
              <a:rPr lang="en-US" b="1" dirty="0">
                <a:latin typeface="Comic Sans MS" pitchFamily="66" charset="0"/>
              </a:rPr>
              <a:t>, and even the </a:t>
            </a:r>
            <a:r>
              <a:rPr lang="en-US" b="1" dirty="0">
                <a:solidFill>
                  <a:srgbClr val="FFFF00"/>
                </a:solidFill>
                <a:latin typeface="Comic Sans MS" pitchFamily="66" charset="0"/>
              </a:rPr>
              <a:t>Earth’s magnetic field </a:t>
            </a:r>
            <a:r>
              <a:rPr lang="en-US" b="1" dirty="0">
                <a:latin typeface="Comic Sans MS" pitchFamily="66" charset="0"/>
              </a:rPr>
              <a:t>to guide them.</a:t>
            </a:r>
          </a:p>
          <a:p>
            <a:pPr marL="0" indent="0" eaLnBrk="1" hangingPunct="1">
              <a:buNone/>
              <a:defRPr/>
            </a:pPr>
            <a:endParaRPr lang="en-US" sz="2000" b="1" dirty="0">
              <a:latin typeface="Comic Sans MS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9" y="4419600"/>
            <a:ext cx="3505200" cy="2143125"/>
          </a:xfrm>
        </p:spPr>
      </p:pic>
      <p:pic>
        <p:nvPicPr>
          <p:cNvPr id="5" name="ClipArt Placeholder 6" descr="baby Bir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239" y="1905000"/>
            <a:ext cx="3433420" cy="22098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0635E76-4936-2FFB-7A95-63650D4A3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6" y="533400"/>
            <a:ext cx="353579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600" b="1" kern="0" dirty="0">
                <a:solidFill>
                  <a:schemeClr val="accent1"/>
                </a:solidFill>
                <a:latin typeface="Comic Sans MS" pitchFamily="66" charset="0"/>
              </a:rPr>
              <a:t>Birds / Aves</a:t>
            </a:r>
          </a:p>
        </p:txBody>
      </p:sp>
    </p:spTree>
    <p:extLst>
      <p:ext uri="{BB962C8B-B14F-4D97-AF65-F5344CB8AC3E}">
        <p14:creationId xmlns:p14="http://schemas.microsoft.com/office/powerpoint/2010/main" val="3319246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69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Mammals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6BCAAA-E69F-67C6-00C2-52D51E326E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2" y="2057400"/>
            <a:ext cx="8859580" cy="25654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758010-9DC0-5243-60B9-FA27561DF3E6}"/>
              </a:ext>
            </a:extLst>
          </p:cNvPr>
          <p:cNvSpPr/>
          <p:nvPr/>
        </p:nvSpPr>
        <p:spPr>
          <a:xfrm>
            <a:off x="7239000" y="2895600"/>
            <a:ext cx="1371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B0BB60-1449-58AB-3B48-3BB2C12D0777}"/>
              </a:ext>
            </a:extLst>
          </p:cNvPr>
          <p:cNvSpPr/>
          <p:nvPr/>
        </p:nvSpPr>
        <p:spPr>
          <a:xfrm>
            <a:off x="7010400" y="3352800"/>
            <a:ext cx="349172" cy="25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22B689B7-54B9-5018-F187-6FB8D56B7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7" t="26925"/>
          <a:stretch/>
        </p:blipFill>
        <p:spPr bwMode="auto">
          <a:xfrm>
            <a:off x="7042228" y="2743200"/>
            <a:ext cx="1949372" cy="187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5664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5029200" y="381000"/>
            <a:ext cx="3581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Mammals</a:t>
            </a:r>
          </a:p>
        </p:txBody>
      </p:sp>
      <p:sp>
        <p:nvSpPr>
          <p:cNvPr id="5837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533400" y="228600"/>
            <a:ext cx="4461164" cy="6324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040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Chief Characteristics: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HAIR</a:t>
            </a:r>
            <a:endParaRPr lang="en-US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63550" lvl="1" indent="-238125" eaLnBrk="1" hangingPunct="1"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Composed of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Keratin.</a:t>
            </a:r>
          </a:p>
          <a:p>
            <a:pPr marL="463550" lvl="1" indent="-238125" eaLnBrk="1" hangingPunct="1"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 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insulation</a:t>
            </a: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against heat loss.</a:t>
            </a:r>
          </a:p>
          <a:p>
            <a:pPr marL="463550" lvl="1" indent="-238125" eaLnBrk="1" hangingPunct="1"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Allows</a:t>
            </a:r>
            <a:r>
              <a:rPr lang="en-US" sz="19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mammals to be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</a:t>
            </a: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even in cold weather.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1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MAMMARY GLANDS</a:t>
            </a:r>
          </a:p>
          <a:p>
            <a:pPr marL="463550" lvl="1" indent="-231775" eaLnBrk="1" hangingPunct="1"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Milk.</a:t>
            </a:r>
          </a:p>
          <a:p>
            <a:pPr marL="463550" lvl="1" indent="-231775" eaLnBrk="1" hangingPunct="1"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Enable 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female to feed their young </a:t>
            </a: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leaving them to find food.</a:t>
            </a:r>
          </a:p>
          <a:p>
            <a:pPr marL="463550" lvl="1" indent="-231775" eaLnBrk="1" hangingPunct="1">
              <a:spcBef>
                <a:spcPts val="600"/>
              </a:spcBef>
              <a:defRPr/>
            </a:pP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Creates a bond between mother and offspring </a:t>
            </a: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helps ensure </a:t>
            </a:r>
            <a:r>
              <a:rPr lang="en-US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parental care </a:t>
            </a:r>
            <a:r>
              <a:rPr lang="en-US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while the young are helpless.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64" y="1524000"/>
            <a:ext cx="3962400" cy="4191000"/>
          </a:xfrm>
        </p:spPr>
      </p:pic>
    </p:spTree>
    <p:extLst>
      <p:ext uri="{BB962C8B-B14F-4D97-AF65-F5344CB8AC3E}">
        <p14:creationId xmlns:p14="http://schemas.microsoft.com/office/powerpoint/2010/main" val="3996738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8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3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83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83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83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5105400" y="381000"/>
            <a:ext cx="3505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Mammals</a:t>
            </a:r>
          </a:p>
        </p:txBody>
      </p:sp>
      <p:sp>
        <p:nvSpPr>
          <p:cNvPr id="58373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00758" y="457200"/>
            <a:ext cx="4657042" cy="6400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ENDOTHERMIC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25425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blooded. Interior body temperature is regulated within a narrow range.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</a:t>
            </a:r>
            <a:r>
              <a:rPr lang="en-US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well-developed.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4-chambered heart.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en-US" sz="2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most mammals, the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are born alive </a:t>
            </a:r>
            <a:r>
              <a:rPr lang="en-US" sz="2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a period of development in the uterus (part of the female reproductive system).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14" y="1219200"/>
            <a:ext cx="3149600" cy="23622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683746"/>
            <a:ext cx="3119714" cy="270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797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8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3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83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5638800" y="381000"/>
            <a:ext cx="29718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Mammals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33400" y="762000"/>
            <a:ext cx="7535898" cy="32766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Main Categories: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1175" lvl="1">
              <a:spcBef>
                <a:spcPts val="1800"/>
              </a:spcBef>
            </a:pP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EGG-LAYING Mammals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MONOTREMES)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1175" lvl="1">
              <a:spcBef>
                <a:spcPts val="1800"/>
              </a:spcBef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LIVE-BEARING Mammals:</a:t>
            </a:r>
          </a:p>
          <a:p>
            <a:pPr marL="914400" lvl="2" indent="0">
              <a:buNone/>
            </a:pP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Branches:</a:t>
            </a:r>
          </a:p>
          <a:p>
            <a:pPr lvl="3">
              <a:spcBef>
                <a:spcPts val="1200"/>
              </a:spcBef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MARSUPIALS</a:t>
            </a:r>
          </a:p>
          <a:p>
            <a:pPr lvl="3">
              <a:spcBef>
                <a:spcPts val="1200"/>
              </a:spcBef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PLACENTAL Mammals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91000"/>
            <a:ext cx="2834822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335" y="2819400"/>
            <a:ext cx="2183363" cy="3657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191000"/>
            <a:ext cx="2560152" cy="192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96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2724150" y="260091"/>
            <a:ext cx="3695700" cy="68580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Monotremes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04531" y="1039411"/>
            <a:ext cx="7696200" cy="2194141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Oviparous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Egg-Laying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Mammals.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hard-shelled amniotic eggs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a cloaca.</a:t>
            </a:r>
          </a:p>
          <a:p>
            <a:pPr lvl="0">
              <a:spcBef>
                <a:spcPts val="1800"/>
              </a:spcBef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Duck-billed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Platypus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Echidnas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(Australia).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9" y="3233552"/>
            <a:ext cx="3928731" cy="2640106"/>
          </a:xfrm>
          <a:prstGeom prst="rect">
            <a:avLst/>
          </a:prstGeom>
        </p:spPr>
      </p:pic>
      <p:pic>
        <p:nvPicPr>
          <p:cNvPr id="8" name="Picture 7" descr="ch30c3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95051"/>
            <a:ext cx="3926296" cy="261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4228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2438400" y="206976"/>
            <a:ext cx="4114800" cy="707424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Marsupials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48006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Marsupials give birth to tiny immature young that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crawl to a pouch on the mother’s belly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immediately after they are born.</a:t>
            </a: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They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attach themselves to milk secreting nipples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nursing until they are mature enough to survive outside the pouch.</a:t>
            </a: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Majority live in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Australia.</a:t>
            </a:r>
          </a:p>
          <a:p>
            <a:pPr marL="0" indent="0" eaLnBrk="1" hangingPunct="1"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Ex.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Kangaroos, Koalas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Opossums</a:t>
            </a:r>
          </a:p>
          <a:p>
            <a:pPr marL="0" indent="0">
              <a:buNone/>
            </a:pP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2YoungKoalas_Australia-HangingTree_lookingBack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85952"/>
            <a:ext cx="249858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Virginia_Opossum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82" y="4438890"/>
            <a:ext cx="3176218" cy="222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0789" y="4770729"/>
            <a:ext cx="1314394" cy="138499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/>
                <a:ea typeface="+mn-ea"/>
                <a:cs typeface="+mn-cs"/>
              </a:rPr>
              <a:t>Virginia Opossum: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Only North American Marsupial</a:t>
            </a:r>
          </a:p>
        </p:txBody>
      </p:sp>
    </p:spTree>
    <p:extLst>
      <p:ext uri="{BB962C8B-B14F-4D97-AF65-F5344CB8AC3E}">
        <p14:creationId xmlns:p14="http://schemas.microsoft.com/office/powerpoint/2010/main" val="3491904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1676400" y="196056"/>
            <a:ext cx="5791200" cy="718344"/>
          </a:xfrm>
          <a:solidFill>
            <a:schemeClr val="accent3">
              <a:lumMod val="8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Placental Mammals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5462" y="914400"/>
            <a:ext cx="8439937" cy="4800600"/>
          </a:xfrm>
        </p:spPr>
        <p:txBody>
          <a:bodyPr/>
          <a:lstStyle/>
          <a:p>
            <a:pPr marL="0" lvl="0" indent="0" eaLnBrk="1" hangingPunct="1">
              <a:buNone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Majority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 Mammals are Placental, which carry unborn young in the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uterus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until young can survive in the wild.</a:t>
            </a:r>
          </a:p>
          <a:p>
            <a:pPr marL="0" lvl="0" indent="0" eaLnBrk="1" hangingPunct="1"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Oxygen and Nutrients are transferred from mother’s blood to baby’s blood (and vice versa) through a structure called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Placenta.</a:t>
            </a:r>
          </a:p>
          <a:p>
            <a:pPr marL="0" lvl="0" indent="0" eaLnBrk="1" hangingPunct="1">
              <a:spcBef>
                <a:spcPts val="1200"/>
              </a:spcBef>
              <a:buNone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Gestation Period: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time in which mammals develop in mother’s uterus.</a:t>
            </a:r>
          </a:p>
          <a:p>
            <a:pPr lvl="0" eaLnBrk="1" hangingPunct="1"/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marL="0" indent="0">
              <a:buNone/>
            </a:pP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 descr="baby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86200"/>
            <a:ext cx="2228063" cy="27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anger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811" y="3886200"/>
            <a:ext cx="1752600" cy="277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Killer%20Whale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56" y="4267200"/>
            <a:ext cx="3794166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012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6962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Grizzly Bear Are Mammals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204B9-73BC-2A81-4535-B8387D70A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949" y="1404784"/>
            <a:ext cx="7696200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u="sng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http://somup.com/c3QtrmU7o2</a:t>
            </a:r>
            <a:r>
              <a:rPr lang="en-US" sz="3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(5:00) </a:t>
            </a:r>
          </a:p>
          <a:p>
            <a:pPr marL="0" indent="0" algn="ctr">
              <a:buNone/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Friendly Look At Grizzly Bears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CA2118-8216-1709-B61A-69BC49DEA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200400"/>
            <a:ext cx="4259509" cy="3021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633E8F-43C8-C6A9-9978-9F6FF3B9A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49880"/>
            <a:ext cx="3049459" cy="372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9675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09600"/>
            <a:ext cx="7772400" cy="798096"/>
          </a:xfrm>
        </p:spPr>
        <p:txBody>
          <a:bodyPr/>
          <a:lstStyle/>
          <a:p>
            <a:pPr eaLnBrk="1" hangingPunct="1"/>
            <a:br>
              <a:rPr lang="en-US" dirty="0"/>
            </a:b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Chordata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657600"/>
            <a:ext cx="7772399" cy="2971800"/>
          </a:xfrm>
        </p:spPr>
        <p:txBody>
          <a:bodyPr/>
          <a:lstStyle/>
          <a:p>
            <a:pPr marL="463550" indent="-463550" eaLnBrk="1" hangingPunct="1">
              <a:buFont typeface="Wingdings" pitchFamily="2" charset="2"/>
              <a:buChar char="ü"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Contains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Invertebrates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and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Vertebrates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  <a:p>
            <a:pPr marL="463550" indent="-463550" eaLnBrk="1" hangingPunct="1">
              <a:spcBef>
                <a:spcPts val="1800"/>
              </a:spcBef>
              <a:buFont typeface="Wingdings" pitchFamily="2" charset="2"/>
              <a:buChar char="ü"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Defined by the presence of a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Notochord.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5CB994-5576-79EA-2B1E-1C0E58350CB6}"/>
              </a:ext>
            </a:extLst>
          </p:cNvPr>
          <p:cNvSpPr txBox="1"/>
          <p:nvPr/>
        </p:nvSpPr>
        <p:spPr>
          <a:xfrm>
            <a:off x="1028700" y="1826846"/>
            <a:ext cx="7086600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http://somup.com/c3XVD9vAxm</a:t>
            </a: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(5:08) Chordates</a:t>
            </a:r>
            <a:endParaRPr lang="en-US" sz="20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26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9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9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05D57-1FA2-416A-A0E1-113085013E34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2" name="Picture 1" descr="quick_check-01.eps">
            <a:extLst>
              <a:ext uri="{FF2B5EF4-FFF2-40B4-BE49-F238E27FC236}">
                <a16:creationId xmlns:a16="http://schemas.microsoft.com/office/drawing/2014/main" id="{04EC7503-EBEF-D56F-4E5A-72585648F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64" y="46615"/>
            <a:ext cx="881636" cy="7148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5AAD2C-9E99-833A-24EA-3F8BFCBA77CB}"/>
              </a:ext>
            </a:extLst>
          </p:cNvPr>
          <p:cNvSpPr txBox="1">
            <a:spLocks/>
          </p:cNvSpPr>
          <p:nvPr/>
        </p:nvSpPr>
        <p:spPr bwMode="auto">
          <a:xfrm>
            <a:off x="533400" y="2819400"/>
            <a:ext cx="838199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rgbClr val="3366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rgbClr val="3366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Define and give terms for cold vs. warm blooded.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166688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166688" algn="l"/>
              </a:tabLst>
              <a:defRPr/>
            </a:pPr>
            <a:endParaRPr lang="en-US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Why can birds fly (anatomically)?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166688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Name the types of mammals: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lang="en-US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A884EE-B681-4071-F70A-4A5CC4BEA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061643"/>
              </p:ext>
            </p:extLst>
          </p:nvPr>
        </p:nvGraphicFramePr>
        <p:xfrm>
          <a:off x="695629" y="152400"/>
          <a:ext cx="7076769" cy="2494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4171">
                  <a:extLst>
                    <a:ext uri="{9D8B030D-6E8A-4147-A177-3AD203B41FA5}">
                      <a16:colId xmlns:a16="http://schemas.microsoft.com/office/drawing/2014/main" val="1115588789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053265702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val="1443174889"/>
                    </a:ext>
                  </a:extLst>
                </a:gridCol>
                <a:gridCol w="1523997">
                  <a:extLst>
                    <a:ext uri="{9D8B030D-6E8A-4147-A177-3AD203B41FA5}">
                      <a16:colId xmlns:a16="http://schemas.microsoft.com/office/drawing/2014/main" val="878070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Head or jaws?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Vertebrates?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Tetrapods?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Amniotic Eggs?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4953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9321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439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7505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4212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6423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559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0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05D57-1FA2-416A-A0E1-113085013E34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4629" name="Slide Number Placeholder 3"/>
          <p:cNvSpPr txBox="1">
            <a:spLocks noGrp="1"/>
          </p:cNvSpPr>
          <p:nvPr/>
        </p:nvSpPr>
        <p:spPr bwMode="auto">
          <a:xfrm>
            <a:off x="7010400" y="6689725"/>
            <a:ext cx="21336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80D70F-5F6C-4F08-B78E-6F6747C13B85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pic>
        <p:nvPicPr>
          <p:cNvPr id="2" name="Picture 1" descr="quick_check-01.eps">
            <a:extLst>
              <a:ext uri="{FF2B5EF4-FFF2-40B4-BE49-F238E27FC236}">
                <a16:creationId xmlns:a16="http://schemas.microsoft.com/office/drawing/2014/main" id="{04EC7503-EBEF-D56F-4E5A-72585648F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64" y="46615"/>
            <a:ext cx="881636" cy="7148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5AAD2C-9E99-833A-24EA-3F8BFCBA77CB}"/>
              </a:ext>
            </a:extLst>
          </p:cNvPr>
          <p:cNvSpPr txBox="1">
            <a:spLocks/>
          </p:cNvSpPr>
          <p:nvPr/>
        </p:nvSpPr>
        <p:spPr bwMode="auto">
          <a:xfrm>
            <a:off x="533400" y="2819400"/>
            <a:ext cx="838199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400" b="1">
                <a:solidFill>
                  <a:srgbClr val="3366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2000" b="1">
                <a:solidFill>
                  <a:srgbClr val="3366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b="1">
                <a:solidFill>
                  <a:srgbClr val="3366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200000"/>
              <a:defRPr sz="1600" b="1">
                <a:solidFill>
                  <a:srgbClr val="3366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Define and give terms for cold vs. warm blooded.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166688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</a:t>
            </a:r>
            <a:r>
              <a:rPr lang="en-US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Ectotherm (cold blooded); Endotherm (warm blooded).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166688" algn="l"/>
              </a:tabLst>
              <a:defRPr/>
            </a:pPr>
            <a:r>
              <a:rPr lang="en-US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Body temperature regulation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Why can birds fly (anatomically)?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166688" algn="l"/>
              </a:tabLst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	</a:t>
            </a:r>
            <a:r>
              <a:rPr lang="en-US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Feathers, hollow bones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Name the types of mammals: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>
                <a:tab pos="225425" algn="l"/>
              </a:tabLst>
              <a:defRPr/>
            </a:pPr>
            <a:r>
              <a:rPr lang="en-US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	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Monotremes, marsupials, placental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A884EE-B681-4071-F70A-4A5CC4BEAADC}"/>
              </a:ext>
            </a:extLst>
          </p:cNvPr>
          <p:cNvGraphicFramePr>
            <a:graphicFrameLocks noGrp="1"/>
          </p:cNvGraphicFramePr>
          <p:nvPr/>
        </p:nvGraphicFramePr>
        <p:xfrm>
          <a:off x="695629" y="152400"/>
          <a:ext cx="7076769" cy="2494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4171">
                  <a:extLst>
                    <a:ext uri="{9D8B030D-6E8A-4147-A177-3AD203B41FA5}">
                      <a16:colId xmlns:a16="http://schemas.microsoft.com/office/drawing/2014/main" val="1115588789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053265702"/>
                    </a:ext>
                  </a:extLst>
                </a:gridCol>
                <a:gridCol w="1981201">
                  <a:extLst>
                    <a:ext uri="{9D8B030D-6E8A-4147-A177-3AD203B41FA5}">
                      <a16:colId xmlns:a16="http://schemas.microsoft.com/office/drawing/2014/main" val="1443174889"/>
                    </a:ext>
                  </a:extLst>
                </a:gridCol>
                <a:gridCol w="1523997">
                  <a:extLst>
                    <a:ext uri="{9D8B030D-6E8A-4147-A177-3AD203B41FA5}">
                      <a16:colId xmlns:a16="http://schemas.microsoft.com/office/drawing/2014/main" val="878070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Head or jaws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Vertebrates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Tetrapods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Amniotic Eggs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4953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Tunicates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Amphibians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Reptiles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9321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Lancelets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Amphibians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Reptiles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Mammals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439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Hagfish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Mammals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Birds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7505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Reptiles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4212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Mammals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6423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82933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457200"/>
          </a:xfrm>
        </p:spPr>
        <p:txBody>
          <a:bodyPr/>
          <a:lstStyle/>
          <a:p>
            <a:pPr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Chordata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90600" y="990600"/>
            <a:ext cx="4437806" cy="57150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 some time in their life, a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chordate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has the following 4 characteristics:</a:t>
            </a:r>
          </a:p>
          <a:p>
            <a:pPr marL="0" indent="0" eaLnBrk="1" hangingPunct="1">
              <a:buNone/>
              <a:defRPr/>
            </a:pPr>
            <a:endParaRPr lang="en-US" sz="21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571500" indent="-514350" eaLnBrk="1" hangingPunct="1">
              <a:buFont typeface="+mj-lt"/>
              <a:buAutoNum type="arabicParenR"/>
              <a:defRPr/>
            </a:pP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DORSAL NOTOCHORD </a:t>
            </a:r>
          </a:p>
          <a:p>
            <a:pPr marL="800100" lvl="1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All chordates start with a soft, flexible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notochord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which in many is replaced with the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vertebral column.</a:t>
            </a:r>
          </a:p>
          <a:p>
            <a:pPr marL="800100" lvl="1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Also known as the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Backbone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(Vertebral Column)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 vertebrates.</a:t>
            </a:r>
          </a:p>
          <a:p>
            <a:pPr marL="514350" lvl="1" indent="0" eaLnBrk="1" hangingPunct="1">
              <a:spcBef>
                <a:spcPts val="1200"/>
              </a:spcBef>
              <a:buNone/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/>
          <a:stretch/>
        </p:blipFill>
        <p:spPr>
          <a:xfrm>
            <a:off x="5333999" y="990600"/>
            <a:ext cx="3838903" cy="4953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D3FC06-001C-049C-5B6B-081B00D795DC}"/>
              </a:ext>
            </a:extLst>
          </p:cNvPr>
          <p:cNvSpPr/>
          <p:nvPr/>
        </p:nvSpPr>
        <p:spPr bwMode="auto">
          <a:xfrm>
            <a:off x="7867403" y="4114800"/>
            <a:ext cx="838200" cy="4572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51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457200"/>
          </a:xfrm>
        </p:spPr>
        <p:txBody>
          <a:bodyPr/>
          <a:lstStyle/>
          <a:p>
            <a:pPr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Phylum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Chordata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25096" y="1143000"/>
            <a:ext cx="4561303" cy="5257800"/>
          </a:xfrm>
        </p:spPr>
        <p:txBody>
          <a:bodyPr/>
          <a:lstStyle/>
          <a:p>
            <a:pPr marL="571500" indent="-514350" eaLnBrk="1" hangingPunct="1">
              <a:buFont typeface="+mj-lt"/>
              <a:buAutoNum type="arabicParenR" startAt="2"/>
              <a:defRPr/>
            </a:pP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DORSAL, TUBULAR NERVE CORD</a:t>
            </a:r>
          </a:p>
          <a:p>
            <a:pPr marL="971550" lvl="1" indent="-514350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Also called the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Spinal Cord.</a:t>
            </a:r>
          </a:p>
          <a:p>
            <a:pPr marL="971550" lvl="1" indent="-514350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Runs down the back and helps the brain communicate with the rest of the body.</a:t>
            </a:r>
          </a:p>
          <a:p>
            <a:pPr marL="971550" lvl="1" indent="-514350" eaLnBrk="1" hangingPunct="1">
              <a:spcBef>
                <a:spcPts val="1800"/>
              </a:spcBef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Often </a:t>
            </a: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protected by the Vertebral Column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or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Notochord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5"/>
          <a:stretch/>
        </p:blipFill>
        <p:spPr>
          <a:xfrm>
            <a:off x="5333999" y="990600"/>
            <a:ext cx="3838903" cy="4953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62CE75-BD46-8F0F-3B35-C585D8A9CA48}"/>
              </a:ext>
            </a:extLst>
          </p:cNvPr>
          <p:cNvSpPr/>
          <p:nvPr/>
        </p:nvSpPr>
        <p:spPr bwMode="auto">
          <a:xfrm>
            <a:off x="7924800" y="3200400"/>
            <a:ext cx="1143000" cy="6096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47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silly_mime">
  <a:themeElements>
    <a:clrScheme name="silly_mi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lly_mi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illy_mi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lly_mi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lly_mi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VIDEO TEMPLATES">
  <a:themeElements>
    <a:clrScheme name="e2020 Courses">
      <a:dk1>
        <a:srgbClr val="000000"/>
      </a:dk1>
      <a:lt1>
        <a:srgbClr val="FFFFFF"/>
      </a:lt1>
      <a:dk2>
        <a:srgbClr val="2877C4"/>
      </a:dk2>
      <a:lt2>
        <a:srgbClr val="FFFFFF"/>
      </a:lt2>
      <a:accent1>
        <a:srgbClr val="FE8900"/>
      </a:accent1>
      <a:accent2>
        <a:srgbClr val="2877C4"/>
      </a:accent2>
      <a:accent3>
        <a:srgbClr val="5B8F22"/>
      </a:accent3>
      <a:accent4>
        <a:srgbClr val="4D4F58"/>
      </a:accent4>
      <a:accent5>
        <a:srgbClr val="D6156C"/>
      </a:accent5>
      <a:accent6>
        <a:srgbClr val="7E5ABE"/>
      </a:accent6>
      <a:hlink>
        <a:srgbClr val="5B8F22"/>
      </a:hlink>
      <a:folHlink>
        <a:srgbClr val="808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>
            <a:lumMod val="40000"/>
            <a:lumOff val="60000"/>
          </a:schemeClr>
        </a:solidFill>
        <a:ln w="2857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15000"/>
          </a:lnSpc>
          <a:spcBef>
            <a:spcPct val="20000"/>
          </a:spcBef>
          <a:spcAft>
            <a:spcPct val="0"/>
          </a:spcAft>
          <a:buClr>
            <a:srgbClr val="2877C4"/>
          </a:buClr>
          <a:buSzTx/>
          <a:buFont typeface="Wingdings" pitchFamily="2" charset="2"/>
          <a:buNone/>
          <a:tabLst/>
          <a:defRPr kumimoji="0" sz="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28575" cap="flat" cmpd="sng" algn="ctr">
          <a:solidFill>
            <a:schemeClr val="tx1"/>
          </a:solidFill>
          <a:prstDash val="solid"/>
          <a:round/>
          <a:headEnd type="triangl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8AAB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808080"/>
        </a:dk1>
        <a:lt1>
          <a:srgbClr val="FFFFFF"/>
        </a:lt1>
        <a:dk2>
          <a:srgbClr val="2877C4"/>
        </a:dk2>
        <a:lt2>
          <a:srgbClr val="FFFFFF"/>
        </a:lt2>
        <a:accent1>
          <a:srgbClr val="D6156C"/>
        </a:accent1>
        <a:accent2>
          <a:srgbClr val="2877C4"/>
        </a:accent2>
        <a:accent3>
          <a:srgbClr val="FFFFFF"/>
        </a:accent3>
        <a:accent4>
          <a:srgbClr val="6C6C6C"/>
        </a:accent4>
        <a:accent5>
          <a:srgbClr val="E8AABA"/>
        </a:accent5>
        <a:accent6>
          <a:srgbClr val="236BB1"/>
        </a:accent6>
        <a:hlink>
          <a:srgbClr val="5B8F22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lass Layers">
  <a:themeElements>
    <a:clrScheme name="Glass Layer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ad`s Tie">
  <a:themeElements>
    <a:clrScheme name="Dad`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`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`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`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Whirlpool">
  <a:themeElements>
    <a:clrScheme name="Whirlpool 1">
      <a:dk1>
        <a:srgbClr val="000066"/>
      </a:dk1>
      <a:lt1>
        <a:srgbClr val="FFFFFF"/>
      </a:lt1>
      <a:dk2>
        <a:srgbClr val="0000CC"/>
      </a:dk2>
      <a:lt2>
        <a:srgbClr val="CCFFFF"/>
      </a:lt2>
      <a:accent1>
        <a:srgbClr val="CC99FF"/>
      </a:accent1>
      <a:accent2>
        <a:srgbClr val="9999FF"/>
      </a:accent2>
      <a:accent3>
        <a:srgbClr val="AAAAE2"/>
      </a:accent3>
      <a:accent4>
        <a:srgbClr val="DADA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Whirlpoo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hirlpool 1">
        <a:dk1>
          <a:srgbClr val="000066"/>
        </a:dk1>
        <a:lt1>
          <a:srgbClr val="FFFF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2">
        <a:dk1>
          <a:srgbClr val="000066"/>
        </a:dk1>
        <a:lt1>
          <a:srgbClr val="FFFF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DADA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3">
        <a:dk1>
          <a:srgbClr val="393939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868686"/>
        </a:accent2>
        <a:accent3>
          <a:srgbClr val="AAAAAA"/>
        </a:accent3>
        <a:accent4>
          <a:srgbClr val="DADADA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Notebook">
  <a:themeElements>
    <a:clrScheme name="Noteboo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tebook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oteboo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teboo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teboo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3137</TotalTime>
  <Words>3227</Words>
  <Application>Microsoft Office PowerPoint</Application>
  <PresentationFormat>On-screen Show (4:3)</PresentationFormat>
  <Paragraphs>658</Paragraphs>
  <Slides>71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71</vt:i4>
      </vt:variant>
    </vt:vector>
  </HeadingPairs>
  <TitlesOfParts>
    <vt:vector size="99" baseType="lpstr">
      <vt:lpstr>Arial</vt:lpstr>
      <vt:lpstr>Arial Black</vt:lpstr>
      <vt:lpstr>Arial Narrow</vt:lpstr>
      <vt:lpstr>Arial Unicode MS</vt:lpstr>
      <vt:lpstr>Berlin Sans FB Demi</vt:lpstr>
      <vt:lpstr>Calibri</vt:lpstr>
      <vt:lpstr>Comic Sans MS</vt:lpstr>
      <vt:lpstr>Constantia</vt:lpstr>
      <vt:lpstr>Lucida Grande</vt:lpstr>
      <vt:lpstr>Noto Sans Symbols</vt:lpstr>
      <vt:lpstr>Roboto</vt:lpstr>
      <vt:lpstr>Rockwell</vt:lpstr>
      <vt:lpstr>Tahoma</vt:lpstr>
      <vt:lpstr>Times</vt:lpstr>
      <vt:lpstr>Times New Roman</vt:lpstr>
      <vt:lpstr>Wingdings</vt:lpstr>
      <vt:lpstr>Wingdings 2</vt:lpstr>
      <vt:lpstr>Factory</vt:lpstr>
      <vt:lpstr>Glass Layers</vt:lpstr>
      <vt:lpstr>Default Design</vt:lpstr>
      <vt:lpstr>Flow</vt:lpstr>
      <vt:lpstr>Dad`s Tie</vt:lpstr>
      <vt:lpstr>Blank</vt:lpstr>
      <vt:lpstr>Whirlpool</vt:lpstr>
      <vt:lpstr>Notebook</vt:lpstr>
      <vt:lpstr>Ripple</vt:lpstr>
      <vt:lpstr>silly_mime</vt:lpstr>
      <vt:lpstr>VIDEO TEMPLATES</vt:lpstr>
      <vt:lpstr>Go to the “Slide Show” shade above</vt:lpstr>
      <vt:lpstr>Kingdom Animalia III Chordates</vt:lpstr>
      <vt:lpstr>Introduction to animals</vt:lpstr>
      <vt:lpstr>PowerPoint Presentation</vt:lpstr>
      <vt:lpstr>PowerPoint Presentation</vt:lpstr>
      <vt:lpstr>  Lesson Objectives</vt:lpstr>
      <vt:lpstr> Phylum Chordata</vt:lpstr>
      <vt:lpstr>Phylum Chordata</vt:lpstr>
      <vt:lpstr>Phylum Chordata</vt:lpstr>
      <vt:lpstr>Phylum Chordata</vt:lpstr>
      <vt:lpstr>Phylum Chordata</vt:lpstr>
      <vt:lpstr>Phylum Chordata</vt:lpstr>
      <vt:lpstr>SubPhyla of Chordata</vt:lpstr>
      <vt:lpstr>PowerPoint Presentation</vt:lpstr>
      <vt:lpstr>Chordate Diversity</vt:lpstr>
      <vt:lpstr>Chordate Diversity</vt:lpstr>
      <vt:lpstr>Invertebrate Chordates – no cranium</vt:lpstr>
      <vt:lpstr>Invertebrate Chordates – no cranium</vt:lpstr>
      <vt:lpstr>Invertebrate Chordates – no cranium</vt:lpstr>
      <vt:lpstr>Invertebrate Chordates – no cranium</vt:lpstr>
      <vt:lpstr>PowerPoint Presentation</vt:lpstr>
      <vt:lpstr>PowerPoint Presentation</vt:lpstr>
      <vt:lpstr>Chordate Diversity - Eggs</vt:lpstr>
      <vt:lpstr>FISH / PISCES</vt:lpstr>
      <vt:lpstr>FISH / PISCES</vt:lpstr>
      <vt:lpstr>“Jawless” Fish </vt:lpstr>
      <vt:lpstr>“Jawless” Fish </vt:lpstr>
      <vt:lpstr>“Jawless” Fish </vt:lpstr>
      <vt:lpstr>“Jawless” Fish </vt:lpstr>
      <vt:lpstr>“Jawless” Fish </vt:lpstr>
      <vt:lpstr>“Cartilage Fish” (Chondrichthyes)</vt:lpstr>
      <vt:lpstr>“Cartilage Fish” (Chondrichthyes)</vt:lpstr>
      <vt:lpstr>“Cartilage Fish” (Chondrichthyes)</vt:lpstr>
      <vt:lpstr>“Cartilage Fish”  (Chondrichthyes)</vt:lpstr>
      <vt:lpstr> “Bony Fish” (Osteichthyes)</vt:lpstr>
      <vt:lpstr> “Bony Fish” (Osteichthyes)</vt:lpstr>
      <vt:lpstr> “Bony Fish” (Osteichthyes)</vt:lpstr>
      <vt:lpstr> “Bony Fish” (Osteichthyes)</vt:lpstr>
      <vt:lpstr>Amphibians</vt:lpstr>
      <vt:lpstr>Amphibians</vt:lpstr>
      <vt:lpstr>METAMORPHOSIS </vt:lpstr>
      <vt:lpstr>PowerPoint Presentation</vt:lpstr>
      <vt:lpstr>Reptiles</vt:lpstr>
      <vt:lpstr>Reptiles</vt:lpstr>
      <vt:lpstr>PowerPoint Presentation</vt:lpstr>
      <vt:lpstr>INTERNAL Fertilization – Amniotic Egg</vt:lpstr>
      <vt:lpstr>Chordate Diversity</vt:lpstr>
      <vt:lpstr>PowerPoint Presentation</vt:lpstr>
      <vt:lpstr>Parity</vt:lpstr>
      <vt:lpstr>Parity</vt:lpstr>
      <vt:lpstr>PowerPoint Presentation</vt:lpstr>
      <vt:lpstr>PowerPoint Presentation</vt:lpstr>
      <vt:lpstr>Regulation of Body Temperature</vt:lpstr>
      <vt:lpstr>PowerPoint Presentation</vt:lpstr>
      <vt:lpstr>Regulation of Body Temperature</vt:lpstr>
      <vt:lpstr>Chapter 29:  Kingdom Animalia IV</vt:lpstr>
      <vt:lpstr>Birds / AVES</vt:lpstr>
      <vt:lpstr>Birds / Aves</vt:lpstr>
      <vt:lpstr>PowerPoint Presentation</vt:lpstr>
      <vt:lpstr>PowerPoint Presentation</vt:lpstr>
      <vt:lpstr>PowerPoint Presentation</vt:lpstr>
      <vt:lpstr>Mammals</vt:lpstr>
      <vt:lpstr>Mammals</vt:lpstr>
      <vt:lpstr>Mammals</vt:lpstr>
      <vt:lpstr>Mammals</vt:lpstr>
      <vt:lpstr>Monotremes</vt:lpstr>
      <vt:lpstr>Marsupials</vt:lpstr>
      <vt:lpstr>Placental Mammals</vt:lpstr>
      <vt:lpstr>Grizzly Bear Are Mammals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Tube</dc:title>
  <dc:creator>Noemi</dc:creator>
  <cp:lastModifiedBy>Craig Riesen</cp:lastModifiedBy>
  <cp:revision>190</cp:revision>
  <dcterms:created xsi:type="dcterms:W3CDTF">2013-07-15T01:39:26Z</dcterms:created>
  <dcterms:modified xsi:type="dcterms:W3CDTF">2025-03-26T18:36:30Z</dcterms:modified>
</cp:coreProperties>
</file>