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4"/>
  </p:handoutMasterIdLst>
  <p:sldIdLst>
    <p:sldId id="384" r:id="rId2"/>
    <p:sldId id="256" r:id="rId3"/>
    <p:sldId id="264" r:id="rId4"/>
    <p:sldId id="357" r:id="rId5"/>
    <p:sldId id="266" r:id="rId6"/>
    <p:sldId id="358" r:id="rId7"/>
    <p:sldId id="265" r:id="rId8"/>
    <p:sldId id="359" r:id="rId9"/>
    <p:sldId id="381" r:id="rId10"/>
    <p:sldId id="360" r:id="rId11"/>
    <p:sldId id="327" r:id="rId12"/>
    <p:sldId id="363" r:id="rId13"/>
    <p:sldId id="328" r:id="rId14"/>
    <p:sldId id="364" r:id="rId15"/>
    <p:sldId id="329" r:id="rId16"/>
    <p:sldId id="365" r:id="rId17"/>
    <p:sldId id="330" r:id="rId18"/>
    <p:sldId id="366" r:id="rId19"/>
    <p:sldId id="331" r:id="rId20"/>
    <p:sldId id="367" r:id="rId21"/>
    <p:sldId id="368" r:id="rId22"/>
    <p:sldId id="288" r:id="rId23"/>
    <p:sldId id="291" r:id="rId24"/>
    <p:sldId id="292" r:id="rId25"/>
    <p:sldId id="380" r:id="rId26"/>
    <p:sldId id="361" r:id="rId27"/>
    <p:sldId id="370" r:id="rId28"/>
    <p:sldId id="369" r:id="rId29"/>
    <p:sldId id="332" r:id="rId30"/>
    <p:sldId id="376" r:id="rId31"/>
    <p:sldId id="371" r:id="rId32"/>
    <p:sldId id="333" r:id="rId33"/>
    <p:sldId id="372" r:id="rId34"/>
    <p:sldId id="382" r:id="rId35"/>
    <p:sldId id="334" r:id="rId36"/>
    <p:sldId id="373" r:id="rId37"/>
    <p:sldId id="335" r:id="rId38"/>
    <p:sldId id="374" r:id="rId39"/>
    <p:sldId id="383" r:id="rId40"/>
    <p:sldId id="274" r:id="rId41"/>
    <p:sldId id="362" r:id="rId42"/>
    <p:sldId id="275" r:id="rId43"/>
    <p:sldId id="378" r:id="rId44"/>
    <p:sldId id="337" r:id="rId45"/>
    <p:sldId id="282" r:id="rId46"/>
    <p:sldId id="279" r:id="rId47"/>
    <p:sldId id="377" r:id="rId48"/>
    <p:sldId id="355" r:id="rId49"/>
    <p:sldId id="281" r:id="rId50"/>
    <p:sldId id="324" r:id="rId51"/>
    <p:sldId id="379" r:id="rId52"/>
    <p:sldId id="325"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D8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7" autoAdjust="0"/>
    <p:restoredTop sz="94660"/>
  </p:normalViewPr>
  <p:slideViewPr>
    <p:cSldViewPr>
      <p:cViewPr varScale="1">
        <p:scale>
          <a:sx n="78" d="100"/>
          <a:sy n="78" d="100"/>
        </p:scale>
        <p:origin x="840" y="72"/>
      </p:cViewPr>
      <p:guideLst>
        <p:guide orient="horz" pos="2160"/>
        <p:guide pos="2880"/>
      </p:guideLst>
    </p:cSldViewPr>
  </p:slideViewPr>
  <p:notesTextViewPr>
    <p:cViewPr>
      <p:scale>
        <a:sx n="3" d="2"/>
        <a:sy n="3" d="2"/>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ltLang="en-US"/>
          </a:p>
        </p:txBody>
      </p:sp>
      <p:sp>
        <p:nvSpPr>
          <p:cNvPr id="14643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ltLang="en-US"/>
          </a:p>
        </p:txBody>
      </p:sp>
      <p:sp>
        <p:nvSpPr>
          <p:cNvPr id="14643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ltLang="en-US"/>
          </a:p>
        </p:txBody>
      </p:sp>
      <p:sp>
        <p:nvSpPr>
          <p:cNvPr id="14643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0E17AF1-4E82-4339-8D02-EECB9D90280E}" type="slidenum">
              <a:rPr lang="en-US" altLang="en-US"/>
              <a:pPr>
                <a:defRPr/>
              </a:pPr>
              <a:t>‹#›</a:t>
            </a:fld>
            <a:endParaRPr lang="en-US" altLang="en-US"/>
          </a:p>
        </p:txBody>
      </p:sp>
    </p:spTree>
    <p:extLst>
      <p:ext uri="{BB962C8B-B14F-4D97-AF65-F5344CB8AC3E}">
        <p14:creationId xmlns:p14="http://schemas.microsoft.com/office/powerpoint/2010/main" val="366451024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02FC5D-81F8-46C5-A082-57364E12AFE4}" type="slidenum">
              <a:rPr lang="en-US" altLang="en-US"/>
              <a:pPr>
                <a:defRPr/>
              </a:pPr>
              <a:t>‹#›</a:t>
            </a:fld>
            <a:endParaRPr lang="en-US" altLang="en-US"/>
          </a:p>
        </p:txBody>
      </p:sp>
    </p:spTree>
    <p:extLst>
      <p:ext uri="{BB962C8B-B14F-4D97-AF65-F5344CB8AC3E}">
        <p14:creationId xmlns:p14="http://schemas.microsoft.com/office/powerpoint/2010/main" val="80223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EF9321-9753-4542-A78E-543A791DEB11}" type="slidenum">
              <a:rPr lang="en-US" altLang="en-US"/>
              <a:pPr>
                <a:defRPr/>
              </a:pPr>
              <a:t>‹#›</a:t>
            </a:fld>
            <a:endParaRPr lang="en-US" altLang="en-US"/>
          </a:p>
        </p:txBody>
      </p:sp>
    </p:spTree>
    <p:extLst>
      <p:ext uri="{BB962C8B-B14F-4D97-AF65-F5344CB8AC3E}">
        <p14:creationId xmlns:p14="http://schemas.microsoft.com/office/powerpoint/2010/main" val="14662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0C52ED-FAC5-487B-81A9-02A70DE56991}" type="slidenum">
              <a:rPr lang="en-US" altLang="en-US"/>
              <a:pPr>
                <a:defRPr/>
              </a:pPr>
              <a:t>‹#›</a:t>
            </a:fld>
            <a:endParaRPr lang="en-US" altLang="en-US"/>
          </a:p>
        </p:txBody>
      </p:sp>
    </p:spTree>
    <p:extLst>
      <p:ext uri="{BB962C8B-B14F-4D97-AF65-F5344CB8AC3E}">
        <p14:creationId xmlns:p14="http://schemas.microsoft.com/office/powerpoint/2010/main" val="3345703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AD42C20-0176-4D49-BCD3-5A7515B30024}" type="slidenum">
              <a:rPr lang="en-US" altLang="en-US"/>
              <a:pPr>
                <a:defRPr/>
              </a:pPr>
              <a:t>‹#›</a:t>
            </a:fld>
            <a:endParaRPr lang="en-US" altLang="en-US"/>
          </a:p>
        </p:txBody>
      </p:sp>
    </p:spTree>
    <p:extLst>
      <p:ext uri="{BB962C8B-B14F-4D97-AF65-F5344CB8AC3E}">
        <p14:creationId xmlns:p14="http://schemas.microsoft.com/office/powerpoint/2010/main" val="2463944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1DF508-89FB-47FA-AD1E-7A1B3B2D9CD3}" type="slidenum">
              <a:rPr lang="en-US" altLang="en-US"/>
              <a:pPr>
                <a:defRPr/>
              </a:pPr>
              <a:t>‹#›</a:t>
            </a:fld>
            <a:endParaRPr lang="en-US" altLang="en-US"/>
          </a:p>
        </p:txBody>
      </p:sp>
    </p:spTree>
    <p:extLst>
      <p:ext uri="{BB962C8B-B14F-4D97-AF65-F5344CB8AC3E}">
        <p14:creationId xmlns:p14="http://schemas.microsoft.com/office/powerpoint/2010/main" val="141988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33F613C2-BE30-4C96-97F6-946D53B36EB5}" type="slidenum">
              <a:rPr lang="en-US" altLang="en-US"/>
              <a:pPr>
                <a:defRPr/>
              </a:pPr>
              <a:t>‹#›</a:t>
            </a:fld>
            <a:endParaRPr lang="en-US" altLang="en-US"/>
          </a:p>
        </p:txBody>
      </p:sp>
    </p:spTree>
    <p:extLst>
      <p:ext uri="{BB962C8B-B14F-4D97-AF65-F5344CB8AC3E}">
        <p14:creationId xmlns:p14="http://schemas.microsoft.com/office/powerpoint/2010/main" val="289362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890E190-21F2-46B4-AB7C-9E394E1AFE10}" type="slidenum">
              <a:rPr lang="en-US" altLang="en-US"/>
              <a:pPr>
                <a:defRPr/>
              </a:pPr>
              <a:t>‹#›</a:t>
            </a:fld>
            <a:endParaRPr lang="en-US" altLang="en-US"/>
          </a:p>
        </p:txBody>
      </p:sp>
    </p:spTree>
    <p:extLst>
      <p:ext uri="{BB962C8B-B14F-4D97-AF65-F5344CB8AC3E}">
        <p14:creationId xmlns:p14="http://schemas.microsoft.com/office/powerpoint/2010/main" val="11734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E40CC0-E2A8-4D77-9C20-3E8AD61205E9}" type="slidenum">
              <a:rPr lang="en-US" altLang="en-US"/>
              <a:pPr>
                <a:defRPr/>
              </a:pPr>
              <a:t>‹#›</a:t>
            </a:fld>
            <a:endParaRPr lang="en-US" altLang="en-US"/>
          </a:p>
        </p:txBody>
      </p:sp>
    </p:spTree>
    <p:extLst>
      <p:ext uri="{BB962C8B-B14F-4D97-AF65-F5344CB8AC3E}">
        <p14:creationId xmlns:p14="http://schemas.microsoft.com/office/powerpoint/2010/main" val="100016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C104CD8-239F-4DD7-B6D5-540D8934BF0D}" type="slidenum">
              <a:rPr lang="en-US" altLang="en-US"/>
              <a:pPr>
                <a:defRPr/>
              </a:pPr>
              <a:t>‹#›</a:t>
            </a:fld>
            <a:endParaRPr lang="en-US" altLang="en-US"/>
          </a:p>
        </p:txBody>
      </p:sp>
    </p:spTree>
    <p:extLst>
      <p:ext uri="{BB962C8B-B14F-4D97-AF65-F5344CB8AC3E}">
        <p14:creationId xmlns:p14="http://schemas.microsoft.com/office/powerpoint/2010/main" val="3573749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EB40576-8E4B-4147-B86D-CC9CE49EB877}" type="slidenum">
              <a:rPr lang="en-US" altLang="en-US"/>
              <a:pPr>
                <a:defRPr/>
              </a:pPr>
              <a:t>‹#›</a:t>
            </a:fld>
            <a:endParaRPr lang="en-US" altLang="en-US"/>
          </a:p>
        </p:txBody>
      </p:sp>
    </p:spTree>
    <p:extLst>
      <p:ext uri="{BB962C8B-B14F-4D97-AF65-F5344CB8AC3E}">
        <p14:creationId xmlns:p14="http://schemas.microsoft.com/office/powerpoint/2010/main" val="236279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59613F6-DC31-4545-A455-1DF4B5551D1D}" type="slidenum">
              <a:rPr lang="en-US" altLang="en-US"/>
              <a:pPr>
                <a:defRPr/>
              </a:pPr>
              <a:t>‹#›</a:t>
            </a:fld>
            <a:endParaRPr lang="en-US" altLang="en-US"/>
          </a:p>
        </p:txBody>
      </p:sp>
    </p:spTree>
    <p:extLst>
      <p:ext uri="{BB962C8B-B14F-4D97-AF65-F5344CB8AC3E}">
        <p14:creationId xmlns:p14="http://schemas.microsoft.com/office/powerpoint/2010/main" val="379352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7E5C61B-342D-4BEB-BF93-B87CFB25A55B}" type="slidenum">
              <a:rPr lang="en-US" altLang="en-US"/>
              <a:pPr>
                <a:defRPr/>
              </a:pPr>
              <a:t>‹#›</a:t>
            </a:fld>
            <a:endParaRPr lang="en-US" altLang="en-US"/>
          </a:p>
        </p:txBody>
      </p:sp>
    </p:spTree>
    <p:extLst>
      <p:ext uri="{BB962C8B-B14F-4D97-AF65-F5344CB8AC3E}">
        <p14:creationId xmlns:p14="http://schemas.microsoft.com/office/powerpoint/2010/main" val="349632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8D13379-7E80-4B04-A390-96C88157AAA8}" type="slidenum">
              <a:rPr lang="en-US" altLang="en-US"/>
              <a:pPr>
                <a:defRPr/>
              </a:pPr>
              <a:t>‹#›</a:t>
            </a:fld>
            <a:endParaRPr lang="en-US" altLang="en-US"/>
          </a:p>
        </p:txBody>
      </p:sp>
    </p:spTree>
    <p:extLst>
      <p:ext uri="{BB962C8B-B14F-4D97-AF65-F5344CB8AC3E}">
        <p14:creationId xmlns:p14="http://schemas.microsoft.com/office/powerpoint/2010/main" val="62543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D8F7F1-9B30-4E6A-8028-8D2DC075C2D9}" type="slidenum">
              <a:rPr lang="en-US" altLang="en-US"/>
              <a:pPr>
                <a:defRPr/>
              </a:pPr>
              <a:t>‹#›</a:t>
            </a:fld>
            <a:endParaRPr lang="en-US" altLang="en-US"/>
          </a:p>
        </p:txBody>
      </p:sp>
    </p:spTree>
    <p:extLst>
      <p:ext uri="{BB962C8B-B14F-4D97-AF65-F5344CB8AC3E}">
        <p14:creationId xmlns:p14="http://schemas.microsoft.com/office/powerpoint/2010/main" val="88961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35C0F77-06A8-412A-8404-769BCC12A2A7}" type="slidenum">
              <a:rPr lang="en-US" altLang="en-US"/>
              <a:pPr>
                <a:defRPr/>
              </a:pPr>
              <a:t>‹#›</a:t>
            </a:fld>
            <a:endParaRPr lang="en-US" altLang="en-US"/>
          </a:p>
        </p:txBody>
      </p:sp>
    </p:spTree>
    <p:extLst>
      <p:ext uri="{BB962C8B-B14F-4D97-AF65-F5344CB8AC3E}">
        <p14:creationId xmlns:p14="http://schemas.microsoft.com/office/powerpoint/2010/main" val="164110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643EBEF-E612-4ABE-BEF3-6981065BE2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Natural_gas" TargetMode="External"/><Relationship Id="rId3" Type="http://schemas.openxmlformats.org/officeDocument/2006/relationships/hyperlink" Target="http://en.wikipedia.org/wiki/Anaerobic_decomposition" TargetMode="External"/><Relationship Id="rId7" Type="http://schemas.openxmlformats.org/officeDocument/2006/relationships/hyperlink" Target="http://en.wikipedia.org/wiki/Petroleum" TargetMode="External"/><Relationship Id="rId2" Type="http://schemas.openxmlformats.org/officeDocument/2006/relationships/hyperlink" Target="http://en.wikipedia.org/wiki/Fuel" TargetMode="External"/><Relationship Id="rId1" Type="http://schemas.openxmlformats.org/officeDocument/2006/relationships/slideLayout" Target="../slideLayouts/slideLayout4.xml"/><Relationship Id="rId6" Type="http://schemas.openxmlformats.org/officeDocument/2006/relationships/hyperlink" Target="http://en.wikipedia.org/wiki/Coal" TargetMode="External"/><Relationship Id="rId5" Type="http://schemas.openxmlformats.org/officeDocument/2006/relationships/hyperlink" Target="http://en.wikipedia.org/wiki/Carbon" TargetMode="External"/><Relationship Id="rId4" Type="http://schemas.openxmlformats.org/officeDocument/2006/relationships/hyperlink" Target="http://en.wikipedia.org/wiki/Organis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To View Slide Show</a:t>
            </a:r>
          </a:p>
        </p:txBody>
      </p:sp>
      <p:sp>
        <p:nvSpPr>
          <p:cNvPr id="2" name="Content Placeholder 1"/>
          <p:cNvSpPr>
            <a:spLocks noGrp="1"/>
          </p:cNvSpPr>
          <p:nvPr>
            <p:ph idx="1"/>
          </p:nvPr>
        </p:nvSpPr>
        <p:spPr/>
        <p:txBody>
          <a:bodyPr/>
          <a:lstStyle/>
          <a:p>
            <a:r>
              <a:rPr lang="en-US" sz="3600" dirty="0"/>
              <a:t>Click on “Slide Show” above</a:t>
            </a:r>
          </a:p>
          <a:p>
            <a:pPr marL="0" indent="0">
              <a:buNone/>
            </a:pPr>
            <a:endParaRPr lang="en-US" sz="3600" dirty="0"/>
          </a:p>
          <a:p>
            <a:pPr lvl="1"/>
            <a:r>
              <a:rPr lang="en-US" sz="4000" dirty="0">
                <a:solidFill>
                  <a:srgbClr val="FF0000"/>
                </a:solidFill>
              </a:rPr>
              <a:t>Click on “From Current Slide”</a:t>
            </a:r>
            <a:endParaRPr lang="en-US" sz="4000" dirty="0">
              <a:solidFill>
                <a:srgbClr val="C00000"/>
              </a:solidFill>
            </a:endParaRPr>
          </a:p>
          <a:p>
            <a:pPr marL="457200" lvl="1" indent="0">
              <a:buNone/>
            </a:pPr>
            <a:endParaRPr lang="en-US" dirty="0"/>
          </a:p>
        </p:txBody>
      </p:sp>
    </p:spTree>
    <p:extLst>
      <p:ext uri="{BB962C8B-B14F-4D97-AF65-F5344CB8AC3E}">
        <p14:creationId xmlns:p14="http://schemas.microsoft.com/office/powerpoint/2010/main" val="9058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Energy</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03623"/>
            <a:ext cx="8153400" cy="557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00200" y="2048470"/>
            <a:ext cx="617989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Solar Power Plant</a:t>
            </a:r>
          </a:p>
        </p:txBody>
      </p:sp>
    </p:spTree>
    <p:extLst>
      <p:ext uri="{BB962C8B-B14F-4D97-AF65-F5344CB8AC3E}">
        <p14:creationId xmlns:p14="http://schemas.microsoft.com/office/powerpoint/2010/main" val="346325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6"/>
          <p:cNvSpPr>
            <a:spLocks noChangeArrowheads="1" noChangeShapeType="1" noTextEdit="1"/>
          </p:cNvSpPr>
          <p:nvPr/>
        </p:nvSpPr>
        <p:spPr bwMode="auto">
          <a:xfrm>
            <a:off x="1600200" y="228600"/>
            <a:ext cx="34290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Biomass</a:t>
            </a:r>
          </a:p>
        </p:txBody>
      </p:sp>
      <p:sp>
        <p:nvSpPr>
          <p:cNvPr id="7171" name="WordArt 7"/>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7172" name="Rectangle 8"/>
          <p:cNvSpPr>
            <a:spLocks noChangeArrowheads="1"/>
          </p:cNvSpPr>
          <p:nvPr/>
        </p:nvSpPr>
        <p:spPr bwMode="auto">
          <a:xfrm>
            <a:off x="1143000" y="2002186"/>
            <a:ext cx="7620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dirty="0">
                <a:solidFill>
                  <a:srgbClr val="0070C0"/>
                </a:solidFill>
              </a:rPr>
              <a:t>Organic material made from plants and animals (it contains stored energy from the sun).</a:t>
            </a:r>
          </a:p>
          <a:p>
            <a:pPr eaLnBrk="1" hangingPunct="1">
              <a:spcBef>
                <a:spcPct val="0"/>
              </a:spcBef>
              <a:buNone/>
            </a:pPr>
            <a:endParaRPr lang="en-US" altLang="en-US" dirty="0"/>
          </a:p>
          <a:p>
            <a:pPr eaLnBrk="1" hangingPunct="1">
              <a:spcBef>
                <a:spcPct val="0"/>
              </a:spcBef>
              <a:buNone/>
            </a:pPr>
            <a:r>
              <a:rPr lang="en-US" altLang="en-US" dirty="0">
                <a:solidFill>
                  <a:srgbClr val="00B050"/>
                </a:solidFill>
              </a:rPr>
              <a:t>Biomass is a renewable energy source because we can always grow more trees and crops, and waste will always exist. </a:t>
            </a:r>
          </a:p>
        </p:txBody>
      </p:sp>
      <p:pic>
        <p:nvPicPr>
          <p:cNvPr id="7173" name="Picture 13" descr="Image with different kinds of biomass types: wood, crops, garbage, landfill gas, and alcohol fuel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43000" y="152399"/>
            <a:ext cx="7543800" cy="6629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left)">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wipe(left)">
                                      <p:cBhvr>
                                        <p:cTn id="12" dur="500"/>
                                        <p:tgtEl>
                                          <p:spTgt spid="71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fade">
                                      <p:cBhvr>
                                        <p:cTn id="1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6"/>
          <p:cNvSpPr>
            <a:spLocks noChangeArrowheads="1" noChangeShapeType="1" noTextEdit="1"/>
          </p:cNvSpPr>
          <p:nvPr/>
        </p:nvSpPr>
        <p:spPr bwMode="auto">
          <a:xfrm>
            <a:off x="1600200" y="228600"/>
            <a:ext cx="34290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Biomass</a:t>
            </a:r>
          </a:p>
        </p:txBody>
      </p:sp>
      <p:sp>
        <p:nvSpPr>
          <p:cNvPr id="7171" name="WordArt 7"/>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pic>
        <p:nvPicPr>
          <p:cNvPr id="7173" name="Picture 13" descr="Image with different kinds of biomass types: wood, crops, garbage, landfill gas, and alcohol fuel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172200" y="1600200"/>
            <a:ext cx="2743200" cy="3448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15"/>
          <p:cNvSpPr txBox="1">
            <a:spLocks noChangeArrowheads="1"/>
          </p:cNvSpPr>
          <p:nvPr/>
        </p:nvSpPr>
        <p:spPr bwMode="auto">
          <a:xfrm>
            <a:off x="1219200" y="1219200"/>
            <a:ext cx="502920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solidFill>
                  <a:srgbClr val="FF0000"/>
                </a:solidFill>
              </a:rPr>
              <a:t>When burned, the chemical energy in biomass is released as heat. </a:t>
            </a:r>
          </a:p>
          <a:p>
            <a:pPr eaLnBrk="1" hangingPunct="1">
              <a:spcBef>
                <a:spcPct val="0"/>
              </a:spcBef>
              <a:buFontTx/>
              <a:buNone/>
            </a:pPr>
            <a:endParaRPr lang="en-US" altLang="en-US" sz="1200" dirty="0"/>
          </a:p>
          <a:p>
            <a:pPr eaLnBrk="1" hangingPunct="1">
              <a:spcBef>
                <a:spcPct val="0"/>
              </a:spcBef>
              <a:buFontTx/>
              <a:buNone/>
            </a:pPr>
            <a:r>
              <a:rPr lang="en-US" altLang="en-US" sz="2800" dirty="0">
                <a:solidFill>
                  <a:srgbClr val="0070C0"/>
                </a:solidFill>
              </a:rPr>
              <a:t>If you have a fireplace, the wood you burn in it is a biomass fuel. </a:t>
            </a:r>
          </a:p>
          <a:p>
            <a:pPr eaLnBrk="1" hangingPunct="1">
              <a:spcBef>
                <a:spcPct val="0"/>
              </a:spcBef>
              <a:buFontTx/>
              <a:buNone/>
            </a:pPr>
            <a:endParaRPr lang="en-US" altLang="en-US" sz="1200" dirty="0"/>
          </a:p>
          <a:p>
            <a:pPr eaLnBrk="1" hangingPunct="1">
              <a:spcBef>
                <a:spcPct val="0"/>
              </a:spcBef>
              <a:buFontTx/>
              <a:buNone/>
            </a:pPr>
            <a:r>
              <a:rPr lang="en-US" altLang="en-US" sz="2800" dirty="0">
                <a:solidFill>
                  <a:srgbClr val="00B050"/>
                </a:solidFill>
              </a:rPr>
              <a:t>Wood waste or garbage can be burned to produce steam for making electricity, or to provide heat to industries and homes. </a:t>
            </a:r>
          </a:p>
        </p:txBody>
      </p:sp>
    </p:spTree>
    <p:extLst>
      <p:ext uri="{BB962C8B-B14F-4D97-AF65-F5344CB8AC3E}">
        <p14:creationId xmlns:p14="http://schemas.microsoft.com/office/powerpoint/2010/main" val="3177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animEffect transition="in" filter="wipe(up)">
                                      <p:cBhvr>
                                        <p:cTn id="7" dur="500"/>
                                        <p:tgtEl>
                                          <p:spTgt spid="7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74">
                                            <p:txEl>
                                              <p:pRg st="2" end="2"/>
                                            </p:txEl>
                                          </p:spTgt>
                                        </p:tgtEl>
                                        <p:attrNameLst>
                                          <p:attrName>style.visibility</p:attrName>
                                        </p:attrNameLst>
                                      </p:cBhvr>
                                      <p:to>
                                        <p:strVal val="visible"/>
                                      </p:to>
                                    </p:set>
                                    <p:animEffect transition="in" filter="wipe(up)">
                                      <p:cBhvr>
                                        <p:cTn id="12" dur="500"/>
                                        <p:tgtEl>
                                          <p:spTgt spid="71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174">
                                            <p:txEl>
                                              <p:pRg st="4" end="4"/>
                                            </p:txEl>
                                          </p:spTgt>
                                        </p:tgtEl>
                                        <p:attrNameLst>
                                          <p:attrName>style.visibility</p:attrName>
                                        </p:attrNameLst>
                                      </p:cBhvr>
                                      <p:to>
                                        <p:strVal val="visible"/>
                                      </p:to>
                                    </p:set>
                                    <p:animEffect transition="in" filter="wipe(up)">
                                      <p:cBhvr>
                                        <p:cTn id="17" dur="500"/>
                                        <p:tgtEl>
                                          <p:spTgt spid="71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a:rPr>
              <a:t>Renewable</a:t>
            </a:r>
          </a:p>
        </p:txBody>
      </p:sp>
      <p:sp>
        <p:nvSpPr>
          <p:cNvPr id="8195" name="WordArt 6"/>
          <p:cNvSpPr>
            <a:spLocks noChangeArrowheads="1" noChangeShapeType="1" noTextEdit="1"/>
          </p:cNvSpPr>
          <p:nvPr/>
        </p:nvSpPr>
        <p:spPr bwMode="auto">
          <a:xfrm>
            <a:off x="2590800" y="304800"/>
            <a:ext cx="37338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Hydropower</a:t>
            </a:r>
          </a:p>
        </p:txBody>
      </p:sp>
      <p:sp>
        <p:nvSpPr>
          <p:cNvPr id="8198" name="Rectangle 14"/>
          <p:cNvSpPr>
            <a:spLocks noChangeArrowheads="1"/>
          </p:cNvSpPr>
          <p:nvPr/>
        </p:nvSpPr>
        <p:spPr bwMode="auto">
          <a:xfrm>
            <a:off x="1143000" y="1447800"/>
            <a:ext cx="7696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4000" dirty="0">
                <a:solidFill>
                  <a:srgbClr val="00B050"/>
                </a:solidFill>
              </a:rPr>
              <a:t>Hydropower is the </a:t>
            </a:r>
            <a:r>
              <a:rPr lang="en-US" altLang="en-US" sz="4000" u="sng" dirty="0">
                <a:solidFill>
                  <a:srgbClr val="00B050"/>
                </a:solidFill>
              </a:rPr>
              <a:t>renewable</a:t>
            </a:r>
            <a:r>
              <a:rPr lang="en-US" altLang="en-US" sz="4000" dirty="0">
                <a:solidFill>
                  <a:srgbClr val="00B050"/>
                </a:solidFill>
              </a:rPr>
              <a:t> energy source that produces the most electricity in the United States. </a:t>
            </a:r>
          </a:p>
          <a:p>
            <a:pPr eaLnBrk="1" hangingPunct="1">
              <a:spcBef>
                <a:spcPct val="0"/>
              </a:spcBef>
              <a:buNone/>
            </a:pPr>
            <a:endParaRPr lang="en-US" altLang="en-US" sz="4000" dirty="0"/>
          </a:p>
          <a:p>
            <a:pPr eaLnBrk="1" hangingPunct="1">
              <a:spcBef>
                <a:spcPct val="0"/>
              </a:spcBef>
              <a:buNone/>
            </a:pPr>
            <a:r>
              <a:rPr lang="en-US" altLang="en-US" sz="4000" dirty="0">
                <a:solidFill>
                  <a:srgbClr val="FF0000"/>
                </a:solidFill>
              </a:rPr>
              <a:t>Hydropower Relies on the Water Cycle</a:t>
            </a:r>
          </a:p>
        </p:txBody>
      </p:sp>
      <p:pic>
        <p:nvPicPr>
          <p:cNvPr id="8196" name="Picture 8" descr="Image of the water cycle. Solar energy heats water on the surface, causing it to evaporate.&#10;&#10;This water vapor condenses into clouds and falls back onto the surface as precipitation.&#10;&#10;The water flows through rivers back into the oceans, where it can evaporate and begin the cycle over aga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43000" y="179601"/>
            <a:ext cx="7543800" cy="65749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left)">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wipe(left)">
                                      <p:cBhvr>
                                        <p:cTn id="12" dur="500"/>
                                        <p:tgtEl>
                                          <p:spTgt spid="8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000000"/>
                </a:solidFill>
                <a:latin typeface="Arial Black"/>
              </a:rPr>
              <a:t>Renewable</a:t>
            </a:r>
          </a:p>
        </p:txBody>
      </p:sp>
      <p:sp>
        <p:nvSpPr>
          <p:cNvPr id="8195" name="WordArt 6"/>
          <p:cNvSpPr>
            <a:spLocks noChangeArrowheads="1" noChangeShapeType="1" noTextEdit="1"/>
          </p:cNvSpPr>
          <p:nvPr/>
        </p:nvSpPr>
        <p:spPr bwMode="auto">
          <a:xfrm>
            <a:off x="2590800" y="322997"/>
            <a:ext cx="37338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Hydropower</a:t>
            </a:r>
          </a:p>
        </p:txBody>
      </p:sp>
      <p:sp>
        <p:nvSpPr>
          <p:cNvPr id="8198" name="Rectangle 14"/>
          <p:cNvSpPr>
            <a:spLocks noChangeArrowheads="1"/>
          </p:cNvSpPr>
          <p:nvPr/>
        </p:nvSpPr>
        <p:spPr bwMode="auto">
          <a:xfrm>
            <a:off x="914400" y="1249657"/>
            <a:ext cx="7924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dirty="0">
                <a:solidFill>
                  <a:srgbClr val="FF0000"/>
                </a:solidFill>
              </a:rPr>
              <a:t>The amount of available energy in moving water is determined by its flow or fall; the more flow/fall, the more electricity can be generated).</a:t>
            </a:r>
          </a:p>
          <a:p>
            <a:pPr eaLnBrk="1" hangingPunct="1">
              <a:spcBef>
                <a:spcPct val="0"/>
              </a:spcBef>
              <a:buNone/>
            </a:pPr>
            <a:r>
              <a:rPr lang="en-US" altLang="en-US" dirty="0"/>
              <a:t> </a:t>
            </a:r>
          </a:p>
          <a:p>
            <a:pPr eaLnBrk="1" hangingPunct="1">
              <a:spcBef>
                <a:spcPct val="0"/>
              </a:spcBef>
              <a:buNone/>
            </a:pPr>
            <a:r>
              <a:rPr lang="en-US" altLang="en-US" dirty="0">
                <a:solidFill>
                  <a:srgbClr val="0070C0"/>
                </a:solidFill>
              </a:rPr>
              <a:t>The water flows through a pipe, or </a:t>
            </a:r>
            <a:r>
              <a:rPr lang="en-US" altLang="en-US" i="1" dirty="0">
                <a:solidFill>
                  <a:srgbClr val="0070C0"/>
                </a:solidFill>
              </a:rPr>
              <a:t>penstock</a:t>
            </a:r>
            <a:r>
              <a:rPr lang="en-US" altLang="en-US" dirty="0">
                <a:solidFill>
                  <a:srgbClr val="0070C0"/>
                </a:solidFill>
              </a:rPr>
              <a:t>, then pushes against and turns blades in a turbine to spin a generator to produce electricity. </a:t>
            </a:r>
          </a:p>
          <a:p>
            <a:pPr eaLnBrk="1" hangingPunct="1">
              <a:spcBef>
                <a:spcPct val="0"/>
              </a:spcBef>
              <a:buFontTx/>
              <a:buNone/>
            </a:pPr>
            <a:endParaRPr lang="en-US" alt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953"/>
          <a:stretch/>
        </p:blipFill>
        <p:spPr>
          <a:xfrm>
            <a:off x="990600" y="223843"/>
            <a:ext cx="8001000" cy="6410314"/>
          </a:xfrm>
          <a:prstGeom prst="rect">
            <a:avLst/>
          </a:prstGeom>
        </p:spPr>
      </p:pic>
      <p:sp>
        <p:nvSpPr>
          <p:cNvPr id="2" name="Explosion: 8 Points 1">
            <a:extLst>
              <a:ext uri="{FF2B5EF4-FFF2-40B4-BE49-F238E27FC236}">
                <a16:creationId xmlns:a16="http://schemas.microsoft.com/office/drawing/2014/main" id="{305BF2B8-2FCE-5DC5-2C54-EA82E08CF7BF}"/>
              </a:ext>
            </a:extLst>
          </p:cNvPr>
          <p:cNvSpPr/>
          <p:nvPr/>
        </p:nvSpPr>
        <p:spPr>
          <a:xfrm>
            <a:off x="1371600" y="927320"/>
            <a:ext cx="457200" cy="53340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left)">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wipe(left)">
                                      <p:cBhvr>
                                        <p:cTn id="12" dur="500"/>
                                        <p:tgtEl>
                                          <p:spTgt spid="81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0.0033 0.04098 L 0.0033 0.04098 C 0.00295 0.05949 0.00295 0.07824 0.00226 0.09676 C 0.00191 0.10926 0.00035 0.12153 0.00017 0.13403 C -0.00017 0.15371 0.00052 0.17315 0.00122 0.19283 C 0.00156 0.20533 0.00139 0.21783 0.0033 0.2301 C 0.00799 0.25857 0.00608 0.24329 0.00868 0.27593 C 0.00833 0.29699 0.00903 0.31806 0.00764 0.33912 C 0.00729 0.34561 0.00469 0.35139 0.0033 0.35764 C 0.00295 0.35996 0.00226 0.36482 0.00226 0.36482 L 0.0033 0.36065 C 0.03299 0.37338 0.0776 0.39584 0.11302 0.4051 C 0.12448 0.40787 0.13611 0.40903 0.1474 0.41227 C 0.16736 0.4176 0.18646 0.42755 0.2066 0.43079 C 0.2526 0.4382 0.25503 0.43612 0.30122 0.45371 L 0.31632 0.45949 C 0.31736 0.45996 0.3184 0.46042 0.31944 0.46088 C 0.32639 0.46459 0.33299 0.46875 0.33993 0.47246 C 0.38802 0.49699 0.33212 0.46505 0.38837 0.49815 C 0.41962 0.51667 0.40694 0.51297 0.42378 0.5169 C 0.44896 0.52848 0.44861 0.51667 0.44861 0.52963 L 0.44861 0.52963 C 0.45313 0.53172 0.45781 0.5338 0.4625 0.53542 C 0.46649 0.53681 0.47049 0.53681 0.47431 0.53843 C 0.47951 0.54028 0.48438 0.54306 0.48941 0.54561 C 0.50399 0.55278 0.49948 0.55047 0.51528 0.56412 C 0.51632 0.56505 0.51753 0.56574 0.5184 0.5669 C 0.53333 0.58681 0.51858 0.56574 0.52813 0.58287 C 0.52899 0.58449 0.53038 0.58565 0.53142 0.58704 C 0.5342 0.59121 0.53715 0.59561 0.53993 0.6 C 0.54184 0.60324 0.5434 0.60672 0.54531 0.60996 C 0.54878 0.61598 0.5526 0.6213 0.55608 0.62732 C 0.55712 0.62917 0.55799 0.63125 0.55938 0.63287 C 0.56215 0.63681 0.56493 0.64074 0.56788 0.64445 C 0.57101 0.64792 0.57431 0.65116 0.5776 0.6544 C 0.58524 0.66181 0.59063 0.66667 0.60017 0.67014 C 0.6033 0.6713 0.6066 0.67107 0.6099 0.67176 L 0.7099 0.66875 C 0.71094 0.66875 0.71198 0.6676 0.71302 0.66737 C 0.71875 0.66621 0.72465 0.66574 0.73021 0.66459 C 0.74688 0.66088 0.74392 0.66667 0.74757 0.65741 L 0.74757 0.65741 " pathEditMode="relative" ptsTypes="AAAAAAAAAAAAAAAAAAAAAAAAAAAAAAAAAAAAAAAAAA">
                                      <p:cBhvr>
                                        <p:cTn id="21" dur="975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9219" name="WordArt 6"/>
          <p:cNvSpPr>
            <a:spLocks noChangeArrowheads="1" noChangeShapeType="1" noTextEdit="1"/>
          </p:cNvSpPr>
          <p:nvPr/>
        </p:nvSpPr>
        <p:spPr bwMode="auto">
          <a:xfrm>
            <a:off x="1600200" y="228600"/>
            <a:ext cx="40386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Geothermal</a:t>
            </a:r>
          </a:p>
        </p:txBody>
      </p:sp>
      <p:pic>
        <p:nvPicPr>
          <p:cNvPr id="9220" name="Picture 8" descr="Image of the earth's interior, from the outside to the inside, with the crust, the mantle of magma and rock, the outer core of magma, and the innermost core of iron."/>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213144" y="2095500"/>
            <a:ext cx="25908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Rectangle 10"/>
          <p:cNvSpPr>
            <a:spLocks noChangeArrowheads="1"/>
          </p:cNvSpPr>
          <p:nvPr/>
        </p:nvSpPr>
        <p:spPr bwMode="auto">
          <a:xfrm>
            <a:off x="1072487" y="1447800"/>
            <a:ext cx="5105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3600" dirty="0">
                <a:solidFill>
                  <a:srgbClr val="0070C0"/>
                </a:solidFill>
              </a:rPr>
              <a:t>Geo (Earth) thermal (heat) energy is heat from within the Earth that mostly results from radioactive decay of elements (elements “break down” and this process gives off heat).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21">
                                            <p:txEl>
                                              <p:pRg st="0" end="0"/>
                                            </p:txEl>
                                          </p:spTgt>
                                        </p:tgtEl>
                                        <p:attrNameLst>
                                          <p:attrName>style.visibility</p:attrName>
                                        </p:attrNameLst>
                                      </p:cBhvr>
                                      <p:to>
                                        <p:strVal val="visible"/>
                                      </p:to>
                                    </p:set>
                                    <p:animEffect transition="in" filter="wipe(up)">
                                      <p:cBhvr>
                                        <p:cTn id="12" dur="500"/>
                                        <p:tgtEl>
                                          <p:spTgt spid="9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9219" name="WordArt 6"/>
          <p:cNvSpPr>
            <a:spLocks noChangeArrowheads="1" noChangeShapeType="1" noTextEdit="1"/>
          </p:cNvSpPr>
          <p:nvPr/>
        </p:nvSpPr>
        <p:spPr bwMode="auto">
          <a:xfrm>
            <a:off x="1600200" y="228600"/>
            <a:ext cx="4038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Geothermal</a:t>
            </a:r>
          </a:p>
        </p:txBody>
      </p:sp>
      <p:sp>
        <p:nvSpPr>
          <p:cNvPr id="9222" name="Text Box 14"/>
          <p:cNvSpPr txBox="1">
            <a:spLocks noChangeArrowheads="1"/>
          </p:cNvSpPr>
          <p:nvPr/>
        </p:nvSpPr>
        <p:spPr bwMode="auto">
          <a:xfrm>
            <a:off x="1295400" y="1371600"/>
            <a:ext cx="73914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000" dirty="0">
                <a:solidFill>
                  <a:srgbClr val="002060"/>
                </a:solidFill>
              </a:rPr>
              <a:t>USES</a:t>
            </a:r>
          </a:p>
          <a:p>
            <a:pPr eaLnBrk="1" hangingPunct="1">
              <a:spcBef>
                <a:spcPct val="50000"/>
              </a:spcBef>
              <a:buFontTx/>
              <a:buNone/>
            </a:pPr>
            <a:endParaRPr lang="en-US" altLang="en-US" sz="1200" b="1" u="sng" dirty="0"/>
          </a:p>
          <a:p>
            <a:pPr marL="1588" indent="-1588" eaLnBrk="1" hangingPunct="1">
              <a:spcBef>
                <a:spcPts val="0"/>
              </a:spcBef>
              <a:buFontTx/>
              <a:buNone/>
            </a:pPr>
            <a:r>
              <a:rPr lang="en-US" altLang="en-US" sz="2400" b="1" dirty="0"/>
              <a:t>Direct use and district heating systems</a:t>
            </a:r>
            <a:r>
              <a:rPr lang="en-US" altLang="en-US" sz="2400" dirty="0"/>
              <a:t> </a:t>
            </a:r>
            <a:r>
              <a:rPr lang="en-US" altLang="en-US" sz="2400" dirty="0">
                <a:solidFill>
                  <a:srgbClr val="0070C0"/>
                </a:solidFill>
              </a:rPr>
              <a:t>use hot water from springs or reservoirs near the surface (to heat water for use OR to heat homes). </a:t>
            </a:r>
          </a:p>
          <a:p>
            <a:pPr marL="0" indent="0" eaLnBrk="1" hangingPunct="1">
              <a:spcBef>
                <a:spcPct val="50000"/>
              </a:spcBef>
              <a:buNone/>
            </a:pPr>
            <a:r>
              <a:rPr lang="en-US" altLang="en-US" sz="2400" b="1" dirty="0"/>
              <a:t>Electricity generation power plants</a:t>
            </a:r>
            <a:r>
              <a:rPr lang="en-US" altLang="en-US" sz="2400" dirty="0"/>
              <a:t> </a:t>
            </a:r>
            <a:r>
              <a:rPr lang="en-US" altLang="en-US" sz="2400" dirty="0">
                <a:solidFill>
                  <a:srgbClr val="FF0000"/>
                </a:solidFill>
              </a:rPr>
              <a:t>require water or steam at very high temperature to create electricity. </a:t>
            </a:r>
          </a:p>
          <a:p>
            <a:pPr marL="0" indent="0" eaLnBrk="1" hangingPunct="1">
              <a:spcBef>
                <a:spcPct val="50000"/>
              </a:spcBef>
              <a:buNone/>
            </a:pPr>
            <a:r>
              <a:rPr lang="en-US" altLang="en-US" sz="2400" b="1" dirty="0"/>
              <a:t>Geothermal heat pumps</a:t>
            </a:r>
            <a:r>
              <a:rPr lang="en-US" altLang="en-US" sz="2400" dirty="0"/>
              <a:t> </a:t>
            </a:r>
            <a:r>
              <a:rPr lang="en-US" altLang="en-US" sz="2400" dirty="0">
                <a:solidFill>
                  <a:srgbClr val="00B050"/>
                </a:solidFill>
              </a:rPr>
              <a:t>use stable ground or water temperatures near the Earth's surface to control building temperatures above ground. </a:t>
            </a:r>
          </a:p>
        </p:txBody>
      </p:sp>
    </p:spTree>
    <p:extLst>
      <p:ext uri="{BB962C8B-B14F-4D97-AF65-F5344CB8AC3E}">
        <p14:creationId xmlns:p14="http://schemas.microsoft.com/office/powerpoint/2010/main" val="2437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22">
                                            <p:txEl>
                                              <p:pRg st="2" end="2"/>
                                            </p:txEl>
                                          </p:spTgt>
                                        </p:tgtEl>
                                        <p:attrNameLst>
                                          <p:attrName>style.visibility</p:attrName>
                                        </p:attrNameLst>
                                      </p:cBhvr>
                                      <p:to>
                                        <p:strVal val="visible"/>
                                      </p:to>
                                    </p:set>
                                    <p:animEffect transition="in" filter="wipe(left)">
                                      <p:cBhvr>
                                        <p:cTn id="7" dur="500"/>
                                        <p:tgtEl>
                                          <p:spTgt spid="92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22">
                                            <p:txEl>
                                              <p:pRg st="3" end="3"/>
                                            </p:txEl>
                                          </p:spTgt>
                                        </p:tgtEl>
                                        <p:attrNameLst>
                                          <p:attrName>style.visibility</p:attrName>
                                        </p:attrNameLst>
                                      </p:cBhvr>
                                      <p:to>
                                        <p:strVal val="visible"/>
                                      </p:to>
                                    </p:set>
                                    <p:animEffect transition="in" filter="wipe(left)">
                                      <p:cBhvr>
                                        <p:cTn id="12" dur="500"/>
                                        <p:tgtEl>
                                          <p:spTgt spid="922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22">
                                            <p:txEl>
                                              <p:pRg st="4" end="4"/>
                                            </p:txEl>
                                          </p:spTgt>
                                        </p:tgtEl>
                                        <p:attrNameLst>
                                          <p:attrName>style.visibility</p:attrName>
                                        </p:attrNameLst>
                                      </p:cBhvr>
                                      <p:to>
                                        <p:strVal val="visible"/>
                                      </p:to>
                                    </p:set>
                                    <p:animEffect transition="in" filter="wipe(left)">
                                      <p:cBhvr>
                                        <p:cTn id="17" dur="500"/>
                                        <p:tgtEl>
                                          <p:spTgt spid="92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0243" name="WordArt 6"/>
          <p:cNvSpPr>
            <a:spLocks noChangeArrowheads="1" noChangeShapeType="1" noTextEdit="1"/>
          </p:cNvSpPr>
          <p:nvPr/>
        </p:nvSpPr>
        <p:spPr bwMode="auto">
          <a:xfrm>
            <a:off x="3009900" y="381000"/>
            <a:ext cx="27432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Wind</a:t>
            </a:r>
          </a:p>
        </p:txBody>
      </p:sp>
      <p:pic>
        <p:nvPicPr>
          <p:cNvPr id="10244" name="Picture 8" descr="Image of how uneven heating of water and land causes wind. &#10;&#10;Land heats up faster than water.&#10;&#10;Warm air over the land rises.&#10;&#10;Cool air over the water moves i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95400" y="2985407"/>
            <a:ext cx="6096000" cy="3701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14"/>
          <p:cNvSpPr txBox="1">
            <a:spLocks noChangeArrowheads="1"/>
          </p:cNvSpPr>
          <p:nvPr/>
        </p:nvSpPr>
        <p:spPr bwMode="auto">
          <a:xfrm>
            <a:off x="1371600" y="2971800"/>
            <a:ext cx="6019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b="1" i="1" dirty="0">
                <a:solidFill>
                  <a:srgbClr val="0070C0"/>
                </a:solidFill>
              </a:rPr>
              <a:t>Uneven heating of water and land causes wind</a:t>
            </a:r>
          </a:p>
        </p:txBody>
      </p:sp>
      <p:sp>
        <p:nvSpPr>
          <p:cNvPr id="10247" name="Text Box 15"/>
          <p:cNvSpPr txBox="1">
            <a:spLocks noChangeArrowheads="1"/>
          </p:cNvSpPr>
          <p:nvPr/>
        </p:nvSpPr>
        <p:spPr bwMode="auto">
          <a:xfrm>
            <a:off x="1143000" y="1143000"/>
            <a:ext cx="7772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3600" dirty="0">
                <a:solidFill>
                  <a:srgbClr val="FF0000"/>
                </a:solidFill>
              </a:rPr>
              <a:t>Wind is simply air in motion (it’s created by uneven heating of land and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wipe(left)">
                                      <p:cBhvr>
                                        <p:cTn id="7" dur="500"/>
                                        <p:tgtEl>
                                          <p:spTgt spid="10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46">
                                            <p:txEl>
                                              <p:pRg st="0" end="0"/>
                                            </p:txEl>
                                          </p:spTgt>
                                        </p:tgtEl>
                                        <p:attrNameLst>
                                          <p:attrName>style.visibility</p:attrName>
                                        </p:attrNameLst>
                                      </p:cBhvr>
                                      <p:to>
                                        <p:strVal val="visible"/>
                                      </p:to>
                                    </p:set>
                                    <p:animEffect transition="in" filter="wipe(down)">
                                      <p:cBhvr>
                                        <p:cTn id="17" dur="1250"/>
                                        <p:tgtEl>
                                          <p:spTgt spid="10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0247" name="Text Box 15"/>
          <p:cNvSpPr txBox="1">
            <a:spLocks noChangeArrowheads="1"/>
          </p:cNvSpPr>
          <p:nvPr/>
        </p:nvSpPr>
        <p:spPr bwMode="auto">
          <a:xfrm>
            <a:off x="1143000" y="1676400"/>
            <a:ext cx="76200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dirty="0">
                <a:solidFill>
                  <a:srgbClr val="0070C0"/>
                </a:solidFill>
              </a:rPr>
              <a:t>Today’s wind machines (also called wind turbines) use blades to collect the wind’s kinetic (moving) energy. </a:t>
            </a:r>
          </a:p>
          <a:p>
            <a:pPr eaLnBrk="1" hangingPunct="1">
              <a:spcBef>
                <a:spcPct val="50000"/>
              </a:spcBef>
              <a:buNone/>
            </a:pPr>
            <a:r>
              <a:rPr lang="en-US" altLang="en-US" dirty="0">
                <a:solidFill>
                  <a:srgbClr val="00B050"/>
                </a:solidFill>
              </a:rPr>
              <a:t>The blades turn and are connected to a drive shaft that turns an electric generator to produce electricity. </a:t>
            </a:r>
          </a:p>
        </p:txBody>
      </p:sp>
      <p:sp>
        <p:nvSpPr>
          <p:cNvPr id="8" name="WordArt 6"/>
          <p:cNvSpPr>
            <a:spLocks noChangeArrowheads="1" noChangeShapeType="1" noTextEdit="1"/>
          </p:cNvSpPr>
          <p:nvPr/>
        </p:nvSpPr>
        <p:spPr bwMode="auto">
          <a:xfrm>
            <a:off x="3009900" y="381000"/>
            <a:ext cx="2743200"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Wind</a:t>
            </a:r>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41828" y="118956"/>
            <a:ext cx="7925972" cy="669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49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wipe(up)">
                                      <p:cBhvr>
                                        <p:cTn id="7" dur="500"/>
                                        <p:tgtEl>
                                          <p:spTgt spid="10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wipe(up)">
                                      <p:cBhvr>
                                        <p:cTn id="12" dur="500"/>
                                        <p:tgtEl>
                                          <p:spTgt spid="10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78"/>
                                        </p:tgtEl>
                                        <p:attrNameLst>
                                          <p:attrName>style.visibility</p:attrName>
                                        </p:attrNameLst>
                                      </p:cBhvr>
                                      <p:to>
                                        <p:strVal val="visible"/>
                                      </p:to>
                                    </p:set>
                                    <p:animEffect transition="in" filter="fade">
                                      <p:cBhvr>
                                        <p:cTn id="17"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1267" name="WordArt 6"/>
          <p:cNvSpPr>
            <a:spLocks noChangeArrowheads="1" noChangeShapeType="1" noTextEdit="1"/>
          </p:cNvSpPr>
          <p:nvPr/>
        </p:nvSpPr>
        <p:spPr bwMode="auto">
          <a:xfrm>
            <a:off x="2362200" y="3810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sp>
        <p:nvSpPr>
          <p:cNvPr id="11270" name="Text Box 21"/>
          <p:cNvSpPr txBox="1">
            <a:spLocks noChangeArrowheads="1"/>
          </p:cNvSpPr>
          <p:nvPr/>
        </p:nvSpPr>
        <p:spPr bwMode="auto">
          <a:xfrm>
            <a:off x="1981200" y="1600200"/>
            <a:ext cx="54864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3600" b="1" i="1" dirty="0">
                <a:solidFill>
                  <a:srgbClr val="FF0000"/>
                </a:solidFill>
              </a:rPr>
              <a:t>Solar energy is created by the process of </a:t>
            </a:r>
            <a:r>
              <a:rPr lang="en-US" altLang="en-US" sz="3600" b="1" i="1" u="sng" dirty="0">
                <a:solidFill>
                  <a:srgbClr val="FF0000"/>
                </a:solidFill>
              </a:rPr>
              <a:t>fusion</a:t>
            </a:r>
          </a:p>
          <a:p>
            <a:pPr eaLnBrk="1" hangingPunct="1">
              <a:spcBef>
                <a:spcPct val="50000"/>
              </a:spcBef>
              <a:buFontTx/>
              <a:buNone/>
            </a:pPr>
            <a:r>
              <a:rPr lang="en-US" altLang="en-US" sz="3600" b="1" i="1" dirty="0">
                <a:solidFill>
                  <a:srgbClr val="0070C0"/>
                </a:solidFill>
              </a:rPr>
              <a:t>(the combining of small atoms to make a larger atom) which produces a HUGE amount of energy.</a:t>
            </a:r>
          </a:p>
        </p:txBody>
      </p:sp>
      <p:pic>
        <p:nvPicPr>
          <p:cNvPr id="11271" name="Picture 22" descr="fusion"/>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28800" y="174655"/>
            <a:ext cx="5638800" cy="65848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8" descr="The su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7518"/>
            <a:ext cx="9147818" cy="66242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68"/>
                                        </p:tgtEl>
                                      </p:cBhvr>
                                    </p:animEffect>
                                    <p:set>
                                      <p:cBhvr>
                                        <p:cTn id="7" dur="1" fill="hold">
                                          <p:stCondLst>
                                            <p:cond delay="499"/>
                                          </p:stCondLst>
                                        </p:cTn>
                                        <p:tgtEl>
                                          <p:spTgt spid="1126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xEl>
                                              <p:pRg st="0" end="0"/>
                                            </p:txEl>
                                          </p:spTgt>
                                        </p:tgtEl>
                                        <p:attrNameLst>
                                          <p:attrName>style.visibility</p:attrName>
                                        </p:attrNameLst>
                                      </p:cBhvr>
                                      <p:to>
                                        <p:strVal val="visible"/>
                                      </p:to>
                                    </p:set>
                                    <p:animEffect transition="in" filter="fade">
                                      <p:cBhvr>
                                        <p:cTn id="12" dur="500"/>
                                        <p:tgtEl>
                                          <p:spTgt spid="1127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70">
                                            <p:txEl>
                                              <p:pRg st="1" end="1"/>
                                            </p:txEl>
                                          </p:spTgt>
                                        </p:tgtEl>
                                        <p:attrNameLst>
                                          <p:attrName>style.visibility</p:attrName>
                                        </p:attrNameLst>
                                      </p:cBhvr>
                                      <p:to>
                                        <p:strVal val="visible"/>
                                      </p:to>
                                    </p:set>
                                    <p:animEffect transition="in" filter="fade">
                                      <p:cBhvr>
                                        <p:cTn id="17" dur="500"/>
                                        <p:tgtEl>
                                          <p:spTgt spid="1127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fade">
                                      <p:cBhvr>
                                        <p:cTn id="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533400"/>
            <a:ext cx="7772400" cy="993775"/>
          </a:xfrm>
        </p:spPr>
        <p:txBody>
          <a:bodyPr/>
          <a:lstStyle/>
          <a:p>
            <a:pPr eaLnBrk="1" hangingPunct="1"/>
            <a:r>
              <a:rPr lang="en-US" altLang="en-US" sz="4000" b="1" i="1"/>
              <a:t>ENERGY SOURCES</a:t>
            </a:r>
          </a:p>
        </p:txBody>
      </p:sp>
      <p:sp>
        <p:nvSpPr>
          <p:cNvPr id="2051" name="Rectangle 3"/>
          <p:cNvSpPr>
            <a:spLocks noGrp="1" noChangeArrowheads="1"/>
          </p:cNvSpPr>
          <p:nvPr>
            <p:ph type="subTitle" idx="1"/>
          </p:nvPr>
        </p:nvSpPr>
        <p:spPr/>
        <p:txBody>
          <a:bodyPr/>
          <a:lstStyle/>
          <a:p>
            <a:pPr eaLnBrk="1" hangingPunct="1"/>
            <a:endParaRPr lang="en-US" altLang="en-US"/>
          </a:p>
        </p:txBody>
      </p:sp>
      <p:pic>
        <p:nvPicPr>
          <p:cNvPr id="2052" name="Picture 5" desc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05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n 1"/>
          <p:cNvSpPr/>
          <p:nvPr/>
        </p:nvSpPr>
        <p:spPr>
          <a:xfrm>
            <a:off x="6172200" y="2286000"/>
            <a:ext cx="838200" cy="4572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ox(out)">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path" presetSubtype="0" accel="50000" decel="50000" fill="hold" grpId="0" nodeType="clickEffect">
                                  <p:stCondLst>
                                    <p:cond delay="0"/>
                                  </p:stCondLst>
                                  <p:childTnLst>
                                    <p:animMotion origin="layout" path="M -0.23958 -0.12211 C -0.03871 -0.12211 0.125 0.00948 0.125 0.17206 C 0.125 0.33418 -0.03871 0.46623 -0.23958 0.46623 C -0.4408 0.46623 -0.60416 0.33418 -0.60416 0.17206 C -0.60416 0.00948 -0.4408 -0.12211 -0.23958 -0.12211 Z " pathEditMode="relative" rAng="0" ptsTypes="fffff">
                                      <p:cBhvr>
                                        <p:cTn id="11" dur="5000" fill="hold"/>
                                        <p:tgtEl>
                                          <p:spTgt spid="2"/>
                                        </p:tgtEl>
                                        <p:attrNameLst>
                                          <p:attrName>ppt_x</p:attrName>
                                          <p:attrName>ppt_y</p:attrName>
                                        </p:attrNameLst>
                                      </p:cBhvr>
                                      <p:rCtr x="0" y="29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Jeftl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1692" y="4495800"/>
            <a:ext cx="3559907" cy="220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WordArt 5"/>
          <p:cNvSpPr>
            <a:spLocks noChangeArrowheads="1" noChangeShapeType="1" noTextEdit="1"/>
          </p:cNvSpPr>
          <p:nvPr/>
        </p:nvSpPr>
        <p:spPr bwMode="auto">
          <a:xfrm rot="5400000">
            <a:off x="-2381250" y="3143250"/>
            <a:ext cx="5867400" cy="647700"/>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000000"/>
                </a:solidFill>
                <a:latin typeface="Arial Black"/>
              </a:rPr>
              <a:t>Renewable</a:t>
            </a:r>
          </a:p>
        </p:txBody>
      </p:sp>
      <p:sp>
        <p:nvSpPr>
          <p:cNvPr id="11267" name="WordArt 6"/>
          <p:cNvSpPr>
            <a:spLocks noChangeArrowheads="1" noChangeShapeType="1" noTextEdit="1"/>
          </p:cNvSpPr>
          <p:nvPr/>
        </p:nvSpPr>
        <p:spPr bwMode="auto">
          <a:xfrm>
            <a:off x="2362200" y="3810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pic>
        <p:nvPicPr>
          <p:cNvPr id="11268" name="Picture 8" descr="The su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53200" y="152400"/>
            <a:ext cx="22098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19"/>
          <p:cNvSpPr txBox="1">
            <a:spLocks noChangeArrowheads="1"/>
          </p:cNvSpPr>
          <p:nvPr/>
        </p:nvSpPr>
        <p:spPr bwMode="auto">
          <a:xfrm>
            <a:off x="1219201" y="1456985"/>
            <a:ext cx="777239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dirty="0">
                <a:solidFill>
                  <a:srgbClr val="00B050"/>
                </a:solidFill>
              </a:rPr>
              <a:t>When converted to </a:t>
            </a:r>
            <a:r>
              <a:rPr lang="en-US" altLang="en-US" sz="3600" b="1" dirty="0">
                <a:solidFill>
                  <a:srgbClr val="00B050"/>
                </a:solidFill>
              </a:rPr>
              <a:t>thermal (heat) energy</a:t>
            </a:r>
            <a:r>
              <a:rPr lang="en-US" altLang="en-US" sz="3600" dirty="0">
                <a:solidFill>
                  <a:srgbClr val="00B050"/>
                </a:solidFill>
              </a:rPr>
              <a:t>, solar energy can be used to:</a:t>
            </a:r>
          </a:p>
          <a:p>
            <a:pPr eaLnBrk="1" hangingPunct="1">
              <a:spcBef>
                <a:spcPct val="0"/>
              </a:spcBef>
              <a:buFontTx/>
              <a:buNone/>
            </a:pPr>
            <a:endParaRPr lang="en-US" altLang="en-US" sz="2800" dirty="0"/>
          </a:p>
          <a:p>
            <a:pPr eaLnBrk="1" hangingPunct="1">
              <a:spcBef>
                <a:spcPct val="0"/>
              </a:spcBef>
              <a:buNone/>
            </a:pPr>
            <a:r>
              <a:rPr lang="en-US" altLang="en-US" sz="3600" dirty="0">
                <a:solidFill>
                  <a:srgbClr val="7030A0"/>
                </a:solidFill>
              </a:rPr>
              <a:t>Heat water — for use in homes, buildings, or swimming pools </a:t>
            </a:r>
          </a:p>
          <a:p>
            <a:pPr eaLnBrk="1" hangingPunct="1">
              <a:spcBef>
                <a:spcPct val="0"/>
              </a:spcBef>
              <a:buNone/>
            </a:pPr>
            <a:endParaRPr lang="en-US" altLang="en-US" sz="1200" dirty="0"/>
          </a:p>
          <a:p>
            <a:pPr eaLnBrk="1" hangingPunct="1">
              <a:spcBef>
                <a:spcPct val="0"/>
              </a:spcBef>
              <a:buNone/>
            </a:pPr>
            <a:r>
              <a:rPr lang="en-US" altLang="en-US" sz="3600" dirty="0">
                <a:solidFill>
                  <a:srgbClr val="FF0000"/>
                </a:solidFill>
              </a:rPr>
              <a:t>Heat spaces — </a:t>
            </a:r>
            <a:r>
              <a:rPr lang="en-US" altLang="en-US" sz="3600" dirty="0">
                <a:solidFill>
                  <a:schemeClr val="bg1"/>
                </a:solidFill>
              </a:rPr>
              <a:t>inside homes, greenhouses, and other buildings</a:t>
            </a:r>
          </a:p>
        </p:txBody>
      </p:sp>
    </p:spTree>
    <p:extLst>
      <p:ext uri="{BB962C8B-B14F-4D97-AF65-F5344CB8AC3E}">
        <p14:creationId xmlns:p14="http://schemas.microsoft.com/office/powerpoint/2010/main" val="27728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9">
                                            <p:txEl>
                                              <p:pRg st="2" end="2"/>
                                            </p:txEl>
                                          </p:spTgt>
                                        </p:tgtEl>
                                        <p:attrNameLst>
                                          <p:attrName>style.visibility</p:attrName>
                                        </p:attrNameLst>
                                      </p:cBhvr>
                                      <p:to>
                                        <p:strVal val="visible"/>
                                      </p:to>
                                    </p:set>
                                    <p:animEffect transition="in" filter="wipe(left)">
                                      <p:cBhvr>
                                        <p:cTn id="12" dur="500"/>
                                        <p:tgtEl>
                                          <p:spTgt spid="11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69">
                                            <p:txEl>
                                              <p:pRg st="4" end="4"/>
                                            </p:txEl>
                                          </p:spTgt>
                                        </p:tgtEl>
                                        <p:attrNameLst>
                                          <p:attrName>style.visibility</p:attrName>
                                        </p:attrNameLst>
                                      </p:cBhvr>
                                      <p:to>
                                        <p:strVal val="visible"/>
                                      </p:to>
                                    </p:set>
                                    <p:animEffect transition="in" filter="wipe(left)">
                                      <p:cBhvr>
                                        <p:cTn id="17"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WordArt 16"/>
          <p:cNvSpPr>
            <a:spLocks noChangeArrowheads="1" noChangeShapeType="1" noTextEdit="1"/>
          </p:cNvSpPr>
          <p:nvPr/>
        </p:nvSpPr>
        <p:spPr bwMode="auto">
          <a:xfrm>
            <a:off x="914400" y="2286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sp>
        <p:nvSpPr>
          <p:cNvPr id="12293" name="Text Box 14"/>
          <p:cNvSpPr txBox="1">
            <a:spLocks noChangeArrowheads="1"/>
          </p:cNvSpPr>
          <p:nvPr/>
        </p:nvSpPr>
        <p:spPr bwMode="auto">
          <a:xfrm>
            <a:off x="304800" y="1295400"/>
            <a:ext cx="8534400"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2800" b="1" dirty="0">
                <a:solidFill>
                  <a:srgbClr val="00B050"/>
                </a:solidFill>
              </a:rPr>
              <a:t>S</a:t>
            </a:r>
            <a:r>
              <a:rPr lang="en-US" altLang="en-US" sz="2800" dirty="0">
                <a:solidFill>
                  <a:srgbClr val="00B050"/>
                </a:solidFill>
              </a:rPr>
              <a:t>olar energy can be converted to electricity using </a:t>
            </a:r>
            <a:r>
              <a:rPr lang="en-US" altLang="en-US" sz="2800" dirty="0" err="1">
                <a:solidFill>
                  <a:srgbClr val="00B050"/>
                </a:solidFill>
              </a:rPr>
              <a:t>photovoltaics</a:t>
            </a:r>
            <a:r>
              <a:rPr lang="en-US" altLang="en-US" sz="2800" dirty="0">
                <a:solidFill>
                  <a:srgbClr val="00B050"/>
                </a:solidFill>
              </a:rPr>
              <a:t> and by producing steam.</a:t>
            </a:r>
          </a:p>
          <a:p>
            <a:pPr eaLnBrk="1" hangingPunct="1">
              <a:spcBef>
                <a:spcPct val="0"/>
              </a:spcBef>
              <a:buFontTx/>
              <a:buNone/>
            </a:pPr>
            <a:endParaRPr lang="en-US" altLang="en-US" sz="2400" dirty="0"/>
          </a:p>
          <a:p>
            <a:pPr marL="0" indent="0" eaLnBrk="1" hangingPunct="1">
              <a:spcBef>
                <a:spcPct val="0"/>
              </a:spcBef>
              <a:buNone/>
            </a:pPr>
            <a:r>
              <a:rPr lang="en-US" altLang="en-US" sz="2800" b="1" dirty="0"/>
              <a:t>Photovoltaic (PV devices) or “solar cells”</a:t>
            </a:r>
            <a:r>
              <a:rPr lang="en-US" altLang="en-US" sz="2800" dirty="0"/>
              <a:t> </a:t>
            </a:r>
            <a:r>
              <a:rPr lang="en-US" altLang="en-US" sz="2800" dirty="0">
                <a:solidFill>
                  <a:srgbClr val="FF0000"/>
                </a:solidFill>
              </a:rPr>
              <a:t>change sunlight directly into electricity. </a:t>
            </a:r>
          </a:p>
          <a:p>
            <a:pPr marL="0" indent="0" eaLnBrk="1" hangingPunct="1">
              <a:spcBef>
                <a:spcPct val="0"/>
              </a:spcBef>
              <a:buNone/>
            </a:pPr>
            <a:endParaRPr lang="en-US" altLang="en-US" sz="2800" dirty="0">
              <a:solidFill>
                <a:srgbClr val="FF0000"/>
              </a:solidFill>
            </a:endParaRPr>
          </a:p>
          <a:p>
            <a:pPr marL="0" indent="0" eaLnBrk="1" hangingPunct="1">
              <a:spcBef>
                <a:spcPct val="0"/>
              </a:spcBef>
              <a:buNone/>
            </a:pPr>
            <a:r>
              <a:rPr lang="en-US" altLang="en-US" sz="2800" dirty="0">
                <a:solidFill>
                  <a:srgbClr val="7030A0"/>
                </a:solidFill>
              </a:rPr>
              <a:t>Individual PV cells are grouped into panels and arrays of panels that can be used in a wide range of applications ranging from single small cells that charge </a:t>
            </a:r>
            <a:r>
              <a:rPr lang="en-US" altLang="en-US" sz="2800" u="sng" dirty="0">
                <a:solidFill>
                  <a:srgbClr val="00B050"/>
                </a:solidFill>
              </a:rPr>
              <a:t>calculator</a:t>
            </a:r>
            <a:r>
              <a:rPr lang="en-US" altLang="en-US" sz="2800" dirty="0">
                <a:solidFill>
                  <a:srgbClr val="00B050"/>
                </a:solidFill>
              </a:rPr>
              <a:t> </a:t>
            </a:r>
            <a:r>
              <a:rPr lang="en-US" altLang="en-US" sz="2800" dirty="0">
                <a:solidFill>
                  <a:srgbClr val="7030A0"/>
                </a:solidFill>
              </a:rPr>
              <a:t>and </a:t>
            </a:r>
            <a:r>
              <a:rPr lang="en-US" altLang="en-US" sz="2800" u="sng" dirty="0">
                <a:solidFill>
                  <a:srgbClr val="00B050"/>
                </a:solidFill>
              </a:rPr>
              <a:t>watch batteries</a:t>
            </a:r>
            <a:r>
              <a:rPr lang="en-US" altLang="en-US" sz="2800" dirty="0">
                <a:solidFill>
                  <a:srgbClr val="7030A0"/>
                </a:solidFill>
              </a:rPr>
              <a:t>, to systems that power single homes, to large power plants covering many acres. </a:t>
            </a:r>
          </a:p>
        </p:txBody>
      </p:sp>
      <p:pic>
        <p:nvPicPr>
          <p:cNvPr id="12291" name="Picture 10" descr="see cap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54273" y="1104085"/>
            <a:ext cx="4827327" cy="5392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6" descr="Solar powered lantern"/>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81600" y="1109870"/>
            <a:ext cx="3429000" cy="53671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12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wipe(left)">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3">
                                            <p:txEl>
                                              <p:pRg st="2" end="2"/>
                                            </p:txEl>
                                          </p:spTgt>
                                        </p:tgtEl>
                                        <p:attrNameLst>
                                          <p:attrName>style.visibility</p:attrName>
                                        </p:attrNameLst>
                                      </p:cBhvr>
                                      <p:to>
                                        <p:strVal val="visible"/>
                                      </p:to>
                                    </p:set>
                                    <p:animEffect transition="in" filter="wipe(left)">
                                      <p:cBhvr>
                                        <p:cTn id="12" dur="500"/>
                                        <p:tgtEl>
                                          <p:spTgt spid="122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293">
                                            <p:txEl>
                                              <p:pRg st="4" end="4"/>
                                            </p:txEl>
                                          </p:spTgt>
                                        </p:tgtEl>
                                        <p:attrNameLst>
                                          <p:attrName>style.visibility</p:attrName>
                                        </p:attrNameLst>
                                      </p:cBhvr>
                                      <p:to>
                                        <p:strVal val="visible"/>
                                      </p:to>
                                    </p:set>
                                    <p:animEffect transition="in" filter="wipe(left)">
                                      <p:cBhvr>
                                        <p:cTn id="17" dur="500"/>
                                        <p:tgtEl>
                                          <p:spTgt spid="1229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fade">
                                      <p:cBhvr>
                                        <p:cTn id="22" dur="500"/>
                                        <p:tgtEl>
                                          <p:spTgt spid="12291"/>
                                        </p:tgtEl>
                                      </p:cBhvr>
                                    </p:animEffect>
                                  </p:childTnLst>
                                </p:cTn>
                              </p:par>
                              <p:par>
                                <p:cTn id="23" presetID="10" presetClass="entr" presetSubtype="0" fill="hold" nodeType="with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fade">
                                      <p:cBhvr>
                                        <p:cTn id="2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14"/>
          <p:cNvSpPr txBox="1">
            <a:spLocks noChangeArrowheads="1"/>
          </p:cNvSpPr>
          <p:nvPr/>
        </p:nvSpPr>
        <p:spPr bwMode="auto">
          <a:xfrm>
            <a:off x="304800" y="1371601"/>
            <a:ext cx="8686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1588" indent="-1588" eaLnBrk="1" hangingPunct="1">
              <a:spcBef>
                <a:spcPct val="0"/>
              </a:spcBef>
              <a:buFontTx/>
              <a:buNone/>
            </a:pPr>
            <a:r>
              <a:rPr lang="en-US" altLang="en-US" sz="3600" b="1" dirty="0">
                <a:solidFill>
                  <a:srgbClr val="FFFF00"/>
                </a:solidFill>
              </a:rPr>
              <a:t>Concentrating Solar Power Plants</a:t>
            </a:r>
          </a:p>
          <a:p>
            <a:pPr marL="1588" indent="-1588" eaLnBrk="1" hangingPunct="1">
              <a:spcBef>
                <a:spcPct val="0"/>
              </a:spcBef>
              <a:buFontTx/>
              <a:buNone/>
            </a:pPr>
            <a:r>
              <a:rPr lang="en-US" altLang="en-US" sz="3600" dirty="0">
                <a:solidFill>
                  <a:schemeClr val="bg1"/>
                </a:solidFill>
              </a:rPr>
              <a:t>generate electricity by using the heat from solar thermal collectors to heat a fluid which produces steam that is used to power the generator. </a:t>
            </a:r>
          </a:p>
        </p:txBody>
      </p:sp>
      <p:sp>
        <p:nvSpPr>
          <p:cNvPr id="12294" name="WordArt 16"/>
          <p:cNvSpPr>
            <a:spLocks noChangeArrowheads="1" noChangeShapeType="1" noTextEdit="1"/>
          </p:cNvSpPr>
          <p:nvPr/>
        </p:nvSpPr>
        <p:spPr bwMode="auto">
          <a:xfrm>
            <a:off x="914400" y="228600"/>
            <a:ext cx="28956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Solar</a:t>
            </a:r>
          </a:p>
        </p:txBody>
      </p:sp>
      <p:pic>
        <p:nvPicPr>
          <p:cNvPr id="12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 y="1219200"/>
            <a:ext cx="903511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wipe(left)">
                                      <p:cBhvr>
                                        <p:cTn id="7" dur="500"/>
                                        <p:tgtEl>
                                          <p:spTgt spid="12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wipe(left)">
                                      <p:cBhvr>
                                        <p:cTn id="12" dur="500"/>
                                        <p:tgtEl>
                                          <p:spTgt spid="12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fade">
                                      <p:cBhvr>
                                        <p:cTn id="17"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u="sng"/>
              <a:t>Using Solar Energy for Homes</a:t>
            </a:r>
          </a:p>
        </p:txBody>
      </p:sp>
      <p:sp>
        <p:nvSpPr>
          <p:cNvPr id="13315" name="Rectangle 3"/>
          <p:cNvSpPr>
            <a:spLocks noGrp="1" noChangeArrowheads="1"/>
          </p:cNvSpPr>
          <p:nvPr>
            <p:ph type="body" idx="1"/>
          </p:nvPr>
        </p:nvSpPr>
        <p:spPr>
          <a:xfrm>
            <a:off x="457200" y="1371600"/>
            <a:ext cx="8229600" cy="4953000"/>
          </a:xfrm>
        </p:spPr>
        <p:txBody>
          <a:bodyPr/>
          <a:lstStyle/>
          <a:p>
            <a:pPr marL="0" indent="0" eaLnBrk="1" hangingPunct="1">
              <a:lnSpc>
                <a:spcPct val="90000"/>
              </a:lnSpc>
              <a:buNone/>
            </a:pPr>
            <a:r>
              <a:rPr lang="en-US" altLang="en-US" sz="2800" dirty="0">
                <a:solidFill>
                  <a:srgbClr val="FFFF00"/>
                </a:solidFill>
              </a:rPr>
              <a:t>Solar energy is used to heat and light homes.</a:t>
            </a:r>
          </a:p>
          <a:p>
            <a:pPr marL="0" indent="0" eaLnBrk="1" hangingPunct="1">
              <a:lnSpc>
                <a:spcPct val="90000"/>
              </a:lnSpc>
              <a:buNone/>
            </a:pPr>
            <a:endParaRPr lang="en-US" altLang="en-US" sz="1200" b="1" i="1" u="sng" dirty="0"/>
          </a:p>
          <a:p>
            <a:pPr marL="0" indent="0" eaLnBrk="1" hangingPunct="1">
              <a:lnSpc>
                <a:spcPct val="90000"/>
              </a:lnSpc>
              <a:buNone/>
            </a:pPr>
            <a:r>
              <a:rPr lang="en-US" altLang="en-US" sz="2800" b="1" i="1" u="sng" dirty="0"/>
              <a:t>Passive</a:t>
            </a:r>
            <a:r>
              <a:rPr lang="en-US" altLang="en-US" sz="2800" dirty="0"/>
              <a:t> </a:t>
            </a:r>
            <a:r>
              <a:rPr lang="en-US" altLang="en-US" sz="2800" dirty="0">
                <a:solidFill>
                  <a:srgbClr val="00B050"/>
                </a:solidFill>
              </a:rPr>
              <a:t>solar energy is used when radiant energy is collected and not mechanically converted.  </a:t>
            </a:r>
          </a:p>
          <a:p>
            <a:pPr eaLnBrk="1" hangingPunct="1">
              <a:lnSpc>
                <a:spcPct val="90000"/>
              </a:lnSpc>
              <a:buFontTx/>
              <a:buNone/>
            </a:pPr>
            <a:r>
              <a:rPr lang="en-US" altLang="en-US" sz="2800" dirty="0"/>
              <a:t>	</a:t>
            </a:r>
            <a:r>
              <a:rPr lang="en-US" altLang="en-US" sz="2800" dirty="0">
                <a:solidFill>
                  <a:srgbClr val="7030A0"/>
                </a:solidFill>
              </a:rPr>
              <a:t>Example: positioning  a home in the proper location to collect the maximum amount of radiant energy.</a:t>
            </a:r>
          </a:p>
          <a:p>
            <a:pPr marL="0" indent="0" eaLnBrk="1" hangingPunct="1">
              <a:lnSpc>
                <a:spcPct val="90000"/>
              </a:lnSpc>
              <a:buNone/>
            </a:pPr>
            <a:endParaRPr lang="en-US" altLang="en-US" sz="1200" b="1" i="1" u="sng" dirty="0"/>
          </a:p>
          <a:p>
            <a:pPr marL="0" indent="0" eaLnBrk="1" hangingPunct="1">
              <a:lnSpc>
                <a:spcPct val="90000"/>
              </a:lnSpc>
              <a:buNone/>
            </a:pPr>
            <a:r>
              <a:rPr lang="en-US" altLang="en-US" sz="2800" b="1" i="1" u="sng" dirty="0"/>
              <a:t>Active</a:t>
            </a:r>
            <a:r>
              <a:rPr lang="en-US" altLang="en-US" sz="2800" dirty="0"/>
              <a:t> </a:t>
            </a:r>
            <a:r>
              <a:rPr lang="en-US" altLang="en-US" sz="2800" dirty="0">
                <a:solidFill>
                  <a:srgbClr val="00B050"/>
                </a:solidFill>
              </a:rPr>
              <a:t>solar energy uses the radiant energy from the sun along with some mechanical equipment to utilize the radiant energy.  </a:t>
            </a:r>
          </a:p>
          <a:p>
            <a:pPr eaLnBrk="1" hangingPunct="1">
              <a:lnSpc>
                <a:spcPct val="90000"/>
              </a:lnSpc>
              <a:buFontTx/>
              <a:buNone/>
            </a:pPr>
            <a:r>
              <a:rPr lang="en-US" altLang="en-US" sz="2800" dirty="0"/>
              <a:t>	</a:t>
            </a:r>
            <a:r>
              <a:rPr lang="en-US" altLang="en-US" sz="2800" dirty="0">
                <a:solidFill>
                  <a:srgbClr val="7030A0"/>
                </a:solidFill>
              </a:rPr>
              <a:t>Example: PV Cells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left)">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wipe(left)">
                                      <p:cBhvr>
                                        <p:cTn id="12" dur="500"/>
                                        <p:tgtEl>
                                          <p:spTgt spid="13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wipe(left)">
                                      <p:cBhvr>
                                        <p:cTn id="17" dur="500"/>
                                        <p:tgtEl>
                                          <p:spTgt spid="13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15">
                                            <p:txEl>
                                              <p:pRg st="5" end="5"/>
                                            </p:txEl>
                                          </p:spTgt>
                                        </p:tgtEl>
                                        <p:attrNameLst>
                                          <p:attrName>style.visibility</p:attrName>
                                        </p:attrNameLst>
                                      </p:cBhvr>
                                      <p:to>
                                        <p:strVal val="visible"/>
                                      </p:to>
                                    </p:set>
                                    <p:animEffect transition="in" filter="wipe(left)">
                                      <p:cBhvr>
                                        <p:cTn id="22" dur="500"/>
                                        <p:tgtEl>
                                          <p:spTgt spid="133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animEffect transition="in" filter="wipe(left)">
                                      <p:cBhvr>
                                        <p:cTn id="27"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descr="Detroit_finished3_sol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3810000"/>
            <a:ext cx="4495800"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7" descr="Passive solar lay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descr="keene_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733800"/>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5" descr="tech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0"/>
            <a:ext cx="44958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20"/>
          <p:cNvSpPr txBox="1">
            <a:spLocks noChangeArrowheads="1"/>
          </p:cNvSpPr>
          <p:nvPr/>
        </p:nvSpPr>
        <p:spPr bwMode="auto">
          <a:xfrm>
            <a:off x="6477000" y="10668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PASSIVE</a:t>
            </a:r>
          </a:p>
        </p:txBody>
      </p:sp>
      <p:sp>
        <p:nvSpPr>
          <p:cNvPr id="12" name="Text Box 20"/>
          <p:cNvSpPr txBox="1">
            <a:spLocks noChangeArrowheads="1"/>
          </p:cNvSpPr>
          <p:nvPr/>
        </p:nvSpPr>
        <p:spPr bwMode="auto">
          <a:xfrm>
            <a:off x="2743200" y="54102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Active</a:t>
            </a:r>
          </a:p>
        </p:txBody>
      </p:sp>
      <p:sp>
        <p:nvSpPr>
          <p:cNvPr id="13" name="Text Box 20"/>
          <p:cNvSpPr txBox="1">
            <a:spLocks noChangeArrowheads="1"/>
          </p:cNvSpPr>
          <p:nvPr/>
        </p:nvSpPr>
        <p:spPr bwMode="auto">
          <a:xfrm>
            <a:off x="838200" y="26670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Active</a:t>
            </a:r>
          </a:p>
        </p:txBody>
      </p:sp>
      <p:sp>
        <p:nvSpPr>
          <p:cNvPr id="14" name="Text Box 20"/>
          <p:cNvSpPr txBox="1">
            <a:spLocks noChangeArrowheads="1"/>
          </p:cNvSpPr>
          <p:nvPr/>
        </p:nvSpPr>
        <p:spPr bwMode="auto">
          <a:xfrm>
            <a:off x="7429500" y="38862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FFFF00"/>
                </a:solidFill>
              </a:rPr>
              <a:t>PASSIVE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39"/>
                                        </p:tgtEl>
                                        <p:attrNameLst>
                                          <p:attrName>style.visibility</p:attrName>
                                        </p:attrNameLst>
                                      </p:cBhvr>
                                      <p:to>
                                        <p:strVal val="visible"/>
                                      </p:to>
                                    </p:set>
                                    <p:animEffect transition="in" filter="fade">
                                      <p:cBhvr>
                                        <p:cTn id="16" dur="500"/>
                                        <p:tgtEl>
                                          <p:spTgt spid="143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340"/>
                                        </p:tgtEl>
                                        <p:attrNameLst>
                                          <p:attrName>style.visibility</p:attrName>
                                        </p:attrNameLst>
                                      </p:cBhvr>
                                      <p:to>
                                        <p:strVal val="visible"/>
                                      </p:to>
                                    </p:set>
                                    <p:animEffect transition="in" filter="fade">
                                      <p:cBhvr>
                                        <p:cTn id="25" dur="500"/>
                                        <p:tgtEl>
                                          <p:spTgt spid="1434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338"/>
                                        </p:tgtEl>
                                        <p:attrNameLst>
                                          <p:attrName>style.visibility</p:attrName>
                                        </p:attrNameLst>
                                      </p:cBhvr>
                                      <p:to>
                                        <p:strVal val="visible"/>
                                      </p:to>
                                    </p:set>
                                    <p:animEffect transition="in" filter="fade">
                                      <p:cBhvr>
                                        <p:cTn id="34" dur="500"/>
                                        <p:tgtEl>
                                          <p:spTgt spid="1433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Passive Solar Energy</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1" y="1371600"/>
            <a:ext cx="8864950" cy="5334000"/>
          </a:xfrm>
        </p:spPr>
      </p:pic>
      <p:sp>
        <p:nvSpPr>
          <p:cNvPr id="3" name="Rectangle: Rounded Corners 2">
            <a:extLst>
              <a:ext uri="{FF2B5EF4-FFF2-40B4-BE49-F238E27FC236}">
                <a16:creationId xmlns:a16="http://schemas.microsoft.com/office/drawing/2014/main" id="{A3D62343-3702-B889-12B3-D22CD8E32DFA}"/>
              </a:ext>
            </a:extLst>
          </p:cNvPr>
          <p:cNvSpPr/>
          <p:nvPr/>
        </p:nvSpPr>
        <p:spPr>
          <a:xfrm>
            <a:off x="457200" y="1524000"/>
            <a:ext cx="1676400" cy="533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CC0088A-7AD1-66D2-75E4-28E73AD323A4}"/>
              </a:ext>
            </a:extLst>
          </p:cNvPr>
          <p:cNvSpPr/>
          <p:nvPr/>
        </p:nvSpPr>
        <p:spPr>
          <a:xfrm>
            <a:off x="2435942" y="1548581"/>
            <a:ext cx="840658" cy="533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51A77C1-F892-33DB-D1F2-105689F421E5}"/>
              </a:ext>
            </a:extLst>
          </p:cNvPr>
          <p:cNvSpPr/>
          <p:nvPr/>
        </p:nvSpPr>
        <p:spPr>
          <a:xfrm>
            <a:off x="609600" y="2163762"/>
            <a:ext cx="914400" cy="8080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D089FFB-1A86-83A4-72E6-5C927993B20C}"/>
              </a:ext>
            </a:extLst>
          </p:cNvPr>
          <p:cNvSpPr/>
          <p:nvPr/>
        </p:nvSpPr>
        <p:spPr>
          <a:xfrm>
            <a:off x="599768" y="3024981"/>
            <a:ext cx="914400" cy="8080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BAC20E-126E-7CF4-D970-B5C36ACB1A98}"/>
              </a:ext>
            </a:extLst>
          </p:cNvPr>
          <p:cNvSpPr/>
          <p:nvPr/>
        </p:nvSpPr>
        <p:spPr>
          <a:xfrm>
            <a:off x="1597742" y="3569109"/>
            <a:ext cx="1374058" cy="533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696BEF2-B83D-F036-F948-E433052FDF27}"/>
              </a:ext>
            </a:extLst>
          </p:cNvPr>
          <p:cNvSpPr/>
          <p:nvPr/>
        </p:nvSpPr>
        <p:spPr>
          <a:xfrm>
            <a:off x="7238999" y="2163762"/>
            <a:ext cx="1295401" cy="6556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E8113F-A5BD-B7C5-9160-70B60CDD921A}"/>
              </a:ext>
            </a:extLst>
          </p:cNvPr>
          <p:cNvSpPr/>
          <p:nvPr/>
        </p:nvSpPr>
        <p:spPr>
          <a:xfrm>
            <a:off x="5410200" y="2705100"/>
            <a:ext cx="1143000" cy="533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3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Non-Renewable Energy</a:t>
            </a:r>
          </a:p>
        </p:txBody>
      </p:sp>
      <p:sp>
        <p:nvSpPr>
          <p:cNvPr id="6" name="Rectangle 3"/>
          <p:cNvSpPr txBox="1">
            <a:spLocks noChangeArrowheads="1"/>
          </p:cNvSpPr>
          <p:nvPr/>
        </p:nvSpPr>
        <p:spPr bwMode="auto">
          <a:xfrm>
            <a:off x="457200" y="1752600"/>
            <a:ext cx="8229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en-US" kern="0" dirty="0">
                <a:solidFill>
                  <a:srgbClr val="C00000"/>
                </a:solidFill>
              </a:rPr>
              <a:t>These sources CANNOT be replaced once they have been used.  </a:t>
            </a:r>
          </a:p>
          <a:p>
            <a:pPr marL="0" indent="0" eaLnBrk="1" hangingPunct="1">
              <a:buFontTx/>
              <a:buNone/>
            </a:pPr>
            <a:endParaRPr lang="en-US" altLang="en-US" sz="1200" kern="0" dirty="0"/>
          </a:p>
          <a:p>
            <a:pPr marL="0" indent="0" eaLnBrk="1" hangingPunct="1">
              <a:buFontTx/>
              <a:buNone/>
            </a:pPr>
            <a:r>
              <a:rPr lang="en-US" altLang="en-US" kern="0" dirty="0">
                <a:solidFill>
                  <a:srgbClr val="00B050"/>
                </a:solidFill>
              </a:rPr>
              <a:t>There is a finite amount of these energy sources </a:t>
            </a:r>
            <a:r>
              <a:rPr lang="en-US" altLang="en-US" sz="2400" kern="0" dirty="0">
                <a:solidFill>
                  <a:srgbClr val="00B050"/>
                </a:solidFill>
              </a:rPr>
              <a:t>(once it’s gone, it’s gone)  </a:t>
            </a:r>
          </a:p>
          <a:p>
            <a:pPr marL="0" indent="0" eaLnBrk="1" hangingPunct="1">
              <a:buFontTx/>
              <a:buNone/>
            </a:pPr>
            <a:endParaRPr lang="en-US" altLang="en-US" sz="1200" kern="0" dirty="0"/>
          </a:p>
          <a:p>
            <a:pPr algn="ctr" eaLnBrk="1" hangingPunct="1">
              <a:buFontTx/>
              <a:buNone/>
            </a:pPr>
            <a:r>
              <a:rPr lang="en-US" altLang="en-US" sz="2800" i="1" kern="0" dirty="0">
                <a:solidFill>
                  <a:srgbClr val="7030A0"/>
                </a:solidFill>
              </a:rPr>
              <a:t>Coal</a:t>
            </a:r>
          </a:p>
          <a:p>
            <a:pPr algn="ctr" eaLnBrk="1" hangingPunct="1">
              <a:buFontTx/>
              <a:buNone/>
            </a:pPr>
            <a:r>
              <a:rPr lang="en-US" altLang="en-US" sz="2800" i="1" kern="0" dirty="0">
                <a:solidFill>
                  <a:srgbClr val="FF0000"/>
                </a:solidFill>
              </a:rPr>
              <a:t>Petroleum</a:t>
            </a:r>
          </a:p>
          <a:p>
            <a:pPr algn="ctr" eaLnBrk="1" hangingPunct="1">
              <a:buFontTx/>
              <a:buNone/>
            </a:pPr>
            <a:r>
              <a:rPr lang="en-US" altLang="en-US" sz="2800" i="1" kern="0" dirty="0"/>
              <a:t>Natural gas</a:t>
            </a:r>
          </a:p>
          <a:p>
            <a:pPr eaLnBrk="1" hangingPunct="1">
              <a:buFontTx/>
              <a:buNone/>
            </a:pPr>
            <a:endParaRPr lang="en-US" altLang="en-US" sz="2800" i="1" kern="0" dirty="0"/>
          </a:p>
        </p:txBody>
      </p:sp>
    </p:spTree>
    <p:extLst>
      <p:ext uri="{BB962C8B-B14F-4D97-AF65-F5344CB8AC3E}">
        <p14:creationId xmlns:p14="http://schemas.microsoft.com/office/powerpoint/2010/main" val="34446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5"/>
          <p:cNvSpPr>
            <a:spLocks noChangeArrowheads="1" noChangeShapeType="1" noTextEdit="1"/>
          </p:cNvSpPr>
          <p:nvPr/>
        </p:nvSpPr>
        <p:spPr bwMode="auto">
          <a:xfrm>
            <a:off x="2514600" y="238836"/>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Fuels</a:t>
            </a:r>
          </a:p>
        </p:txBody>
      </p:sp>
      <p:sp>
        <p:nvSpPr>
          <p:cNvPr id="15363"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5364" name="Text Box 11"/>
          <p:cNvSpPr txBox="1">
            <a:spLocks noChangeArrowheads="1"/>
          </p:cNvSpPr>
          <p:nvPr/>
        </p:nvSpPr>
        <p:spPr bwMode="auto">
          <a:xfrm>
            <a:off x="990600" y="1143000"/>
            <a:ext cx="75438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i="1" dirty="0">
                <a:solidFill>
                  <a:srgbClr val="FF0000"/>
                </a:solidFill>
              </a:rPr>
              <a:t>Fossil fuels are </a:t>
            </a:r>
            <a:r>
              <a:rPr lang="en-US" altLang="en-US" sz="2800" i="1" dirty="0">
                <a:solidFill>
                  <a:srgbClr val="FF0000"/>
                </a:solidFill>
                <a:hlinkClick r:id="rId2" tooltip="Fuel"/>
              </a:rPr>
              <a:t>fuels</a:t>
            </a:r>
            <a:r>
              <a:rPr lang="en-US" altLang="en-US" sz="2800" i="1" dirty="0">
                <a:solidFill>
                  <a:srgbClr val="FF0000"/>
                </a:solidFill>
              </a:rPr>
              <a:t> formed by natural processes such as </a:t>
            </a:r>
            <a:r>
              <a:rPr lang="en-US" altLang="en-US" sz="2800" i="1" dirty="0">
                <a:solidFill>
                  <a:srgbClr val="FF0000"/>
                </a:solidFill>
                <a:hlinkClick r:id="rId3" tooltip="Anaerobic decomposition"/>
              </a:rPr>
              <a:t>anaerobic decomposition</a:t>
            </a:r>
            <a:r>
              <a:rPr lang="en-US" altLang="en-US" sz="2800" i="1" dirty="0">
                <a:solidFill>
                  <a:srgbClr val="FF0000"/>
                </a:solidFill>
              </a:rPr>
              <a:t> of buried dead </a:t>
            </a:r>
            <a:r>
              <a:rPr lang="en-US" altLang="en-US" sz="2800" i="1" dirty="0">
                <a:solidFill>
                  <a:srgbClr val="FF0000"/>
                </a:solidFill>
                <a:hlinkClick r:id="rId4" tooltip="Organism"/>
              </a:rPr>
              <a:t>organisms</a:t>
            </a:r>
            <a:r>
              <a:rPr lang="en-US" altLang="en-US" sz="2800" i="1" dirty="0">
                <a:solidFill>
                  <a:srgbClr val="FF0000"/>
                </a:solidFill>
              </a:rPr>
              <a:t>. </a:t>
            </a:r>
          </a:p>
          <a:p>
            <a:pPr eaLnBrk="1" hangingPunct="1">
              <a:spcBef>
                <a:spcPct val="0"/>
              </a:spcBef>
              <a:buFontTx/>
              <a:buNone/>
            </a:pPr>
            <a:endParaRPr lang="en-US" altLang="en-US" sz="1800" i="1" dirty="0"/>
          </a:p>
          <a:p>
            <a:pPr eaLnBrk="1" hangingPunct="1">
              <a:spcBef>
                <a:spcPct val="0"/>
              </a:spcBef>
              <a:buFontTx/>
              <a:buNone/>
            </a:pPr>
            <a:r>
              <a:rPr lang="en-US" altLang="en-US" sz="2800" i="1" dirty="0">
                <a:solidFill>
                  <a:srgbClr val="0070C0"/>
                </a:solidFill>
              </a:rPr>
              <a:t>The age of the organisms and their resulting fossil fuels is typically millions of years, and sometimes exceeds 650 million years. </a:t>
            </a:r>
          </a:p>
          <a:p>
            <a:pPr eaLnBrk="1" hangingPunct="1">
              <a:spcBef>
                <a:spcPct val="0"/>
              </a:spcBef>
              <a:buFontTx/>
              <a:buNone/>
            </a:pPr>
            <a:endParaRPr lang="en-US" altLang="en-US" sz="1800" i="1" dirty="0"/>
          </a:p>
          <a:p>
            <a:pPr eaLnBrk="1" hangingPunct="1">
              <a:spcBef>
                <a:spcPct val="0"/>
              </a:spcBef>
              <a:buFontTx/>
              <a:buNone/>
            </a:pPr>
            <a:r>
              <a:rPr lang="en-US" altLang="en-US" sz="2800" i="1" dirty="0">
                <a:solidFill>
                  <a:srgbClr val="00B050"/>
                </a:solidFill>
              </a:rPr>
              <a:t>Fossil fuels contain high percentages of </a:t>
            </a:r>
            <a:r>
              <a:rPr lang="en-US" altLang="en-US" sz="2800" i="1" dirty="0">
                <a:solidFill>
                  <a:srgbClr val="00B050"/>
                </a:solidFill>
                <a:hlinkClick r:id="rId5" tooltip="Carbon"/>
              </a:rPr>
              <a:t>carbon</a:t>
            </a:r>
            <a:r>
              <a:rPr lang="en-US" altLang="en-US" sz="2800" i="1" dirty="0">
                <a:solidFill>
                  <a:srgbClr val="00B050"/>
                </a:solidFill>
              </a:rPr>
              <a:t> and include </a:t>
            </a:r>
            <a:r>
              <a:rPr lang="en-US" altLang="en-US" sz="2800" i="1" dirty="0">
                <a:solidFill>
                  <a:srgbClr val="00B050"/>
                </a:solidFill>
                <a:hlinkClick r:id="rId6" tooltip="Coal"/>
              </a:rPr>
              <a:t>coal</a:t>
            </a:r>
            <a:r>
              <a:rPr lang="en-US" altLang="en-US" sz="2800" i="1" dirty="0">
                <a:solidFill>
                  <a:srgbClr val="00B050"/>
                </a:solidFill>
              </a:rPr>
              <a:t>, </a:t>
            </a:r>
            <a:r>
              <a:rPr lang="en-US" altLang="en-US" sz="2800" i="1" dirty="0">
                <a:solidFill>
                  <a:srgbClr val="00B050"/>
                </a:solidFill>
                <a:hlinkClick r:id="rId7" tooltip="Petroleum"/>
              </a:rPr>
              <a:t>petroleum</a:t>
            </a:r>
            <a:r>
              <a:rPr lang="en-US" altLang="en-US" sz="2800" i="1" dirty="0">
                <a:solidFill>
                  <a:srgbClr val="00B050"/>
                </a:solidFill>
              </a:rPr>
              <a:t>, and </a:t>
            </a:r>
            <a:r>
              <a:rPr lang="en-US" altLang="en-US" sz="2800" i="1" dirty="0">
                <a:solidFill>
                  <a:srgbClr val="00B050"/>
                </a:solidFill>
                <a:hlinkClick r:id="rId8" tooltip="Natural gas"/>
              </a:rPr>
              <a:t>natural gas</a:t>
            </a:r>
            <a:r>
              <a:rPr lang="en-US" altLang="en-US" sz="2800" i="1" dirty="0">
                <a:solidFill>
                  <a:srgbClr val="00B050"/>
                </a:solidFill>
              </a:rPr>
              <a:t> when decaying organic (formerly living) materials are subject to high pressure and temperature.</a:t>
            </a:r>
            <a:endParaRPr lang="en-US" altLang="en-US" sz="2800" dirty="0">
              <a:solidFill>
                <a:srgbClr val="00B050"/>
              </a:solidFill>
            </a:endParaRPr>
          </a:p>
        </p:txBody>
      </p:sp>
    </p:spTree>
    <p:extLst>
      <p:ext uri="{BB962C8B-B14F-4D97-AF65-F5344CB8AC3E}">
        <p14:creationId xmlns:p14="http://schemas.microsoft.com/office/powerpoint/2010/main" val="34581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wipe(up)">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wipe(up)">
                                      <p:cBhvr>
                                        <p:cTn id="12" dur="500"/>
                                        <p:tgtEl>
                                          <p:spTgt spid="15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364">
                                            <p:txEl>
                                              <p:pRg st="4" end="4"/>
                                            </p:txEl>
                                          </p:spTgt>
                                        </p:tgtEl>
                                        <p:attrNameLst>
                                          <p:attrName>style.visibility</p:attrName>
                                        </p:attrNameLst>
                                      </p:cBhvr>
                                      <p:to>
                                        <p:strVal val="visible"/>
                                      </p:to>
                                    </p:set>
                                    <p:animEffect transition="in" filter="wipe(up)">
                                      <p:cBhvr>
                                        <p:cTn id="17" dur="5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33" y="209128"/>
            <a:ext cx="8780167" cy="649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241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5"/>
          <p:cNvSpPr>
            <a:spLocks noChangeArrowheads="1" noChangeShapeType="1" noTextEdit="1"/>
          </p:cNvSpPr>
          <p:nvPr/>
        </p:nvSpPr>
        <p:spPr bwMode="auto">
          <a:xfrm>
            <a:off x="24384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Fuel Oil</a:t>
            </a:r>
          </a:p>
        </p:txBody>
      </p:sp>
      <p:sp>
        <p:nvSpPr>
          <p:cNvPr id="16387"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dirty="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6388" name="Picture 9" descr="Three images,  about Petroleum &amp; Natural Gas Formation. Adapted from the National Energy Education Development Project. &#10;    &#10;    The first image is about the Ocean 300 to 400 million years ago. Tiny sea plants and animals died and were buried on the ocean floor. Over time, they were covered by layers of sand and silt.&#10;    &#10;    The second image is about the Ocean 50 to 100 million years ago. Over millions of years, the remains were buried deeper and deeper. The enormous heat and pressure turned them into oil and gas.&#10;    &#10;    The third image is about Oil &amp; Gas Deposits. Today, we drill down through layers of sand, silt, and rock to reach the rock formations that contain oil and gas deposit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2514600"/>
            <a:ext cx="83058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11"/>
          <p:cNvSpPr txBox="1">
            <a:spLocks noChangeArrowheads="1"/>
          </p:cNvSpPr>
          <p:nvPr/>
        </p:nvSpPr>
        <p:spPr bwMode="auto">
          <a:xfrm>
            <a:off x="990600" y="1219200"/>
            <a:ext cx="8001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2400" dirty="0">
                <a:solidFill>
                  <a:srgbClr val="00B050"/>
                </a:solidFill>
              </a:rPr>
              <a:t>Oil was formed from the remains of animals and plants that lived millions of years ago in a marine (water) environment before the dinosaurs. </a:t>
            </a:r>
          </a:p>
          <a:p>
            <a:pPr eaLnBrk="1" hangingPunct="1">
              <a:spcBef>
                <a:spcPct val="50000"/>
              </a:spcBef>
              <a:buNone/>
            </a:pPr>
            <a:endParaRPr lang="en-US" altLang="en-US" sz="2400" dirty="0"/>
          </a:p>
          <a:p>
            <a:pPr eaLnBrk="1" hangingPunct="1">
              <a:spcBef>
                <a:spcPct val="50000"/>
              </a:spcBef>
              <a:buNone/>
            </a:pPr>
            <a:endParaRPr lang="en-US" altLang="en-US" sz="2400" dirty="0"/>
          </a:p>
          <a:p>
            <a:pPr eaLnBrk="1" hangingPunct="1">
              <a:spcBef>
                <a:spcPct val="50000"/>
              </a:spcBef>
              <a:buNone/>
            </a:pPr>
            <a:endParaRPr lang="en-US" altLang="en-US" sz="2400" dirty="0"/>
          </a:p>
          <a:p>
            <a:pPr eaLnBrk="1" hangingPunct="1">
              <a:spcBef>
                <a:spcPct val="50000"/>
              </a:spcBef>
              <a:buNone/>
            </a:pPr>
            <a:endParaRPr lang="en-US" altLang="en-US" sz="2400" dirty="0"/>
          </a:p>
          <a:p>
            <a:pPr eaLnBrk="1" hangingPunct="1">
              <a:spcBef>
                <a:spcPct val="50000"/>
              </a:spcBef>
              <a:buNone/>
            </a:pPr>
            <a:endParaRPr lang="en-US" altLang="en-US" sz="2400" dirty="0"/>
          </a:p>
          <a:p>
            <a:pPr eaLnBrk="1" hangingPunct="1">
              <a:spcBef>
                <a:spcPct val="50000"/>
              </a:spcBef>
              <a:buNone/>
            </a:pPr>
            <a:r>
              <a:rPr lang="en-US" altLang="en-US" sz="2400" dirty="0">
                <a:solidFill>
                  <a:srgbClr val="FF0000"/>
                </a:solidFill>
              </a:rPr>
              <a:t>Over millions of years, the remains of these animals and plants were covered by layers of sand and silt. Heat and pressure from these layers helped the remains turn into what we today call </a:t>
            </a:r>
            <a:r>
              <a:rPr lang="en-US" altLang="en-US" sz="2400" i="1" dirty="0">
                <a:solidFill>
                  <a:srgbClr val="FF0000"/>
                </a:solidFill>
              </a:rPr>
              <a:t>crude oil</a:t>
            </a:r>
            <a:r>
              <a:rPr lang="en-US" altLang="en-US" sz="2400"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9">
                                            <p:txEl>
                                              <p:pRg st="6" end="6"/>
                                            </p:txEl>
                                          </p:spTgt>
                                        </p:tgtEl>
                                        <p:attrNameLst>
                                          <p:attrName>style.visibility</p:attrName>
                                        </p:attrNameLst>
                                      </p:cBhvr>
                                      <p:to>
                                        <p:strVal val="visible"/>
                                      </p:to>
                                    </p:set>
                                    <p:animEffect transition="in" filter="wipe(left)">
                                      <p:cBhvr>
                                        <p:cTn id="12" dur="500"/>
                                        <p:tgtEl>
                                          <p:spTgt spid="163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914400"/>
          </a:xfrm>
        </p:spPr>
        <p:txBody>
          <a:bodyPr/>
          <a:lstStyle/>
          <a:p>
            <a:pPr eaLnBrk="1" hangingPunct="1"/>
            <a:r>
              <a:rPr lang="en-US" altLang="en-US" u="sng" dirty="0"/>
              <a:t>Energy Sources</a:t>
            </a:r>
          </a:p>
        </p:txBody>
      </p:sp>
      <p:sp>
        <p:nvSpPr>
          <p:cNvPr id="3075" name="Rectangle 3"/>
          <p:cNvSpPr>
            <a:spLocks noGrp="1" noChangeArrowheads="1"/>
          </p:cNvSpPr>
          <p:nvPr>
            <p:ph type="body" idx="1"/>
          </p:nvPr>
        </p:nvSpPr>
        <p:spPr>
          <a:xfrm>
            <a:off x="762000" y="1524000"/>
            <a:ext cx="7772400" cy="4191000"/>
          </a:xfrm>
        </p:spPr>
        <p:txBody>
          <a:bodyPr/>
          <a:lstStyle/>
          <a:p>
            <a:pPr marL="0" indent="0" eaLnBrk="1" hangingPunct="1">
              <a:buNone/>
            </a:pPr>
            <a:r>
              <a:rPr lang="en-US" altLang="en-US" sz="3600" dirty="0">
                <a:solidFill>
                  <a:srgbClr val="7030A0"/>
                </a:solidFill>
              </a:rPr>
              <a:t>We use energy for many things: </a:t>
            </a:r>
          </a:p>
          <a:p>
            <a:pPr marL="609600" indent="-609600" eaLnBrk="1" hangingPunct="1"/>
            <a:r>
              <a:rPr lang="en-US" altLang="en-US" sz="3600" dirty="0">
                <a:solidFill>
                  <a:srgbClr val="00B050"/>
                </a:solidFill>
              </a:rPr>
              <a:t>to power our cars, </a:t>
            </a:r>
          </a:p>
          <a:p>
            <a:pPr marL="609600" indent="-609600" eaLnBrk="1" hangingPunct="1"/>
            <a:r>
              <a:rPr lang="en-US" altLang="en-US" sz="3600" dirty="0">
                <a:solidFill>
                  <a:srgbClr val="0070C0"/>
                </a:solidFill>
              </a:rPr>
              <a:t>to heat and light our homes</a:t>
            </a:r>
            <a:r>
              <a:rPr lang="en-US" altLang="en-US" sz="3600" dirty="0">
                <a:solidFill>
                  <a:srgbClr val="00B050"/>
                </a:solidFill>
              </a:rPr>
              <a:t>, </a:t>
            </a:r>
          </a:p>
          <a:p>
            <a:pPr marL="609600" indent="-609600" eaLnBrk="1" hangingPunct="1"/>
            <a:r>
              <a:rPr lang="en-US" altLang="en-US" sz="3600" dirty="0">
                <a:solidFill>
                  <a:srgbClr val="FF0000"/>
                </a:solidFill>
              </a:rPr>
              <a:t>to heat our water </a:t>
            </a:r>
            <a:r>
              <a:rPr lang="en-US" altLang="en-US" sz="3600" dirty="0">
                <a:solidFill>
                  <a:srgbClr val="7030A0"/>
                </a:solidFill>
              </a:rPr>
              <a:t>and many other uses</a:t>
            </a:r>
            <a:r>
              <a:rPr lang="en-US" altLang="en-US" sz="3600" dirty="0">
                <a:solidFill>
                  <a:srgbClr val="00B050"/>
                </a:solidFill>
              </a:rPr>
              <a:t>. </a:t>
            </a:r>
          </a:p>
          <a:p>
            <a:pPr marL="609600" indent="-609600" eaLnBrk="1" hangingPunct="1"/>
            <a:r>
              <a:rPr lang="en-US" altLang="en-US" sz="3600" dirty="0">
                <a:solidFill>
                  <a:srgbClr val="FF0000"/>
                </a:solidFill>
              </a:rPr>
              <a:t>Where does this energy come from?	</a:t>
            </a:r>
            <a:endParaRPr lang="en-US" altLang="en-US" sz="3600" i="1" dirty="0">
              <a:solidFill>
                <a:srgbClr val="FF0000"/>
              </a:solidFill>
            </a:endParaRP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697071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ipe(left)">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wipe(left)">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wipe(left)">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wipe(left)">
                                      <p:cBhvr>
                                        <p:cTn id="22" dur="500"/>
                                        <p:tgtEl>
                                          <p:spTgt spid="3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wipe(left)">
                                      <p:cBhvr>
                                        <p:cTn id="27" dur="500"/>
                                        <p:tgtEl>
                                          <p:spTgt spid="3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9"/>
                                        </p:tgtEl>
                                        <p:attrNameLst>
                                          <p:attrName>style.visibility</p:attrName>
                                        </p:attrNameLst>
                                      </p:cBhvr>
                                      <p:to>
                                        <p:strVal val="visible"/>
                                      </p:to>
                                    </p:set>
                                    <p:animEffect transition="in" filter="fade">
                                      <p:cBhvr>
                                        <p:cTn id="32" dur="500"/>
                                        <p:tgtEl>
                                          <p:spTgt spid="3079"/>
                                        </p:tgtEl>
                                      </p:cBhvr>
                                    </p:animEffec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0 0 L 0.25 0 E" pathEditMode="relative" ptsTypes="">
                                      <p:cBhvr>
                                        <p:cTn id="35" dur="2000" fill="hold"/>
                                        <p:tgtEl>
                                          <p:spTgt spid="30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en-US" altLang="en-US"/>
          </a:p>
        </p:txBody>
      </p:sp>
      <p:pic>
        <p:nvPicPr>
          <p:cNvPr id="24579" name="Picture 4" descr="oil-consumption-by-sector-usa-200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952" b="10445"/>
          <a:stretch/>
        </p:blipFill>
        <p:spPr>
          <a:xfrm>
            <a:off x="4424516" y="139700"/>
            <a:ext cx="4567084" cy="588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3"/>
          <p:cNvSpPr/>
          <p:nvPr/>
        </p:nvSpPr>
        <p:spPr>
          <a:xfrm>
            <a:off x="2438400" y="3048000"/>
            <a:ext cx="1600200" cy="1447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oil-consumption-by-sector-usa-2004">
            <a:extLst>
              <a:ext uri="{FF2B5EF4-FFF2-40B4-BE49-F238E27FC236}">
                <a16:creationId xmlns:a16="http://schemas.microsoft.com/office/drawing/2014/main" id="{28A612E0-0B8F-8763-93F0-9B27698033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104" b="9284"/>
          <a:stretch/>
        </p:blipFill>
        <p:spPr bwMode="auto">
          <a:xfrm>
            <a:off x="221793" y="139700"/>
            <a:ext cx="4202723" cy="595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descr="oil-consumption-by-sector-usa-2004">
            <a:extLst>
              <a:ext uri="{FF2B5EF4-FFF2-40B4-BE49-F238E27FC236}">
                <a16:creationId xmlns:a16="http://schemas.microsoft.com/office/drawing/2014/main" id="{BE2610A3-B0D3-9CCA-D4FB-7CAEB68660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1" t="88395" r="18237"/>
          <a:stretch/>
        </p:blipFill>
        <p:spPr bwMode="auto">
          <a:xfrm>
            <a:off x="457200" y="6096000"/>
            <a:ext cx="70866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923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fade">
                                      <p:cBhvr>
                                        <p:cTn id="12" dur="5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5"/>
          <p:cNvSpPr>
            <a:spLocks noChangeArrowheads="1" noChangeShapeType="1" noTextEdit="1"/>
          </p:cNvSpPr>
          <p:nvPr/>
        </p:nvSpPr>
        <p:spPr bwMode="auto">
          <a:xfrm>
            <a:off x="10668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Fossil Fuel Oil</a:t>
            </a:r>
          </a:p>
        </p:txBody>
      </p:sp>
      <p:sp>
        <p:nvSpPr>
          <p:cNvPr id="16387" name="WordArt 7"/>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6389" name="Text Box 11"/>
          <p:cNvSpPr txBox="1">
            <a:spLocks noChangeArrowheads="1"/>
          </p:cNvSpPr>
          <p:nvPr/>
        </p:nvSpPr>
        <p:spPr bwMode="auto">
          <a:xfrm>
            <a:off x="4876800" y="1143000"/>
            <a:ext cx="4191000" cy="547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4000" b="1" dirty="0">
                <a:solidFill>
                  <a:srgbClr val="00B050"/>
                </a:solidFill>
              </a:rPr>
              <a:t>What is the major use of oil in the U.S.?</a:t>
            </a:r>
          </a:p>
          <a:p>
            <a:pPr>
              <a:buNone/>
            </a:pPr>
            <a:endParaRPr lang="en-US" altLang="en-US" sz="1800" dirty="0"/>
          </a:p>
          <a:p>
            <a:pPr>
              <a:buNone/>
            </a:pPr>
            <a:r>
              <a:rPr lang="en-US" altLang="en-US" sz="4000" b="1" dirty="0">
                <a:solidFill>
                  <a:srgbClr val="FF0000"/>
                </a:solidFill>
              </a:rPr>
              <a:t>Specifically what type of transportation is most oil used for?</a:t>
            </a:r>
            <a:endParaRPr lang="en-US" altLang="en-US" sz="4000" dirty="0">
              <a:solidFill>
                <a:srgbClr val="FF0000"/>
              </a:solidFill>
            </a:endParaRPr>
          </a:p>
        </p:txBody>
      </p:sp>
      <p:pic>
        <p:nvPicPr>
          <p:cNvPr id="16390" name="Picture 13" descr="This graphic illustration of a barrel shows the percentage of products that are made from 44 gallons of crude oil for 2008: 18.56% gasoline; 1.72% liquefied petroleum gas (LPG); 1.68% heavy fuel oil (residual); 7.01% other products; 4.07% jet fuel; 1.38% other distillates (heating oil); and 10.31% diesel fuel.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89546" y="1084311"/>
            <a:ext cx="3810000" cy="5750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65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89">
                                            <p:txEl>
                                              <p:pRg st="2" end="2"/>
                                            </p:txEl>
                                          </p:spTgt>
                                        </p:tgtEl>
                                        <p:attrNameLst>
                                          <p:attrName>style.visibility</p:attrName>
                                        </p:attrNameLst>
                                      </p:cBhvr>
                                      <p:to>
                                        <p:strVal val="visible"/>
                                      </p:to>
                                    </p:set>
                                    <p:animEffect transition="in" filter="wipe(left)">
                                      <p:cBhvr>
                                        <p:cTn id="12" dur="500"/>
                                        <p:tgtEl>
                                          <p:spTgt spid="163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WordArt 5"/>
          <p:cNvSpPr>
            <a:spLocks noChangeArrowheads="1" noChangeShapeType="1" noTextEdit="1"/>
          </p:cNvSpPr>
          <p:nvPr/>
        </p:nvSpPr>
        <p:spPr bwMode="auto">
          <a:xfrm>
            <a:off x="3124200" y="228600"/>
            <a:ext cx="2895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Coal</a:t>
            </a:r>
          </a:p>
        </p:txBody>
      </p:sp>
      <p:sp>
        <p:nvSpPr>
          <p:cNvPr id="18435"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8436" name="Picture 8" descr="Three images showing how coal was formed. The first image is of a swamp, 300 million years ago. Before the dinosaurs, many giant plants died in swamps.&#10;&#10;The second image is of water, 100 million years ago. Over millions of years, these plants were buried under water and dirt.&#10;&#10;The third image is of rocks and dirt over the coal. Heat and pressure turned the dead plants into coa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47867" y="2590800"/>
            <a:ext cx="80772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7" name="Text Box 10"/>
          <p:cNvSpPr txBox="1">
            <a:spLocks noChangeArrowheads="1"/>
          </p:cNvSpPr>
          <p:nvPr/>
        </p:nvSpPr>
        <p:spPr bwMode="auto">
          <a:xfrm>
            <a:off x="895634" y="1280024"/>
            <a:ext cx="809596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dirty="0">
                <a:solidFill>
                  <a:srgbClr val="7030A0"/>
                </a:solidFill>
              </a:rPr>
              <a:t>Coal is a nonrenewable energy source because it takes millions of years to create.</a:t>
            </a:r>
          </a:p>
          <a:p>
            <a:pPr marL="0" indent="0" eaLnBrk="1" hangingPunct="1">
              <a:spcBef>
                <a:spcPct val="50000"/>
              </a:spcBef>
              <a:buNone/>
            </a:pPr>
            <a:endParaRPr lang="en-US" altLang="en-US" dirty="0"/>
          </a:p>
          <a:p>
            <a:pPr marL="0" indent="0" eaLnBrk="1" hangingPunct="1">
              <a:spcBef>
                <a:spcPct val="50000"/>
              </a:spcBef>
              <a:buNone/>
            </a:pPr>
            <a:endParaRPr lang="en-US" altLang="en-US" dirty="0"/>
          </a:p>
          <a:p>
            <a:pPr marL="0" indent="0" eaLnBrk="1" hangingPunct="1">
              <a:spcBef>
                <a:spcPct val="50000"/>
              </a:spcBef>
              <a:buNone/>
            </a:pPr>
            <a:endParaRPr lang="en-US" altLang="en-US" dirty="0"/>
          </a:p>
          <a:p>
            <a:pPr marL="0" indent="0" eaLnBrk="1" hangingPunct="1">
              <a:spcBef>
                <a:spcPct val="50000"/>
              </a:spcBef>
              <a:buNone/>
            </a:pPr>
            <a:r>
              <a:rPr lang="en-US" altLang="en-US" dirty="0">
                <a:solidFill>
                  <a:srgbClr val="00B050"/>
                </a:solidFill>
              </a:rPr>
              <a:t>Coal is mined and then burned (at a power plant) to heat steam which spins a turbine which powers a generator which produces electricity.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up)">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437">
                                            <p:txEl>
                                              <p:pRg st="4" end="4"/>
                                            </p:txEl>
                                          </p:spTgt>
                                        </p:tgtEl>
                                        <p:attrNameLst>
                                          <p:attrName>style.visibility</p:attrName>
                                        </p:attrNameLst>
                                      </p:cBhvr>
                                      <p:to>
                                        <p:strVal val="visible"/>
                                      </p:to>
                                    </p:set>
                                    <p:animEffect transition="in" filter="wipe(up)">
                                      <p:cBhvr>
                                        <p:cTn id="12" dur="500"/>
                                        <p:tgtEl>
                                          <p:spTgt spid="184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18437" name="Text Box 10"/>
          <p:cNvSpPr txBox="1">
            <a:spLocks noChangeArrowheads="1"/>
          </p:cNvSpPr>
          <p:nvPr/>
        </p:nvSpPr>
        <p:spPr bwMode="auto">
          <a:xfrm>
            <a:off x="992875" y="1219200"/>
            <a:ext cx="79987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sz="2400" dirty="0">
                <a:solidFill>
                  <a:srgbClr val="00B050"/>
                </a:solidFill>
              </a:rPr>
              <a:t>Coal is classified into four main types, or ranks (anthracite, bituminous, subbituminous, and lignite), depending on the amounts and types of carbon it contains and on the amount of heat energy it can produce. </a:t>
            </a:r>
          </a:p>
          <a:p>
            <a:pPr eaLnBrk="1" hangingPunct="1">
              <a:spcBef>
                <a:spcPct val="50000"/>
              </a:spcBef>
              <a:buFontTx/>
              <a:buAutoNum type="arabicPeriod"/>
            </a:pPr>
            <a:r>
              <a:rPr lang="en-US" altLang="en-US" sz="2400" dirty="0"/>
              <a:t>Anthracite </a:t>
            </a:r>
            <a:r>
              <a:rPr lang="en-US" altLang="en-US" sz="2400" dirty="0">
                <a:solidFill>
                  <a:srgbClr val="0070C0"/>
                </a:solidFill>
              </a:rPr>
              <a:t>has 86-97% carbon and, therefore, the highest heating value.</a:t>
            </a:r>
          </a:p>
          <a:p>
            <a:pPr eaLnBrk="1" hangingPunct="1">
              <a:spcBef>
                <a:spcPct val="50000"/>
              </a:spcBef>
              <a:buFontTx/>
              <a:buAutoNum type="arabicPeriod"/>
            </a:pPr>
            <a:r>
              <a:rPr lang="en-US" altLang="en-US" sz="2400" dirty="0"/>
              <a:t>Bituminous </a:t>
            </a:r>
            <a:r>
              <a:rPr lang="en-US" altLang="en-US" sz="2400" dirty="0">
                <a:solidFill>
                  <a:srgbClr val="FF0000"/>
                </a:solidFill>
              </a:rPr>
              <a:t>has 45-86% carbon and the 2</a:t>
            </a:r>
            <a:r>
              <a:rPr lang="en-US" altLang="en-US" sz="2400" baseline="30000" dirty="0">
                <a:solidFill>
                  <a:srgbClr val="FF0000"/>
                </a:solidFill>
              </a:rPr>
              <a:t>nd</a:t>
            </a:r>
            <a:r>
              <a:rPr lang="en-US" altLang="en-US" sz="2400" dirty="0">
                <a:solidFill>
                  <a:srgbClr val="FF0000"/>
                </a:solidFill>
              </a:rPr>
              <a:t> highest heating value.</a:t>
            </a:r>
          </a:p>
          <a:p>
            <a:pPr eaLnBrk="1" hangingPunct="1">
              <a:spcBef>
                <a:spcPct val="50000"/>
              </a:spcBef>
              <a:buFontTx/>
              <a:buAutoNum type="arabicPeriod"/>
            </a:pPr>
            <a:r>
              <a:rPr lang="en-US" altLang="en-US" sz="2400" dirty="0"/>
              <a:t>Subbituminous </a:t>
            </a:r>
            <a:r>
              <a:rPr lang="en-US" altLang="en-US" sz="2400" dirty="0">
                <a:solidFill>
                  <a:srgbClr val="7030A0"/>
                </a:solidFill>
              </a:rPr>
              <a:t>has 35-45% carbon and the 3</a:t>
            </a:r>
            <a:r>
              <a:rPr lang="en-US" altLang="en-US" sz="2400" baseline="30000" dirty="0">
                <a:solidFill>
                  <a:srgbClr val="7030A0"/>
                </a:solidFill>
              </a:rPr>
              <a:t>rd</a:t>
            </a:r>
            <a:r>
              <a:rPr lang="en-US" altLang="en-US" sz="2400" dirty="0">
                <a:solidFill>
                  <a:srgbClr val="7030A0"/>
                </a:solidFill>
              </a:rPr>
              <a:t> highest heating value.</a:t>
            </a:r>
          </a:p>
          <a:p>
            <a:pPr eaLnBrk="1" hangingPunct="1">
              <a:spcBef>
                <a:spcPct val="50000"/>
              </a:spcBef>
              <a:buFontTx/>
              <a:buAutoNum type="arabicPeriod"/>
            </a:pPr>
            <a:r>
              <a:rPr lang="en-US" altLang="en-US" sz="2400" dirty="0"/>
              <a:t>Lignite </a:t>
            </a:r>
            <a:r>
              <a:rPr lang="en-US" altLang="en-US" sz="2400" dirty="0">
                <a:solidFill>
                  <a:srgbClr val="00B050"/>
                </a:solidFill>
              </a:rPr>
              <a:t>has 25-35% carbon and the lowest heating value.  </a:t>
            </a:r>
          </a:p>
        </p:txBody>
      </p:sp>
      <p:sp>
        <p:nvSpPr>
          <p:cNvPr id="6" name="WordArt 5"/>
          <p:cNvSpPr>
            <a:spLocks noChangeArrowheads="1" noChangeShapeType="1" noTextEdit="1"/>
          </p:cNvSpPr>
          <p:nvPr/>
        </p:nvSpPr>
        <p:spPr bwMode="auto">
          <a:xfrm>
            <a:off x="3124200" y="228600"/>
            <a:ext cx="2895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Coal</a:t>
            </a:r>
          </a:p>
        </p:txBody>
      </p:sp>
    </p:spTree>
    <p:extLst>
      <p:ext uri="{BB962C8B-B14F-4D97-AF65-F5344CB8AC3E}">
        <p14:creationId xmlns:p14="http://schemas.microsoft.com/office/powerpoint/2010/main" val="23666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left)">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left)">
                                      <p:cBhvr>
                                        <p:cTn id="12" dur="500"/>
                                        <p:tgtEl>
                                          <p:spTgt spid="18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left)">
                                      <p:cBhvr>
                                        <p:cTn id="17" dur="500"/>
                                        <p:tgtEl>
                                          <p:spTgt spid="18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left)">
                                      <p:cBhvr>
                                        <p:cTn id="22" dur="500"/>
                                        <p:tgtEl>
                                          <p:spTgt spid="184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animEffect transition="in" filter="wipe(left)">
                                      <p:cBhvr>
                                        <p:cTn id="27" dur="500"/>
                                        <p:tgtEl>
                                          <p:spTgt spid="184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BA11E2E-9744-4F22-FF25-8D2A8281B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p:nvPr>
        </p:nvSpPr>
        <p:spPr>
          <a:xfrm>
            <a:off x="5105400" y="274639"/>
            <a:ext cx="3581400" cy="792162"/>
          </a:xfrm>
        </p:spPr>
        <p:txBody>
          <a:bodyPr/>
          <a:lstStyle/>
          <a:p>
            <a:pPr marL="0" indent="0">
              <a:buNone/>
            </a:pPr>
            <a:r>
              <a:rPr lang="en-US" dirty="0"/>
              <a:t>Coal Power Plant</a:t>
            </a:r>
          </a:p>
        </p:txBody>
      </p:sp>
    </p:spTree>
    <p:extLst>
      <p:ext uri="{BB962C8B-B14F-4D97-AF65-F5344CB8AC3E}">
        <p14:creationId xmlns:p14="http://schemas.microsoft.com/office/powerpoint/2010/main" val="363334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5"/>
          <p:cNvSpPr>
            <a:spLocks noChangeArrowheads="1" noChangeShapeType="1" noTextEdit="1"/>
          </p:cNvSpPr>
          <p:nvPr/>
        </p:nvSpPr>
        <p:spPr bwMode="auto">
          <a:xfrm>
            <a:off x="2438400" y="228600"/>
            <a:ext cx="42672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Natural Gas</a:t>
            </a:r>
          </a:p>
        </p:txBody>
      </p:sp>
      <p:sp>
        <p:nvSpPr>
          <p:cNvPr id="19459"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9460" name="Picture 8" descr="Three images, all about Petroleum &amp; Natural Gas Formation.&#10;&#10;The first image is about the Ocean 300 to 400 million years ago. Tiny sea plants and animals died and were buried on the ocean floor. Over time, they were covered by layers of sand and silt.&#10;&#10;The second image is about the Ocean 50 to 100 million years ago. Over millions of years, the remains were buried deeper and deeper. The enormous heat and pressure turned them into oil and gas.&#10;&#10;The third image is about Oil &amp; Gas Deposits. Today, we drill down through layers of sand, silt, and rock to reach the rock formations that contain oil and gas deposit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2590800"/>
            <a:ext cx="81534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Text Box 10"/>
          <p:cNvSpPr txBox="1">
            <a:spLocks noChangeArrowheads="1"/>
          </p:cNvSpPr>
          <p:nvPr/>
        </p:nvSpPr>
        <p:spPr bwMode="auto">
          <a:xfrm>
            <a:off x="990600" y="990600"/>
            <a:ext cx="7924800"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en-US" altLang="en-US" sz="3000" dirty="0">
                <a:solidFill>
                  <a:srgbClr val="00B050"/>
                </a:solidFill>
              </a:rPr>
              <a:t>Over time, sand and silt changed to rock, covered the organic material, and trapped it beneath the rock. </a:t>
            </a:r>
          </a:p>
          <a:p>
            <a:pPr eaLnBrk="1" hangingPunct="1">
              <a:spcBef>
                <a:spcPct val="50000"/>
              </a:spcBef>
              <a:buNone/>
            </a:pPr>
            <a:endParaRPr lang="en-US" altLang="en-US" dirty="0"/>
          </a:p>
          <a:p>
            <a:pPr eaLnBrk="1" hangingPunct="1">
              <a:spcBef>
                <a:spcPct val="50000"/>
              </a:spcBef>
              <a:buNone/>
            </a:pPr>
            <a:r>
              <a:rPr lang="en-US" altLang="en-US" dirty="0"/>
              <a:t> </a:t>
            </a:r>
          </a:p>
          <a:p>
            <a:pPr eaLnBrk="1" hangingPunct="1">
              <a:spcBef>
                <a:spcPct val="50000"/>
              </a:spcBef>
              <a:buNone/>
            </a:pPr>
            <a:endParaRPr lang="en-US" altLang="en-US" dirty="0"/>
          </a:p>
          <a:p>
            <a:pPr eaLnBrk="1" hangingPunct="1">
              <a:spcBef>
                <a:spcPct val="50000"/>
              </a:spcBef>
              <a:buNone/>
            </a:pPr>
            <a:r>
              <a:rPr lang="en-US" altLang="en-US" sz="3000" dirty="0">
                <a:solidFill>
                  <a:srgbClr val="0070C0"/>
                </a:solidFill>
              </a:rPr>
              <a:t>Pressure and heat changed some of this organic material into coal, some into oil (petroleum), and some into </a:t>
            </a:r>
            <a:r>
              <a:rPr lang="en-US" altLang="en-US" sz="3000" i="1" dirty="0">
                <a:solidFill>
                  <a:srgbClr val="0070C0"/>
                </a:solidFill>
              </a:rPr>
              <a:t>natural gas</a:t>
            </a:r>
            <a:r>
              <a:rPr lang="en-US" altLang="en-US" sz="3000" dirty="0">
                <a:solidFill>
                  <a:srgbClr val="0070C0"/>
                </a:solidFill>
              </a:rPr>
              <a:t> — tiny bubbles of odorless gas.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wipe(left)">
                                      <p:cBhvr>
                                        <p:cTn id="7" dur="500"/>
                                        <p:tgtEl>
                                          <p:spTgt spid="194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461">
                                            <p:txEl>
                                              <p:pRg st="2" end="2"/>
                                            </p:txEl>
                                          </p:spTgt>
                                        </p:tgtEl>
                                        <p:attrNameLst>
                                          <p:attrName>style.visibility</p:attrName>
                                        </p:attrNameLst>
                                      </p:cBhvr>
                                      <p:to>
                                        <p:strVal val="visible"/>
                                      </p:to>
                                    </p:set>
                                    <p:animEffect transition="in" filter="wipe(left)">
                                      <p:cBhvr>
                                        <p:cTn id="12" dur="500"/>
                                        <p:tgtEl>
                                          <p:spTgt spid="194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461">
                                            <p:txEl>
                                              <p:pRg st="4" end="4"/>
                                            </p:txEl>
                                          </p:spTgt>
                                        </p:tgtEl>
                                        <p:attrNameLst>
                                          <p:attrName>style.visibility</p:attrName>
                                        </p:attrNameLst>
                                      </p:cBhvr>
                                      <p:to>
                                        <p:strVal val="visible"/>
                                      </p:to>
                                    </p:set>
                                    <p:animEffect transition="in" filter="wipe(left)">
                                      <p:cBhvr>
                                        <p:cTn id="17" dur="500"/>
                                        <p:tgtEl>
                                          <p:spTgt spid="194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19462" name="Picture 13" descr="A pie diagram of natural gas use. Pipeline fuel - 2.7%, vehicle fuel - 0.1%, electric utilities - 29.7%, commercial - 13.1%, residential use - 20.5%, industrial use - 28.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95400" y="11373"/>
            <a:ext cx="4953000" cy="674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1"/>
          <p:cNvSpPr txBox="1">
            <a:spLocks noChangeArrowheads="1"/>
          </p:cNvSpPr>
          <p:nvPr/>
        </p:nvSpPr>
        <p:spPr bwMode="auto">
          <a:xfrm>
            <a:off x="6324600" y="1000643"/>
            <a:ext cx="2743200" cy="485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4000" b="1" dirty="0">
                <a:solidFill>
                  <a:srgbClr val="00B050"/>
                </a:solidFill>
              </a:rPr>
              <a:t>Where do we use the most gas in the U.S.?</a:t>
            </a:r>
          </a:p>
          <a:p>
            <a:pPr>
              <a:buNone/>
            </a:pPr>
            <a:endParaRPr lang="en-US" altLang="en-US" sz="1800" dirty="0"/>
          </a:p>
          <a:p>
            <a:pPr>
              <a:buNone/>
            </a:pPr>
            <a:r>
              <a:rPr lang="en-US" altLang="en-US" sz="4000" b="1" dirty="0">
                <a:solidFill>
                  <a:srgbClr val="FF0000"/>
                </a:solidFill>
              </a:rPr>
              <a:t>What is second?</a:t>
            </a:r>
            <a:endParaRPr lang="en-US" altLang="en-US" sz="4000" dirty="0">
              <a:solidFill>
                <a:srgbClr val="FF0000"/>
              </a:solidFill>
            </a:endParaRPr>
          </a:p>
        </p:txBody>
      </p:sp>
    </p:spTree>
    <p:extLst>
      <p:ext uri="{BB962C8B-B14F-4D97-AF65-F5344CB8AC3E}">
        <p14:creationId xmlns:p14="http://schemas.microsoft.com/office/powerpoint/2010/main" val="13097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5"/>
          <p:cNvSpPr>
            <a:spLocks noChangeArrowheads="1" noChangeShapeType="1" noTextEdit="1"/>
          </p:cNvSpPr>
          <p:nvPr/>
        </p:nvSpPr>
        <p:spPr bwMode="auto">
          <a:xfrm>
            <a:off x="23622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Nuclear</a:t>
            </a:r>
          </a:p>
        </p:txBody>
      </p:sp>
      <p:sp>
        <p:nvSpPr>
          <p:cNvPr id="20483"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pic>
        <p:nvPicPr>
          <p:cNvPr id="20484" name="Picture 8" descr="Drawing of how fission splits the uranium ato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0" y="1447800"/>
            <a:ext cx="5143500" cy="49922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14"/>
          <p:cNvSpPr txBox="1">
            <a:spLocks noChangeArrowheads="1"/>
          </p:cNvSpPr>
          <p:nvPr/>
        </p:nvSpPr>
        <p:spPr bwMode="auto">
          <a:xfrm>
            <a:off x="990600" y="1694795"/>
            <a:ext cx="2819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None/>
            </a:pPr>
            <a:r>
              <a:rPr lang="en-US" altLang="en-US" sz="4000" dirty="0">
                <a:solidFill>
                  <a:srgbClr val="7030A0"/>
                </a:solidFill>
              </a:rPr>
              <a:t>Nuclear energy is energy from the nucleus (core) of an atom.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fade">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5"/>
          <p:cNvSpPr>
            <a:spLocks noChangeArrowheads="1" noChangeShapeType="1" noTextEdit="1"/>
          </p:cNvSpPr>
          <p:nvPr/>
        </p:nvSpPr>
        <p:spPr bwMode="auto">
          <a:xfrm>
            <a:off x="2438400" y="228600"/>
            <a:ext cx="42672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Nuclear</a:t>
            </a:r>
          </a:p>
        </p:txBody>
      </p:sp>
      <p:sp>
        <p:nvSpPr>
          <p:cNvPr id="20483" name="WordArt 6"/>
          <p:cNvSpPr>
            <a:spLocks noChangeArrowheads="1" noChangeShapeType="1" noTextEdit="1"/>
          </p:cNvSpPr>
          <p:nvPr/>
        </p:nvSpPr>
        <p:spPr bwMode="auto">
          <a:xfrm rot="5400000">
            <a:off x="-2647950" y="3105150"/>
            <a:ext cx="6248400" cy="647700"/>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800000"/>
                  </a:solidFill>
                  <a:round/>
                  <a:headEnd/>
                  <a:tailEnd/>
                </a:ln>
                <a:solidFill>
                  <a:srgbClr val="800000"/>
                </a:solidFill>
                <a:effectLst>
                  <a:outerShdw dist="35921" dir="2700000" algn="ctr" rotWithShape="0">
                    <a:srgbClr val="B2B2B2">
                      <a:alpha val="79999"/>
                    </a:srgbClr>
                  </a:outerShdw>
                </a:effectLst>
                <a:latin typeface="Arial Black"/>
              </a:rPr>
              <a:t>Nonrenewable</a:t>
            </a:r>
          </a:p>
        </p:txBody>
      </p:sp>
      <p:sp>
        <p:nvSpPr>
          <p:cNvPr id="20487" name="Text Box 15"/>
          <p:cNvSpPr txBox="1">
            <a:spLocks noChangeArrowheads="1"/>
          </p:cNvSpPr>
          <p:nvPr/>
        </p:nvSpPr>
        <p:spPr bwMode="auto">
          <a:xfrm>
            <a:off x="1014484" y="1295400"/>
            <a:ext cx="7824716"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50000"/>
              </a:spcBef>
              <a:buNone/>
            </a:pPr>
            <a:r>
              <a:rPr lang="en-US" altLang="en-US" sz="2800" dirty="0">
                <a:solidFill>
                  <a:srgbClr val="7030A0"/>
                </a:solidFill>
              </a:rPr>
              <a:t>Electricity can be made from nuclear power at a nuclear power plant.</a:t>
            </a:r>
          </a:p>
          <a:p>
            <a:pPr eaLnBrk="1" hangingPunct="1">
              <a:spcBef>
                <a:spcPct val="50000"/>
              </a:spcBef>
              <a:buFontTx/>
              <a:buAutoNum type="arabicPeriod"/>
            </a:pPr>
            <a:r>
              <a:rPr lang="en-US" altLang="en-US" sz="2800" dirty="0">
                <a:solidFill>
                  <a:srgbClr val="FF0000"/>
                </a:solidFill>
              </a:rPr>
              <a:t>Fission of Uranium occurs and this releases a large amount of heat.</a:t>
            </a:r>
          </a:p>
          <a:p>
            <a:pPr eaLnBrk="1" hangingPunct="1">
              <a:spcBef>
                <a:spcPct val="50000"/>
              </a:spcBef>
              <a:buFontTx/>
              <a:buAutoNum type="arabicPeriod"/>
            </a:pPr>
            <a:r>
              <a:rPr lang="en-US" altLang="en-US" sz="2800" dirty="0">
                <a:solidFill>
                  <a:srgbClr val="00B050"/>
                </a:solidFill>
              </a:rPr>
              <a:t>This heat turns water into steam.</a:t>
            </a:r>
          </a:p>
          <a:p>
            <a:pPr eaLnBrk="1" hangingPunct="1">
              <a:spcBef>
                <a:spcPct val="50000"/>
              </a:spcBef>
              <a:buFontTx/>
              <a:buAutoNum type="arabicPeriod"/>
            </a:pPr>
            <a:r>
              <a:rPr lang="en-US" altLang="en-US" sz="2800" dirty="0">
                <a:solidFill>
                  <a:srgbClr val="0070C0"/>
                </a:solidFill>
              </a:rPr>
              <a:t>The steam spins a turbine.</a:t>
            </a:r>
          </a:p>
          <a:p>
            <a:pPr eaLnBrk="1" hangingPunct="1">
              <a:spcBef>
                <a:spcPct val="50000"/>
              </a:spcBef>
              <a:buFontTx/>
              <a:buAutoNum type="arabicPeriod"/>
            </a:pPr>
            <a:r>
              <a:rPr lang="en-US" altLang="en-US" sz="2800" dirty="0">
                <a:solidFill>
                  <a:srgbClr val="FF0000"/>
                </a:solidFill>
              </a:rPr>
              <a:t>The spinning turbine powers a generator.</a:t>
            </a:r>
          </a:p>
          <a:p>
            <a:pPr eaLnBrk="1" hangingPunct="1">
              <a:spcBef>
                <a:spcPct val="50000"/>
              </a:spcBef>
              <a:buFontTx/>
              <a:buAutoNum type="arabicPeriod"/>
            </a:pPr>
            <a:r>
              <a:rPr lang="en-US" altLang="en-US" sz="2800" dirty="0">
                <a:solidFill>
                  <a:srgbClr val="00B050"/>
                </a:solidFill>
              </a:rPr>
              <a:t>The generator generates electricity.</a:t>
            </a:r>
          </a:p>
        </p:txBody>
      </p:sp>
      <p:pic>
        <p:nvPicPr>
          <p:cNvPr id="20485" name="Picture 11" descr="Diagram of a boiling water nuclear react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58003"/>
            <a:ext cx="9009798" cy="6799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un 1"/>
          <p:cNvSpPr/>
          <p:nvPr/>
        </p:nvSpPr>
        <p:spPr>
          <a:xfrm>
            <a:off x="2438400" y="4343400"/>
            <a:ext cx="533400" cy="4572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6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87">
                                            <p:txEl>
                                              <p:pRg st="0" end="0"/>
                                            </p:txEl>
                                          </p:spTgt>
                                        </p:tgtEl>
                                        <p:attrNameLst>
                                          <p:attrName>style.visibility</p:attrName>
                                        </p:attrNameLst>
                                      </p:cBhvr>
                                      <p:to>
                                        <p:strVal val="visible"/>
                                      </p:to>
                                    </p:set>
                                    <p:animEffect transition="in" filter="wipe(left)">
                                      <p:cBhvr>
                                        <p:cTn id="7" dur="500"/>
                                        <p:tgtEl>
                                          <p:spTgt spid="204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7">
                                            <p:txEl>
                                              <p:pRg st="1" end="1"/>
                                            </p:txEl>
                                          </p:spTgt>
                                        </p:tgtEl>
                                        <p:attrNameLst>
                                          <p:attrName>style.visibility</p:attrName>
                                        </p:attrNameLst>
                                      </p:cBhvr>
                                      <p:to>
                                        <p:strVal val="visible"/>
                                      </p:to>
                                    </p:set>
                                    <p:animEffect transition="in" filter="wipe(left)">
                                      <p:cBhvr>
                                        <p:cTn id="12" dur="500"/>
                                        <p:tgtEl>
                                          <p:spTgt spid="204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87">
                                            <p:txEl>
                                              <p:pRg st="2" end="2"/>
                                            </p:txEl>
                                          </p:spTgt>
                                        </p:tgtEl>
                                        <p:attrNameLst>
                                          <p:attrName>style.visibility</p:attrName>
                                        </p:attrNameLst>
                                      </p:cBhvr>
                                      <p:to>
                                        <p:strVal val="visible"/>
                                      </p:to>
                                    </p:set>
                                    <p:animEffect transition="in" filter="wipe(left)">
                                      <p:cBhvr>
                                        <p:cTn id="17" dur="500"/>
                                        <p:tgtEl>
                                          <p:spTgt spid="204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487">
                                            <p:txEl>
                                              <p:pRg st="3" end="3"/>
                                            </p:txEl>
                                          </p:spTgt>
                                        </p:tgtEl>
                                        <p:attrNameLst>
                                          <p:attrName>style.visibility</p:attrName>
                                        </p:attrNameLst>
                                      </p:cBhvr>
                                      <p:to>
                                        <p:strVal val="visible"/>
                                      </p:to>
                                    </p:set>
                                    <p:animEffect transition="in" filter="wipe(left)">
                                      <p:cBhvr>
                                        <p:cTn id="22" dur="500"/>
                                        <p:tgtEl>
                                          <p:spTgt spid="204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487">
                                            <p:txEl>
                                              <p:pRg st="4" end="4"/>
                                            </p:txEl>
                                          </p:spTgt>
                                        </p:tgtEl>
                                        <p:attrNameLst>
                                          <p:attrName>style.visibility</p:attrName>
                                        </p:attrNameLst>
                                      </p:cBhvr>
                                      <p:to>
                                        <p:strVal val="visible"/>
                                      </p:to>
                                    </p:set>
                                    <p:animEffect transition="in" filter="wipe(left)">
                                      <p:cBhvr>
                                        <p:cTn id="27" dur="500"/>
                                        <p:tgtEl>
                                          <p:spTgt spid="204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487">
                                            <p:txEl>
                                              <p:pRg st="5" end="5"/>
                                            </p:txEl>
                                          </p:spTgt>
                                        </p:tgtEl>
                                        <p:attrNameLst>
                                          <p:attrName>style.visibility</p:attrName>
                                        </p:attrNameLst>
                                      </p:cBhvr>
                                      <p:to>
                                        <p:strVal val="visible"/>
                                      </p:to>
                                    </p:set>
                                    <p:animEffect transition="in" filter="wipe(left)">
                                      <p:cBhvr>
                                        <p:cTn id="32" dur="500"/>
                                        <p:tgtEl>
                                          <p:spTgt spid="204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5"/>
                                        </p:tgtEl>
                                        <p:attrNameLst>
                                          <p:attrName>style.visibility</p:attrName>
                                        </p:attrNameLst>
                                      </p:cBhvr>
                                      <p:to>
                                        <p:strVal val="visible"/>
                                      </p:to>
                                    </p:set>
                                    <p:animEffect transition="in" filter="fade">
                                      <p:cBhvr>
                                        <p:cTn id="37" dur="500"/>
                                        <p:tgtEl>
                                          <p:spTgt spid="2048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0"/>
                            </p:stCondLst>
                            <p:childTnLst>
                              <p:par>
                                <p:cTn id="43" presetID="0" presetClass="path" presetSubtype="0" accel="50000" decel="50000" fill="hold" grpId="1" nodeType="afterEffect">
                                  <p:stCondLst>
                                    <p:cond delay="0"/>
                                  </p:stCondLst>
                                  <p:childTnLst>
                                    <p:animMotion origin="layout" path="M 0 0 C 0.01025 -0.04394 0.00139 -0.00393 0.00139 -0.12535 C -0.04375 -0.14547 -0.1052 -0.13714 -0.15069 -0.13714 C -0.15434 -0.15125 -0.15104 -0.13691 -0.15382 -0.16512 C -0.15486 -0.17623 -0.1585 -0.18848 -0.16128 -0.19889 C -0.16597 -0.23867 -0.16475 -0.22364 -0.16128 -0.30227 C -0.16093 -0.30851 -0.15885 -0.31429 -0.1552 -0.31822 C -0.15382 -0.31984 -0.15069 -0.32216 -0.15069 -0.32216 C 0.08611 -0.32216 0.32292 -0.32216 0.55973 -0.32216 C 0.55625 -0.26781 0.55521 -0.216 0.55521 -0.16096 C 0.58108 -0.16096 0.60695 -0.16096 0.63282 -0.16096 C 0.6323 -0.13506 0.63212 -0.10939 0.63125 -0.08349 C 0.63021 -0.05157 0.62257 -0.02012 0.6224 0.01203 C 0.62205 0.06429 0.6224 0.11679 0.6224 0.16906 C 0.57032 0.13529 0.61858 0.16512 0.46268 0.16512 C 0.46198 0.11841 0.46111 0.02706 0.45973 -0.0259 C 0.45938 -0.04047 0.45886 -0.05504 0.45816 -0.06961 C 0.45712 -0.09204 0.46216 -0.09135 0.45521 -0.09135 C 0.2283 -0.09482 0.36667 -0.09343 0.04028 -0.09343 C 0.03872 -0.08326 0.03611 -0.07377 0.03438 -0.0636 C 0.0342 -0.06059 0.03177 -0.03215 0.0283 -0.02775 C 0.02709 -0.02636 0.02535 -0.0266 0.02379 -0.0259 C 0.01875 -0.01873 0.02049 -0.02243 0.01789 -0.01596 " pathEditMode="relative" ptsTypes="ffffffffffffffffffffffA">
                                      <p:cBhvr>
                                        <p:cTn id="44" dur="825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Power Plant</a:t>
            </a:r>
          </a:p>
        </p:txBody>
      </p:sp>
      <p:pic>
        <p:nvPicPr>
          <p:cNvPr id="5" name="pressurized water reactor.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78982" y="1295400"/>
            <a:ext cx="8861148" cy="4872936"/>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17482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5" descr="su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289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radioactive-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64691"/>
            <a:ext cx="2819400" cy="213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457200" y="0"/>
            <a:ext cx="8229600" cy="914400"/>
          </a:xfrm>
        </p:spPr>
        <p:txBody>
          <a:bodyPr/>
          <a:lstStyle/>
          <a:p>
            <a:pPr eaLnBrk="1" hangingPunct="1"/>
            <a:r>
              <a:rPr lang="en-US" altLang="en-US" u="sng" dirty="0"/>
              <a:t>Energy Sources</a:t>
            </a:r>
          </a:p>
        </p:txBody>
      </p:sp>
      <p:sp>
        <p:nvSpPr>
          <p:cNvPr id="3075" name="Rectangle 3"/>
          <p:cNvSpPr>
            <a:spLocks noGrp="1" noChangeArrowheads="1"/>
          </p:cNvSpPr>
          <p:nvPr>
            <p:ph type="body" idx="1"/>
          </p:nvPr>
        </p:nvSpPr>
        <p:spPr>
          <a:xfrm>
            <a:off x="533400" y="1189037"/>
            <a:ext cx="7848600" cy="5059363"/>
          </a:xfrm>
        </p:spPr>
        <p:txBody>
          <a:bodyPr/>
          <a:lstStyle/>
          <a:p>
            <a:pPr marL="609600" indent="-609600" eaLnBrk="1" hangingPunct="1">
              <a:buFontTx/>
              <a:buNone/>
            </a:pPr>
            <a:r>
              <a:rPr lang="en-US" altLang="en-US" sz="2800" dirty="0"/>
              <a:t>	</a:t>
            </a:r>
            <a:r>
              <a:rPr lang="en-US" altLang="en-US" sz="2800" dirty="0">
                <a:solidFill>
                  <a:srgbClr val="FF0000"/>
                </a:solidFill>
              </a:rPr>
              <a:t>There are two MAJOR energy sources that affect our Earth Systems</a:t>
            </a:r>
          </a:p>
          <a:p>
            <a:pPr marL="0" indent="0" eaLnBrk="1" hangingPunct="1">
              <a:buNone/>
            </a:pPr>
            <a:r>
              <a:rPr lang="en-US" altLang="en-US" dirty="0"/>
              <a:t>	</a:t>
            </a:r>
            <a:r>
              <a:rPr lang="en-US" altLang="en-US" u="sng" dirty="0"/>
              <a:t>Internal</a:t>
            </a:r>
            <a:r>
              <a:rPr lang="en-US" altLang="en-US" dirty="0"/>
              <a:t> 	</a:t>
            </a:r>
            <a:r>
              <a:rPr lang="en-US" altLang="en-US" sz="2400" i="1" dirty="0"/>
              <a:t>(energy from radioactive decay of                         			elements in the Earth)</a:t>
            </a:r>
          </a:p>
          <a:p>
            <a:pPr marL="0" indent="0" eaLnBrk="1" hangingPunct="1">
              <a:buNone/>
            </a:pPr>
            <a:endParaRPr lang="en-US" altLang="en-US" sz="2400" i="1" dirty="0"/>
          </a:p>
          <a:p>
            <a:pPr marL="0" indent="0" eaLnBrk="1" hangingPunct="1">
              <a:buNone/>
            </a:pPr>
            <a:endParaRPr lang="en-US" altLang="en-US" sz="2400" i="1" dirty="0"/>
          </a:p>
          <a:p>
            <a:pPr marL="0" indent="0" eaLnBrk="1" hangingPunct="1">
              <a:buNone/>
            </a:pPr>
            <a:endParaRPr lang="en-US" altLang="en-US" sz="2400" i="1" dirty="0"/>
          </a:p>
          <a:p>
            <a:pPr marL="609600" indent="-609600" eaLnBrk="1" hangingPunct="1">
              <a:buFontTx/>
              <a:buAutoNum type="arabicPeriod" startAt="2"/>
            </a:pPr>
            <a:endParaRPr lang="en-US" altLang="en-US" u="sng" dirty="0">
              <a:solidFill>
                <a:schemeClr val="bg1"/>
              </a:solidFill>
            </a:endParaRPr>
          </a:p>
          <a:p>
            <a:pPr marL="0" indent="0" eaLnBrk="1" hangingPunct="1">
              <a:buNone/>
              <a:tabLst>
                <a:tab pos="627063" algn="l"/>
              </a:tabLst>
            </a:pPr>
            <a:r>
              <a:rPr lang="en-US" altLang="en-US" dirty="0">
                <a:solidFill>
                  <a:schemeClr val="bg1"/>
                </a:solidFill>
              </a:rPr>
              <a:t>	</a:t>
            </a:r>
            <a:r>
              <a:rPr lang="en-US" altLang="en-US" u="sng" dirty="0">
                <a:solidFill>
                  <a:schemeClr val="bg1"/>
                </a:solidFill>
              </a:rPr>
              <a:t>External</a:t>
            </a:r>
            <a:r>
              <a:rPr lang="en-US" altLang="en-US" dirty="0">
                <a:solidFill>
                  <a:schemeClr val="bg1"/>
                </a:solidFill>
              </a:rPr>
              <a:t> </a:t>
            </a:r>
          </a:p>
          <a:p>
            <a:pPr marL="0" indent="0" eaLnBrk="1" hangingPunct="1">
              <a:buNone/>
            </a:pPr>
            <a:r>
              <a:rPr lang="en-US" altLang="en-US" sz="2400" i="1" dirty="0">
                <a:solidFill>
                  <a:schemeClr val="bg1"/>
                </a:solidFill>
              </a:rPr>
              <a:t>	(energy from the sun)</a:t>
            </a:r>
          </a:p>
        </p:txBody>
      </p:sp>
    </p:spTree>
    <p:extLst>
      <p:ext uri="{BB962C8B-B14F-4D97-AF65-F5344CB8AC3E}">
        <p14:creationId xmlns:p14="http://schemas.microsoft.com/office/powerpoint/2010/main" val="13278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wipe(left)">
                                      <p:cBhvr>
                                        <p:cTn id="7" dur="500"/>
                                        <p:tgtEl>
                                          <p:spTgt spid="30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75">
                                            <p:txEl>
                                              <p:pRg st="6" end="6"/>
                                            </p:txEl>
                                          </p:spTgt>
                                        </p:tgtEl>
                                        <p:attrNameLst>
                                          <p:attrName>style.visibility</p:attrName>
                                        </p:attrNameLst>
                                      </p:cBhvr>
                                      <p:to>
                                        <p:strVal val="visible"/>
                                      </p:to>
                                    </p:set>
                                    <p:animEffect transition="in" filter="wipe(left)">
                                      <p:cBhvr>
                                        <p:cTn id="24" dur="500"/>
                                        <p:tgtEl>
                                          <p:spTgt spid="3075">
                                            <p:txEl>
                                              <p:pRg st="6" end="6"/>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75">
                                            <p:txEl>
                                              <p:pRg st="7" end="7"/>
                                            </p:txEl>
                                          </p:spTgt>
                                        </p:tgtEl>
                                        <p:attrNameLst>
                                          <p:attrName>style.visibility</p:attrName>
                                        </p:attrNameLst>
                                      </p:cBhvr>
                                      <p:to>
                                        <p:strVal val="visible"/>
                                      </p:to>
                                    </p:set>
                                    <p:animEffect transition="in" filter="wipe(left)">
                                      <p:cBhvr>
                                        <p:cTn id="28" dur="5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u="sng"/>
              <a:t>ELECTRICITY</a:t>
            </a:r>
          </a:p>
        </p:txBody>
      </p:sp>
      <p:sp>
        <p:nvSpPr>
          <p:cNvPr id="5" name="Text Box 4"/>
          <p:cNvSpPr txBox="1">
            <a:spLocks noChangeArrowheads="1"/>
          </p:cNvSpPr>
          <p:nvPr/>
        </p:nvSpPr>
        <p:spPr bwMode="auto">
          <a:xfrm>
            <a:off x="228600" y="1600200"/>
            <a:ext cx="86868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000" i="1" dirty="0">
                <a:solidFill>
                  <a:srgbClr val="00B050"/>
                </a:solidFill>
              </a:rPr>
              <a:t>Renewable and Non-Renewable resources are considered </a:t>
            </a:r>
            <a:r>
              <a:rPr lang="en-US" altLang="en-US" sz="4000" i="1" u="sng" dirty="0">
                <a:solidFill>
                  <a:srgbClr val="00B050"/>
                </a:solidFill>
              </a:rPr>
              <a:t>PRIMARY</a:t>
            </a:r>
            <a:r>
              <a:rPr lang="en-US" altLang="en-US" sz="4000" i="1" dirty="0">
                <a:solidFill>
                  <a:srgbClr val="00B050"/>
                </a:solidFill>
              </a:rPr>
              <a:t> energy sources.  </a:t>
            </a:r>
          </a:p>
          <a:p>
            <a:pPr eaLnBrk="1" hangingPunct="1">
              <a:spcBef>
                <a:spcPct val="50000"/>
              </a:spcBef>
              <a:buFontTx/>
              <a:buNone/>
            </a:pPr>
            <a:r>
              <a:rPr lang="en-US" altLang="en-US" sz="4000" i="1" dirty="0">
                <a:solidFill>
                  <a:srgbClr val="FF0000"/>
                </a:solidFill>
              </a:rPr>
              <a:t>Most of these can be used to create electricity which is a </a:t>
            </a:r>
            <a:r>
              <a:rPr lang="en-US" altLang="en-US" sz="4000" i="1" u="sng" dirty="0">
                <a:solidFill>
                  <a:srgbClr val="FF0000"/>
                </a:solidFill>
              </a:rPr>
              <a:t>SECONDARY </a:t>
            </a:r>
            <a:r>
              <a:rPr lang="en-US" altLang="en-US" sz="4000" i="1" dirty="0">
                <a:solidFill>
                  <a:srgbClr val="FF0000"/>
                </a:solidFill>
              </a:rPr>
              <a:t>source of energy.</a:t>
            </a:r>
          </a:p>
        </p:txBody>
      </p:sp>
      <p:pic>
        <p:nvPicPr>
          <p:cNvPr id="21508" name="Picture 5" descr="electric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200" y="132567"/>
            <a:ext cx="9067800" cy="66492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u="sng"/>
              <a:t>ELECTRICITY</a:t>
            </a:r>
          </a:p>
        </p:txBody>
      </p:sp>
      <p:sp>
        <p:nvSpPr>
          <p:cNvPr id="21507" name="Rectangle 3"/>
          <p:cNvSpPr>
            <a:spLocks noGrp="1" noChangeArrowheads="1"/>
          </p:cNvSpPr>
          <p:nvPr>
            <p:ph type="body" sz="half" idx="1"/>
          </p:nvPr>
        </p:nvSpPr>
        <p:spPr>
          <a:xfrm>
            <a:off x="0" y="1447800"/>
            <a:ext cx="3657600" cy="4876800"/>
          </a:xfrm>
        </p:spPr>
        <p:txBody>
          <a:bodyPr/>
          <a:lstStyle/>
          <a:p>
            <a:pPr eaLnBrk="1" hangingPunct="1"/>
            <a:r>
              <a:rPr lang="en-US" altLang="en-US" sz="2800" dirty="0">
                <a:solidFill>
                  <a:srgbClr val="00B050"/>
                </a:solidFill>
              </a:rPr>
              <a:t>We can generate electricity from most renewable and nonrenewable energy sources.</a:t>
            </a:r>
          </a:p>
          <a:p>
            <a:pPr eaLnBrk="1" hangingPunct="1"/>
            <a:r>
              <a:rPr lang="en-US" altLang="en-US" sz="2800" dirty="0">
                <a:solidFill>
                  <a:srgbClr val="0070C0"/>
                </a:solidFill>
              </a:rPr>
              <a:t>We will investigate electricity because so much of our energy needs are focused on </a:t>
            </a:r>
            <a:r>
              <a:rPr lang="en-US" altLang="en-US" sz="2800" u="sng" dirty="0">
                <a:solidFill>
                  <a:srgbClr val="0070C0"/>
                </a:solidFill>
              </a:rPr>
              <a:t>how</a:t>
            </a:r>
            <a:r>
              <a:rPr lang="en-US" altLang="en-US" sz="2800" dirty="0">
                <a:solidFill>
                  <a:srgbClr val="0070C0"/>
                </a:solidFill>
              </a:rPr>
              <a:t> we produce it!</a:t>
            </a:r>
          </a:p>
        </p:txBody>
      </p:sp>
      <p:pic>
        <p:nvPicPr>
          <p:cNvPr id="21508" name="Picture 5" descr="electric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505200" y="1295400"/>
            <a:ext cx="55626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82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up)">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up)">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u="sng"/>
              <a:t>Electricity Production</a:t>
            </a:r>
          </a:p>
        </p:txBody>
      </p:sp>
      <p:pic>
        <p:nvPicPr>
          <p:cNvPr id="22532" name="Picture 15" descr="Generation"/>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143000" y="1295400"/>
            <a:ext cx="6629400" cy="5346290"/>
          </a:xfrm>
        </p:spPr>
      </p:pic>
      <p:sp>
        <p:nvSpPr>
          <p:cNvPr id="22531" name="Rectangle 3"/>
          <p:cNvSpPr>
            <a:spLocks noGrp="1" noChangeArrowheads="1"/>
          </p:cNvSpPr>
          <p:nvPr>
            <p:ph type="body" sz="half" idx="1"/>
          </p:nvPr>
        </p:nvSpPr>
        <p:spPr>
          <a:xfrm>
            <a:off x="5791200" y="1447800"/>
            <a:ext cx="3200400" cy="2743200"/>
          </a:xfrm>
        </p:spPr>
        <p:txBody>
          <a:bodyPr/>
          <a:lstStyle/>
          <a:p>
            <a:pPr marL="0" indent="0" eaLnBrk="1" hangingPunct="1">
              <a:buNone/>
            </a:pPr>
            <a:r>
              <a:rPr lang="en-US" altLang="en-US" sz="2800" b="1" dirty="0">
                <a:solidFill>
                  <a:srgbClr val="FF0000"/>
                </a:solidFill>
              </a:rPr>
              <a:t>Which resource is most used to produce electricity in the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up)">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u="sng"/>
              <a:t>Electricity Production</a:t>
            </a:r>
          </a:p>
        </p:txBody>
      </p:sp>
      <p:sp>
        <p:nvSpPr>
          <p:cNvPr id="22531" name="Rectangle 3"/>
          <p:cNvSpPr>
            <a:spLocks noGrp="1" noChangeArrowheads="1"/>
          </p:cNvSpPr>
          <p:nvPr>
            <p:ph type="body" sz="half" idx="1"/>
          </p:nvPr>
        </p:nvSpPr>
        <p:spPr>
          <a:xfrm>
            <a:off x="381000" y="1828800"/>
            <a:ext cx="2438400" cy="4191000"/>
          </a:xfrm>
        </p:spPr>
        <p:txBody>
          <a:bodyPr/>
          <a:lstStyle/>
          <a:p>
            <a:pPr marL="0" indent="0" eaLnBrk="1" hangingPunct="1">
              <a:buNone/>
            </a:pPr>
            <a:r>
              <a:rPr lang="en-US" altLang="en-US" dirty="0">
                <a:solidFill>
                  <a:srgbClr val="FF0000"/>
                </a:solidFill>
              </a:rPr>
              <a:t>Electricity is produced by many means, but the largest method is by burning coal.</a:t>
            </a:r>
            <a:endParaRPr lang="en-US" altLang="en-US" dirty="0"/>
          </a:p>
        </p:txBody>
      </p:sp>
      <p:pic>
        <p:nvPicPr>
          <p:cNvPr id="22533" name="Picture 6" descr="world_electr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47800"/>
            <a:ext cx="5867400" cy="53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2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up)">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a:p>
        </p:txBody>
      </p:sp>
      <p:pic>
        <p:nvPicPr>
          <p:cNvPr id="2355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5770" y="228600"/>
            <a:ext cx="8962030" cy="6400800"/>
          </a:xfrm>
          <a:noFill/>
        </p:spPr>
      </p:pic>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45916" r="50000"/>
          <a:stretch/>
        </p:blipFill>
        <p:spPr bwMode="auto">
          <a:xfrm>
            <a:off x="90985" y="3200400"/>
            <a:ext cx="4481015" cy="346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8598" b="52239"/>
          <a:stretch/>
        </p:blipFill>
        <p:spPr bwMode="auto">
          <a:xfrm>
            <a:off x="4461138" y="227854"/>
            <a:ext cx="4606662" cy="305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2541"/>
          <a:stretch/>
        </p:blipFill>
        <p:spPr bwMode="auto">
          <a:xfrm>
            <a:off x="152400" y="227854"/>
            <a:ext cx="4481015" cy="303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fade">
                                      <p:cBhvr>
                                        <p:cTn id="22"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u="sng"/>
              <a:t>The Problem With Fossil Fuels</a:t>
            </a:r>
          </a:p>
        </p:txBody>
      </p:sp>
      <p:sp>
        <p:nvSpPr>
          <p:cNvPr id="40963" name="Rectangle 3"/>
          <p:cNvSpPr>
            <a:spLocks noGrp="1" noChangeArrowheads="1"/>
          </p:cNvSpPr>
          <p:nvPr>
            <p:ph type="body" idx="1"/>
          </p:nvPr>
        </p:nvSpPr>
        <p:spPr>
          <a:xfrm>
            <a:off x="457200" y="1600200"/>
            <a:ext cx="8229600" cy="4800600"/>
          </a:xfrm>
        </p:spPr>
        <p:txBody>
          <a:bodyPr/>
          <a:lstStyle/>
          <a:p>
            <a:pPr marL="0" indent="0" eaLnBrk="1" hangingPunct="1">
              <a:lnSpc>
                <a:spcPct val="90000"/>
              </a:lnSpc>
              <a:buNone/>
            </a:pPr>
            <a:r>
              <a:rPr lang="en-US" altLang="en-US" sz="3600" dirty="0">
                <a:solidFill>
                  <a:srgbClr val="FF0000"/>
                </a:solidFill>
              </a:rPr>
              <a:t>The burning of fossil fuels produces gases and aerosols that have been linked to having a negative effect on human health and the health of our planet.</a:t>
            </a:r>
          </a:p>
          <a:p>
            <a:pPr marL="0" indent="0" eaLnBrk="1" hangingPunct="1">
              <a:lnSpc>
                <a:spcPct val="90000"/>
              </a:lnSpc>
              <a:buNone/>
            </a:pPr>
            <a:endParaRPr lang="en-US" altLang="en-US" sz="1800" dirty="0"/>
          </a:p>
          <a:p>
            <a:pPr marL="0" indent="0" eaLnBrk="1" hangingPunct="1">
              <a:lnSpc>
                <a:spcPct val="90000"/>
              </a:lnSpc>
              <a:buNone/>
            </a:pPr>
            <a:r>
              <a:rPr lang="en-US" altLang="en-US" sz="3600" dirty="0">
                <a:solidFill>
                  <a:srgbClr val="0070C0"/>
                </a:solidFill>
              </a:rPr>
              <a:t>Fossil fuels are the main source of energy for our electricity and transportation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wipe(left)">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z="4000" dirty="0"/>
              <a:t>Pollution Generated </a:t>
            </a:r>
            <a:br>
              <a:rPr lang="en-US" altLang="en-US" sz="4000" dirty="0"/>
            </a:br>
            <a:r>
              <a:rPr lang="en-US" altLang="en-US" sz="4000" dirty="0"/>
              <a:t>From Burning Coal</a:t>
            </a:r>
          </a:p>
        </p:txBody>
      </p:sp>
      <p:sp>
        <p:nvSpPr>
          <p:cNvPr id="26627" name="Rectangle 3"/>
          <p:cNvSpPr>
            <a:spLocks noGrp="1" noChangeArrowheads="1"/>
          </p:cNvSpPr>
          <p:nvPr>
            <p:ph type="body" sz="half" idx="1"/>
          </p:nvPr>
        </p:nvSpPr>
        <p:spPr/>
        <p:txBody>
          <a:bodyPr/>
          <a:lstStyle/>
          <a:p>
            <a:pPr marL="0" indent="0" eaLnBrk="1" hangingPunct="1">
              <a:buNone/>
            </a:pPr>
            <a:r>
              <a:rPr lang="en-US" altLang="en-US" sz="2800" dirty="0">
                <a:solidFill>
                  <a:srgbClr val="0070C0"/>
                </a:solidFill>
              </a:rPr>
              <a:t>About 3 pounds of CO</a:t>
            </a:r>
            <a:r>
              <a:rPr lang="en-US" altLang="en-US" sz="2800" baseline="-25000" dirty="0">
                <a:solidFill>
                  <a:srgbClr val="0070C0"/>
                </a:solidFill>
              </a:rPr>
              <a:t>2</a:t>
            </a:r>
            <a:r>
              <a:rPr lang="en-US" altLang="en-US" sz="2800" dirty="0">
                <a:solidFill>
                  <a:srgbClr val="0070C0"/>
                </a:solidFill>
              </a:rPr>
              <a:t> are produced from creating 1 KWh of electricity.</a:t>
            </a:r>
          </a:p>
          <a:p>
            <a:pPr marL="0" indent="0" eaLnBrk="1" hangingPunct="1">
              <a:buNone/>
            </a:pPr>
            <a:endParaRPr lang="en-US" altLang="en-US" sz="2800" dirty="0">
              <a:solidFill>
                <a:srgbClr val="0070C0"/>
              </a:solidFill>
            </a:endParaRPr>
          </a:p>
          <a:p>
            <a:pPr marL="0" indent="0" eaLnBrk="1" hangingPunct="1">
              <a:buNone/>
            </a:pPr>
            <a:r>
              <a:rPr lang="en-US" altLang="en-US" sz="2800" dirty="0">
                <a:solidFill>
                  <a:srgbClr val="00B050"/>
                </a:solidFill>
              </a:rPr>
              <a:t>Also, a by-product of coal combustion are aerosols (tiny particles which stay in the atmosphere).</a:t>
            </a:r>
          </a:p>
        </p:txBody>
      </p:sp>
      <p:pic>
        <p:nvPicPr>
          <p:cNvPr id="26628" name="Picture 5" descr="plant"/>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1600200"/>
            <a:ext cx="4038600" cy="197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8" descr="hop"/>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98622" y="4038600"/>
            <a:ext cx="4188178"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up)">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fade">
                                      <p:cBhvr>
                                        <p:cTn id="12" dur="500"/>
                                        <p:tgtEl>
                                          <p:spTgt spid="266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wipe(up)">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fade">
                                      <p:cBhvr>
                                        <p:cTn id="2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altLang="en-US"/>
          </a:p>
        </p:txBody>
      </p:sp>
      <p:pic>
        <p:nvPicPr>
          <p:cNvPr id="27651" name="Picture 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76200"/>
            <a:ext cx="8458200" cy="6705600"/>
          </a:xfrm>
          <a:noFill/>
        </p:spPr>
      </p:pic>
    </p:spTree>
    <p:extLst>
      <p:ext uri="{BB962C8B-B14F-4D97-AF65-F5344CB8AC3E}">
        <p14:creationId xmlns:p14="http://schemas.microsoft.com/office/powerpoint/2010/main" val="3593130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Quick Check</a:t>
            </a:r>
          </a:p>
        </p:txBody>
      </p:sp>
      <p:sp>
        <p:nvSpPr>
          <p:cNvPr id="28675" name="Content Placeholder 2"/>
          <p:cNvSpPr>
            <a:spLocks noGrp="1"/>
          </p:cNvSpPr>
          <p:nvPr>
            <p:ph idx="1"/>
          </p:nvPr>
        </p:nvSpPr>
        <p:spPr/>
        <p:txBody>
          <a:bodyPr/>
          <a:lstStyle/>
          <a:p>
            <a:r>
              <a:rPr lang="en-US" altLang="en-US" b="1" dirty="0">
                <a:solidFill>
                  <a:srgbClr val="C00000"/>
                </a:solidFill>
              </a:rPr>
              <a:t>What is attributed to most of the Carbon Dioxide emissions on our planet?</a:t>
            </a:r>
          </a:p>
          <a:p>
            <a:pPr marL="0" indent="0" algn="ctr">
              <a:buNone/>
            </a:pPr>
            <a:r>
              <a:rPr lang="en-US" altLang="en-US" b="1" dirty="0">
                <a:solidFill>
                  <a:srgbClr val="00B050"/>
                </a:solidFill>
              </a:rPr>
              <a:t>Climate Change</a:t>
            </a:r>
          </a:p>
          <a:p>
            <a:pPr marL="0" indent="0" algn="ctr">
              <a:buNone/>
            </a:pPr>
            <a:endParaRPr lang="en-US" altLang="en-US" sz="1600" dirty="0">
              <a:solidFill>
                <a:srgbClr val="C00000"/>
              </a:solidFill>
            </a:endParaRPr>
          </a:p>
          <a:p>
            <a:r>
              <a:rPr lang="en-US" altLang="en-US" b="1" dirty="0">
                <a:solidFill>
                  <a:srgbClr val="0070C0"/>
                </a:solidFill>
              </a:rPr>
              <a:t>What two sectors contribute to more than half of the Carbon emissions?</a:t>
            </a:r>
            <a:endParaRPr lang="en-US" altLang="en-US" dirty="0">
              <a:solidFill>
                <a:srgbClr val="0070C0"/>
              </a:solidFill>
            </a:endParaRPr>
          </a:p>
          <a:p>
            <a:pPr marL="0" indent="0" algn="ctr">
              <a:buNone/>
            </a:pPr>
            <a:r>
              <a:rPr lang="en-US" altLang="en-US" b="1" dirty="0">
                <a:solidFill>
                  <a:srgbClr val="00B050"/>
                </a:solidFill>
              </a:rPr>
              <a:t>Heat &amp; Electricity</a:t>
            </a:r>
          </a:p>
          <a:p>
            <a:pPr marL="0" indent="0">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wipe(left)">
                                      <p:cBhvr>
                                        <p:cTn id="17" dur="500"/>
                                        <p:tgtEl>
                                          <p:spTgt spid="286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675">
                                            <p:txEl>
                                              <p:pRg st="4" end="4"/>
                                            </p:txEl>
                                          </p:spTgt>
                                        </p:tgtEl>
                                        <p:attrNameLst>
                                          <p:attrName>style.visibility</p:attrName>
                                        </p:attrNameLst>
                                      </p:cBhvr>
                                      <p:to>
                                        <p:strVal val="visible"/>
                                      </p:to>
                                    </p:set>
                                    <p:animEffect transition="in" filter="wipe(left)">
                                      <p:cBhvr>
                                        <p:cTn id="22"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u="sng"/>
              <a:t>Pollution Results</a:t>
            </a:r>
          </a:p>
        </p:txBody>
      </p:sp>
      <p:sp>
        <p:nvSpPr>
          <p:cNvPr id="29699" name="Rectangle 3"/>
          <p:cNvSpPr>
            <a:spLocks noGrp="1" noChangeArrowheads="1"/>
          </p:cNvSpPr>
          <p:nvPr>
            <p:ph type="body" sz="half" idx="1"/>
          </p:nvPr>
        </p:nvSpPr>
        <p:spPr>
          <a:xfrm>
            <a:off x="533400" y="1752600"/>
            <a:ext cx="4038600" cy="4191000"/>
          </a:xfrm>
        </p:spPr>
        <p:txBody>
          <a:bodyPr/>
          <a:lstStyle/>
          <a:p>
            <a:pPr marL="0" indent="0" eaLnBrk="1" hangingPunct="1">
              <a:buNone/>
            </a:pPr>
            <a:r>
              <a:rPr lang="en-US" altLang="en-US" sz="2400" b="1" dirty="0">
                <a:solidFill>
                  <a:srgbClr val="00B050"/>
                </a:solidFill>
              </a:rPr>
              <a:t>As a result of using fossil fuels as our primary source of fuel for electricity and transportation, we have generated </a:t>
            </a:r>
            <a:r>
              <a:rPr lang="en-US" altLang="en-US" sz="2400" b="1" dirty="0">
                <a:solidFill>
                  <a:srgbClr val="0070C0"/>
                </a:solidFill>
              </a:rPr>
              <a:t>damaging gases</a:t>
            </a:r>
            <a:r>
              <a:rPr lang="en-US" altLang="en-US" sz="2400" b="1" dirty="0">
                <a:solidFill>
                  <a:srgbClr val="00B050"/>
                </a:solidFill>
              </a:rPr>
              <a:t> which cause health problems, </a:t>
            </a:r>
            <a:r>
              <a:rPr lang="en-US" altLang="en-US" sz="2400" b="1" dirty="0">
                <a:solidFill>
                  <a:srgbClr val="FF0000"/>
                </a:solidFill>
              </a:rPr>
              <a:t>acid rain</a:t>
            </a:r>
            <a:r>
              <a:rPr lang="en-US" altLang="en-US" sz="2400" b="1" dirty="0">
                <a:solidFill>
                  <a:srgbClr val="00B050"/>
                </a:solidFill>
              </a:rPr>
              <a:t>, </a:t>
            </a:r>
            <a:r>
              <a:rPr lang="en-US" altLang="en-US" sz="2400" b="1" dirty="0">
                <a:solidFill>
                  <a:srgbClr val="7030A0"/>
                </a:solidFill>
              </a:rPr>
              <a:t>ground level ozone </a:t>
            </a:r>
            <a:r>
              <a:rPr lang="en-US" altLang="en-US" sz="2400" b="1" dirty="0">
                <a:solidFill>
                  <a:srgbClr val="00B050"/>
                </a:solidFill>
              </a:rPr>
              <a:t>and possibly a </a:t>
            </a:r>
            <a:r>
              <a:rPr lang="en-US" altLang="en-US" sz="2400" b="1" dirty="0">
                <a:solidFill>
                  <a:srgbClr val="C00000"/>
                </a:solidFill>
              </a:rPr>
              <a:t>change in global temperature</a:t>
            </a:r>
            <a:r>
              <a:rPr lang="en-US" altLang="en-US" sz="2400" b="1" dirty="0">
                <a:solidFill>
                  <a:srgbClr val="00B050"/>
                </a:solidFill>
              </a:rPr>
              <a:t>.</a:t>
            </a:r>
          </a:p>
        </p:txBody>
      </p:sp>
      <p:sp>
        <p:nvSpPr>
          <p:cNvPr id="29700" name="Rectangle 4"/>
          <p:cNvSpPr>
            <a:spLocks noGrp="1" noChangeArrowheads="1"/>
          </p:cNvSpPr>
          <p:nvPr>
            <p:ph type="body" sz="half" idx="2"/>
          </p:nvPr>
        </p:nvSpPr>
        <p:spPr/>
        <p:txBody>
          <a:bodyPr/>
          <a:lstStyle/>
          <a:p>
            <a:pPr eaLnBrk="1" hangingPunct="1"/>
            <a:endParaRPr lang="en-US" altLang="en-US" sz="2400"/>
          </a:p>
        </p:txBody>
      </p:sp>
      <p:pic>
        <p:nvPicPr>
          <p:cNvPr id="29701" name="Picture 6" descr="sidebar_fossil_fuel_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4038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u="sng" dirty="0"/>
              <a:t>Two Types of Energy Sources</a:t>
            </a:r>
          </a:p>
        </p:txBody>
      </p:sp>
      <p:sp>
        <p:nvSpPr>
          <p:cNvPr id="14339" name="Rectangle 3"/>
          <p:cNvSpPr>
            <a:spLocks noGrp="1" noChangeArrowheads="1"/>
          </p:cNvSpPr>
          <p:nvPr>
            <p:ph type="body" idx="1"/>
          </p:nvPr>
        </p:nvSpPr>
        <p:spPr>
          <a:xfrm>
            <a:off x="838200" y="1676401"/>
            <a:ext cx="7696200" cy="2209800"/>
          </a:xfrm>
        </p:spPr>
        <p:txBody>
          <a:bodyPr/>
          <a:lstStyle/>
          <a:p>
            <a:pPr marL="0" indent="0" eaLnBrk="1" hangingPunct="1">
              <a:buNone/>
            </a:pPr>
            <a:r>
              <a:rPr lang="en-US" altLang="en-US" sz="4000" b="1" dirty="0">
                <a:solidFill>
                  <a:srgbClr val="FF0000"/>
                </a:solidFill>
              </a:rPr>
              <a:t>Renewable Sources </a:t>
            </a:r>
          </a:p>
          <a:p>
            <a:pPr marL="0" indent="0" eaLnBrk="1" hangingPunct="1">
              <a:buNone/>
            </a:pPr>
            <a:endParaRPr lang="en-US" altLang="en-US" sz="4000" dirty="0"/>
          </a:p>
          <a:p>
            <a:pPr marL="0" indent="0" eaLnBrk="1" hangingPunct="1">
              <a:buNone/>
            </a:pPr>
            <a:r>
              <a:rPr lang="en-US" altLang="en-US" sz="4000" b="1" dirty="0">
                <a:solidFill>
                  <a:srgbClr val="00B050"/>
                </a:solidFill>
              </a:rPr>
              <a:t>Nonrenewable Sources</a:t>
            </a:r>
            <a:endParaRPr lang="en-US" altLang="en-US" sz="4000" b="1" i="1" dirty="0">
              <a:solidFill>
                <a:srgbClr val="00B050"/>
              </a:solidFill>
            </a:endParaRPr>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5" y="458253"/>
            <a:ext cx="8950435" cy="587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581400" y="4495800"/>
            <a:ext cx="1981200" cy="1600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458253"/>
            <a:ext cx="6324600" cy="369332"/>
          </a:xfrm>
          <a:prstGeom prst="rect">
            <a:avLst/>
          </a:prstGeom>
        </p:spPr>
        <p:txBody>
          <a:bodyPr wrap="square">
            <a:spAutoFit/>
          </a:bodyPr>
          <a:lstStyle/>
          <a:p>
            <a:pPr algn="ctr"/>
            <a:r>
              <a:rPr lang="en-US" altLang="en-US" b="1" dirty="0">
                <a:solidFill>
                  <a:srgbClr val="00B050"/>
                </a:solidFill>
              </a:rPr>
              <a:t>Notice, we use little Renewable Energy Sources</a:t>
            </a:r>
            <a:endParaRPr lang="en-US" dirty="0"/>
          </a:p>
        </p:txBody>
      </p:sp>
      <p:sp>
        <p:nvSpPr>
          <p:cNvPr id="4" name="Oval 3">
            <a:extLst>
              <a:ext uri="{FF2B5EF4-FFF2-40B4-BE49-F238E27FC236}">
                <a16:creationId xmlns:a16="http://schemas.microsoft.com/office/drawing/2014/main" id="{76C86920-6791-2DDA-547D-C2678F14703E}"/>
              </a:ext>
            </a:extLst>
          </p:cNvPr>
          <p:cNvSpPr/>
          <p:nvPr/>
        </p:nvSpPr>
        <p:spPr>
          <a:xfrm>
            <a:off x="6553200" y="762000"/>
            <a:ext cx="1981200" cy="4572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amond(out)">
                                      <p:cBhvr>
                                        <p:cTn id="7" dur="20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diamond(out)">
                                      <p:cBhvr>
                                        <p:cTn id="12" dur="2000"/>
                                        <p:tgtEl>
                                          <p:spTgt spid="14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500"/>
                                        <p:tgtEl>
                                          <p:spTgt spid="4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Energy Conservation</a:t>
            </a:r>
          </a:p>
        </p:txBody>
      </p:sp>
      <p:sp>
        <p:nvSpPr>
          <p:cNvPr id="30723" name="Rectangle 3"/>
          <p:cNvSpPr>
            <a:spLocks noGrp="1" noChangeArrowheads="1"/>
          </p:cNvSpPr>
          <p:nvPr>
            <p:ph type="body" sz="half" idx="1"/>
          </p:nvPr>
        </p:nvSpPr>
        <p:spPr>
          <a:xfrm>
            <a:off x="457200" y="1981200"/>
            <a:ext cx="4038600" cy="3429000"/>
          </a:xfrm>
        </p:spPr>
        <p:txBody>
          <a:bodyPr/>
          <a:lstStyle/>
          <a:p>
            <a:pPr marL="0" indent="0">
              <a:buNone/>
            </a:pPr>
            <a:r>
              <a:rPr lang="en-US" altLang="en-US" sz="3200" b="1" dirty="0">
                <a:solidFill>
                  <a:srgbClr val="00B050"/>
                </a:solidFill>
              </a:rPr>
              <a:t>Where do we use the most energy?</a:t>
            </a:r>
          </a:p>
          <a:p>
            <a:pPr marL="0" indent="0">
              <a:buNone/>
            </a:pPr>
            <a:endParaRPr lang="en-US" altLang="en-US" sz="3200" dirty="0"/>
          </a:p>
          <a:p>
            <a:pPr marL="0" indent="0">
              <a:buNone/>
            </a:pPr>
            <a:r>
              <a:rPr lang="en-US" altLang="en-US" sz="3200" b="1" dirty="0">
                <a:solidFill>
                  <a:srgbClr val="0070C0"/>
                </a:solidFill>
              </a:rPr>
              <a:t>In what areas can energy be most conserved in?</a:t>
            </a:r>
            <a:endParaRPr lang="en-US" altLang="en-US" sz="3200" dirty="0">
              <a:solidFill>
                <a:srgbClr val="0070C0"/>
              </a:solidFill>
            </a:endParaRPr>
          </a:p>
        </p:txBody>
      </p:sp>
      <p:sp>
        <p:nvSpPr>
          <p:cNvPr id="30724" name="Rectangle 4"/>
          <p:cNvSpPr>
            <a:spLocks noGrp="1" noChangeArrowheads="1"/>
          </p:cNvSpPr>
          <p:nvPr>
            <p:ph type="body" sz="half" idx="2"/>
          </p:nvPr>
        </p:nvSpPr>
        <p:spPr/>
        <p:txBody>
          <a:bodyPr/>
          <a:lstStyle/>
          <a:p>
            <a:pPr eaLnBrk="1" hangingPunct="1"/>
            <a:endParaRPr lang="en-US" altLang="en-US"/>
          </a:p>
        </p:txBody>
      </p:sp>
      <p:pic>
        <p:nvPicPr>
          <p:cNvPr id="30725" name="Picture 8" descr="Graphic of a pie chart: space heating 31%, space cooling 12%, water heating 12%, lighting 11%, computers and electronics 9%, appliances 9%, refrigeration 8%, other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4572000" cy="491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wipe(left)">
                                      <p:cBhvr>
                                        <p:cTn id="1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t>Energy Conservation Tips</a:t>
            </a:r>
          </a:p>
        </p:txBody>
      </p:sp>
      <p:sp>
        <p:nvSpPr>
          <p:cNvPr id="32771" name="Rectangle 3"/>
          <p:cNvSpPr>
            <a:spLocks noGrp="1" noChangeArrowheads="1"/>
          </p:cNvSpPr>
          <p:nvPr>
            <p:ph type="body" sz="half" idx="1"/>
          </p:nvPr>
        </p:nvSpPr>
        <p:spPr>
          <a:xfrm>
            <a:off x="457200" y="1600200"/>
            <a:ext cx="8305800" cy="4648200"/>
          </a:xfrm>
        </p:spPr>
        <p:txBody>
          <a:bodyPr/>
          <a:lstStyle/>
          <a:p>
            <a:pPr marL="0" indent="0" eaLnBrk="1" hangingPunct="1">
              <a:buNone/>
            </a:pPr>
            <a:r>
              <a:rPr lang="en-US" altLang="en-US" dirty="0">
                <a:solidFill>
                  <a:srgbClr val="FF0000"/>
                </a:solidFill>
              </a:rPr>
              <a:t>Use high efficiency furnaces and air conditioning units.</a:t>
            </a:r>
          </a:p>
          <a:p>
            <a:pPr marL="0" indent="0" eaLnBrk="1" hangingPunct="1">
              <a:buNone/>
            </a:pPr>
            <a:r>
              <a:rPr lang="en-US" altLang="en-US" dirty="0">
                <a:solidFill>
                  <a:srgbClr val="0070C0"/>
                </a:solidFill>
              </a:rPr>
              <a:t>Use less hot water for showers, dishes, clothes</a:t>
            </a:r>
          </a:p>
          <a:p>
            <a:pPr marL="0" indent="0" eaLnBrk="1" hangingPunct="1">
              <a:buNone/>
            </a:pPr>
            <a:r>
              <a:rPr lang="en-US" altLang="en-US" dirty="0">
                <a:solidFill>
                  <a:srgbClr val="00B050"/>
                </a:solidFill>
              </a:rPr>
              <a:t>Insulate any holes (fireplace) and windows (thermal pane)</a:t>
            </a:r>
          </a:p>
          <a:p>
            <a:pPr marL="0" indent="0" eaLnBrk="1" hangingPunct="1">
              <a:buNone/>
            </a:pPr>
            <a:r>
              <a:rPr lang="en-US" altLang="en-US" dirty="0">
                <a:solidFill>
                  <a:srgbClr val="FF0000"/>
                </a:solidFill>
              </a:rPr>
              <a:t>Adjust thermostat at night and during day when not at home.</a:t>
            </a:r>
          </a:p>
        </p:txBody>
      </p:sp>
      <p:pic>
        <p:nvPicPr>
          <p:cNvPr id="32772" name="Picture 4" descr="Thermal photograph of ranch style house shows heat escaping through windows, doors, and front porch."/>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7177" y="1447800"/>
            <a:ext cx="8980623"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42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ipe(left)">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ipe(left)">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ipe(left)">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72"/>
                                        </p:tgtEl>
                                        <p:attrNameLst>
                                          <p:attrName>style.visibility</p:attrName>
                                        </p:attrNameLst>
                                      </p:cBhvr>
                                      <p:to>
                                        <p:strVal val="visible"/>
                                      </p:to>
                                    </p:set>
                                    <p:animEffect transition="in" filter="fade">
                                      <p:cBhvr>
                                        <p:cTn id="2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t>Other Energy Conservation Tips</a:t>
            </a:r>
          </a:p>
        </p:txBody>
      </p:sp>
      <p:sp>
        <p:nvSpPr>
          <p:cNvPr id="32771" name="Rectangle 3"/>
          <p:cNvSpPr>
            <a:spLocks noGrp="1" noChangeArrowheads="1"/>
          </p:cNvSpPr>
          <p:nvPr>
            <p:ph type="body" sz="half" idx="1"/>
          </p:nvPr>
        </p:nvSpPr>
        <p:spPr>
          <a:xfrm>
            <a:off x="838200" y="1295400"/>
            <a:ext cx="7924800" cy="5334000"/>
          </a:xfrm>
        </p:spPr>
        <p:txBody>
          <a:bodyPr/>
          <a:lstStyle/>
          <a:p>
            <a:pPr marL="0" indent="0" eaLnBrk="1" hangingPunct="1">
              <a:buNone/>
            </a:pPr>
            <a:r>
              <a:rPr lang="en-US" altLang="en-US" dirty="0">
                <a:solidFill>
                  <a:srgbClr val="00B050"/>
                </a:solidFill>
              </a:rPr>
              <a:t>Insulation makes a difference (ceiling, windows, doors).</a:t>
            </a:r>
          </a:p>
          <a:p>
            <a:pPr marL="0" indent="0" eaLnBrk="1" hangingPunct="1">
              <a:buNone/>
            </a:pPr>
            <a:r>
              <a:rPr lang="en-US" altLang="en-US" dirty="0">
                <a:solidFill>
                  <a:srgbClr val="FF0000"/>
                </a:solidFill>
              </a:rPr>
              <a:t>Using digitally controlled heating/cooling programs to warm/cool only at times when it is needed.</a:t>
            </a:r>
          </a:p>
          <a:p>
            <a:pPr marL="0" indent="0" eaLnBrk="1" hangingPunct="1">
              <a:buNone/>
            </a:pPr>
            <a:r>
              <a:rPr lang="en-US" altLang="en-US" dirty="0">
                <a:solidFill>
                  <a:srgbClr val="0070C0"/>
                </a:solidFill>
              </a:rPr>
              <a:t>Use occupancy / motion sensors for lights.</a:t>
            </a:r>
          </a:p>
          <a:p>
            <a:pPr marL="0" indent="0" eaLnBrk="1" hangingPunct="1">
              <a:buNone/>
            </a:pPr>
            <a:r>
              <a:rPr lang="en-US" altLang="en-US" dirty="0">
                <a:solidFill>
                  <a:srgbClr val="00B050"/>
                </a:solidFill>
              </a:rPr>
              <a:t>Use compact fluorescent lighting.</a:t>
            </a:r>
          </a:p>
          <a:p>
            <a:pPr marL="0" indent="0" eaLnBrk="1" hangingPunct="1">
              <a:buNone/>
            </a:pPr>
            <a:r>
              <a:rPr lang="en-US" altLang="en-US" dirty="0">
                <a:solidFill>
                  <a:srgbClr val="FF0000"/>
                </a:solidFill>
              </a:rPr>
              <a:t>Turn off appliances when not in use, and/or unplug appliances so they don’t continue to draw electricity.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ipe(left)">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ipe(left)">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ipe(left)">
                                      <p:cBhvr>
                                        <p:cTn id="22" dur="500"/>
                                        <p:tgtEl>
                                          <p:spTgt spid="327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wipe(left)">
                                      <p:cBhvr>
                                        <p:cTn id="27" dur="5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u="sng"/>
              <a:t>Two Types of Energy Sources</a:t>
            </a:r>
          </a:p>
        </p:txBody>
      </p:sp>
      <p:pic>
        <p:nvPicPr>
          <p:cNvPr id="6" name="Picture 48" descr="renewable-vs-n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1280885"/>
            <a:ext cx="7391400" cy="54247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rot="2235165">
            <a:off x="6014198" y="3767892"/>
            <a:ext cx="2229642" cy="369332"/>
          </a:xfrm>
          <a:prstGeom prst="rect">
            <a:avLst/>
          </a:prstGeom>
          <a:solidFill>
            <a:srgbClr val="FFFF00"/>
          </a:solidFill>
        </p:spPr>
        <p:txBody>
          <a:bodyPr wrap="square">
            <a:spAutoFit/>
          </a:bodyPr>
          <a:lstStyle/>
          <a:p>
            <a:pPr algn="ctr"/>
            <a:r>
              <a:rPr lang="en-US" altLang="en-US" b="1" dirty="0">
                <a:solidFill>
                  <a:srgbClr val="00B050"/>
                </a:solidFill>
              </a:rPr>
              <a:t>FOSSIL FUELS</a:t>
            </a:r>
            <a:endParaRPr lang="en-US" dirty="0"/>
          </a:p>
        </p:txBody>
      </p:sp>
    </p:spTree>
    <p:extLst>
      <p:ext uri="{BB962C8B-B14F-4D97-AF65-F5344CB8AC3E}">
        <p14:creationId xmlns:p14="http://schemas.microsoft.com/office/powerpoint/2010/main" val="25465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55" descr="Share of electricity generated from each energy source, 2007. Coal 48.5%, Natural gas 21.6%, nuclear power 19.4%, hydroelectric 5.8%, Other renewables 2.5%, petroleum 1.6%, other gases 0.3%, other 0.3%."/>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4191000" y="35257"/>
            <a:ext cx="4924567" cy="68227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3"/>
          <p:cNvSpPr txBox="1">
            <a:spLocks noChangeArrowheads="1"/>
          </p:cNvSpPr>
          <p:nvPr/>
        </p:nvSpPr>
        <p:spPr>
          <a:xfrm>
            <a:off x="152400" y="1219200"/>
            <a:ext cx="3810000" cy="4953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en-US" sz="3600" dirty="0"/>
              <a:t>U.S. ENERGY CONSUMPTION BY SOURCE</a:t>
            </a:r>
          </a:p>
          <a:p>
            <a:pPr marL="0" indent="0" algn="ctr" eaLnBrk="1" hangingPunct="1">
              <a:buFontTx/>
              <a:buNone/>
            </a:pPr>
            <a:endParaRPr lang="en-US" altLang="en-US" sz="2400" kern="0" dirty="0">
              <a:solidFill>
                <a:srgbClr val="00B050"/>
              </a:solidFill>
            </a:endParaRPr>
          </a:p>
          <a:p>
            <a:pPr marL="282575" indent="-268288" eaLnBrk="1" hangingPunct="1"/>
            <a:r>
              <a:rPr lang="en-US" altLang="en-US" sz="2800" kern="0" dirty="0">
                <a:solidFill>
                  <a:srgbClr val="00B050"/>
                </a:solidFill>
              </a:rPr>
              <a:t>What energy source produces most of the country’s electricity?</a:t>
            </a:r>
          </a:p>
          <a:p>
            <a:pPr marL="282575" indent="-268288" eaLnBrk="1" hangingPunct="1">
              <a:buNone/>
            </a:pPr>
            <a:endParaRPr lang="en-US" altLang="en-US" sz="2800" kern="0" dirty="0">
              <a:solidFill>
                <a:srgbClr val="FF0000"/>
              </a:solidFill>
            </a:endParaRPr>
          </a:p>
          <a:p>
            <a:pPr marL="282575" indent="-268288" eaLnBrk="1" hangingPunct="1"/>
            <a:r>
              <a:rPr lang="en-US" altLang="en-US" sz="2800" kern="0" dirty="0">
                <a:solidFill>
                  <a:srgbClr val="FF0000"/>
                </a:solidFill>
              </a:rPr>
              <a:t>What is second?</a:t>
            </a:r>
            <a:r>
              <a:rPr lang="en-US" altLang="en-US" sz="3600" kern="0" dirty="0">
                <a:solidFill>
                  <a:srgbClr val="FF0000"/>
                </a:solidFill>
              </a:rPr>
              <a:t>	</a:t>
            </a:r>
            <a:endParaRPr lang="en-US" altLang="en-US" sz="3600" i="1" kern="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Energy</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2465"/>
            <a:ext cx="8763000" cy="492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304800" y="1600200"/>
            <a:ext cx="82296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buNone/>
            </a:pPr>
            <a:r>
              <a:rPr lang="en-US" altLang="en-US" sz="3600" kern="0" dirty="0">
                <a:solidFill>
                  <a:srgbClr val="FF0000"/>
                </a:solidFill>
              </a:rPr>
              <a:t>Sources that CAN be replenished (can be used over and over).  </a:t>
            </a:r>
          </a:p>
          <a:p>
            <a:pPr marL="0" indent="0" eaLnBrk="1" hangingPunct="1">
              <a:buNone/>
            </a:pPr>
            <a:endParaRPr lang="en-US" altLang="en-US" sz="1200" kern="0" dirty="0">
              <a:solidFill>
                <a:srgbClr val="FF0000"/>
              </a:solidFill>
            </a:endParaRPr>
          </a:p>
          <a:p>
            <a:pPr algn="ctr" eaLnBrk="1" hangingPunct="1">
              <a:buFontTx/>
              <a:buNone/>
            </a:pPr>
            <a:r>
              <a:rPr lang="en-US" altLang="en-US" sz="3600" i="1" kern="0" dirty="0">
                <a:solidFill>
                  <a:schemeClr val="bg1"/>
                </a:solidFill>
              </a:rPr>
              <a:t>Wind</a:t>
            </a:r>
          </a:p>
          <a:p>
            <a:pPr algn="ctr" eaLnBrk="1" hangingPunct="1">
              <a:buFontTx/>
              <a:buNone/>
            </a:pPr>
            <a:r>
              <a:rPr lang="en-US" altLang="en-US" sz="3600" kern="0" dirty="0">
                <a:solidFill>
                  <a:schemeClr val="bg1"/>
                </a:solidFill>
              </a:rPr>
              <a:t>S</a:t>
            </a:r>
            <a:r>
              <a:rPr lang="en-US" altLang="en-US" sz="3600" i="1" kern="0" dirty="0">
                <a:solidFill>
                  <a:schemeClr val="bg1"/>
                </a:solidFill>
              </a:rPr>
              <a:t>olar</a:t>
            </a:r>
          </a:p>
          <a:p>
            <a:pPr algn="ctr" eaLnBrk="1" hangingPunct="1">
              <a:buFontTx/>
              <a:buNone/>
            </a:pPr>
            <a:r>
              <a:rPr lang="en-US" altLang="en-US" sz="3600" i="1" kern="0" dirty="0">
                <a:solidFill>
                  <a:schemeClr val="bg1"/>
                </a:solidFill>
              </a:rPr>
              <a:t>Geothermal</a:t>
            </a:r>
          </a:p>
          <a:p>
            <a:pPr algn="ctr" eaLnBrk="1" hangingPunct="1">
              <a:buFontTx/>
              <a:buNone/>
            </a:pPr>
            <a:r>
              <a:rPr lang="en-US" altLang="en-US" sz="3600" i="1" kern="0" dirty="0">
                <a:solidFill>
                  <a:schemeClr val="bg1"/>
                </a:solidFill>
              </a:rPr>
              <a:t>Hydroelectric</a:t>
            </a:r>
          </a:p>
        </p:txBody>
      </p:sp>
    </p:spTree>
    <p:extLst>
      <p:ext uri="{BB962C8B-B14F-4D97-AF65-F5344CB8AC3E}">
        <p14:creationId xmlns:p14="http://schemas.microsoft.com/office/powerpoint/2010/main" val="18482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Non-Renewable Energy</a:t>
            </a:r>
          </a:p>
        </p:txBody>
      </p:sp>
      <p:sp>
        <p:nvSpPr>
          <p:cNvPr id="6" name="Rectangle 3"/>
          <p:cNvSpPr txBox="1">
            <a:spLocks noChangeArrowheads="1"/>
          </p:cNvSpPr>
          <p:nvPr/>
        </p:nvSpPr>
        <p:spPr bwMode="auto">
          <a:xfrm>
            <a:off x="457200" y="14478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en-US" kern="0" dirty="0">
                <a:solidFill>
                  <a:srgbClr val="C00000"/>
                </a:solidFill>
              </a:rPr>
              <a:t>These sources CANNOT be replaced once they have been used (replenished).  </a:t>
            </a:r>
          </a:p>
          <a:p>
            <a:pPr marL="0" indent="0" eaLnBrk="1" hangingPunct="1">
              <a:buFontTx/>
              <a:buNone/>
            </a:pPr>
            <a:endParaRPr lang="en-US" altLang="en-US" sz="1200" kern="0" dirty="0"/>
          </a:p>
          <a:p>
            <a:pPr marL="0" indent="0" eaLnBrk="1" hangingPunct="1">
              <a:buFontTx/>
              <a:buNone/>
            </a:pPr>
            <a:r>
              <a:rPr lang="en-US" altLang="en-US" kern="0" dirty="0">
                <a:solidFill>
                  <a:srgbClr val="00B050"/>
                </a:solidFill>
              </a:rPr>
              <a:t>Fossil Fuels</a:t>
            </a:r>
            <a:endParaRPr lang="en-US" altLang="en-US" sz="2400" kern="0" dirty="0">
              <a:solidFill>
                <a:srgbClr val="00B050"/>
              </a:solidFill>
            </a:endParaRPr>
          </a:p>
          <a:p>
            <a:pPr marL="800100" eaLnBrk="1" hangingPunct="1"/>
            <a:r>
              <a:rPr lang="en-US" altLang="en-US" sz="2800" i="1" kern="0" dirty="0">
                <a:solidFill>
                  <a:srgbClr val="7030A0"/>
                </a:solidFill>
              </a:rPr>
              <a:t>Coal</a:t>
            </a:r>
          </a:p>
          <a:p>
            <a:pPr marL="800100" eaLnBrk="1" hangingPunct="1"/>
            <a:r>
              <a:rPr lang="en-US" altLang="en-US" sz="2800" i="1" kern="0" dirty="0">
                <a:solidFill>
                  <a:srgbClr val="FF0000"/>
                </a:solidFill>
              </a:rPr>
              <a:t>Petroleum</a:t>
            </a:r>
          </a:p>
          <a:p>
            <a:pPr marL="800100" eaLnBrk="1" hangingPunct="1"/>
            <a:r>
              <a:rPr lang="en-US" altLang="en-US" sz="2800" i="1" kern="0" dirty="0"/>
              <a:t>Natural gas</a:t>
            </a:r>
          </a:p>
          <a:p>
            <a:pPr eaLnBrk="1" hangingPunct="1">
              <a:buFontTx/>
              <a:buNone/>
            </a:pPr>
            <a:endParaRPr lang="en-US" altLang="en-US" sz="1200" i="1" kern="0" dirty="0"/>
          </a:p>
          <a:p>
            <a:pPr eaLnBrk="1" hangingPunct="1">
              <a:buFontTx/>
              <a:buNone/>
            </a:pPr>
            <a:r>
              <a:rPr lang="en-US" altLang="en-US" sz="2800" i="1" kern="0" dirty="0"/>
              <a:t>Manufactured items like plastics, </a:t>
            </a:r>
            <a:r>
              <a:rPr lang="en-US" altLang="en-US" sz="2800" i="1" kern="0" dirty="0" err="1"/>
              <a:t>vinyls</a:t>
            </a:r>
            <a:endParaRPr lang="en-US" altLang="en-US" sz="2800" i="1" kern="0" dirty="0"/>
          </a:p>
          <a:p>
            <a:pPr eaLnBrk="1" hangingPunct="1">
              <a:buFontTx/>
              <a:buNone/>
            </a:pPr>
            <a:endParaRPr lang="en-US" altLang="en-US" sz="1200" i="1" kern="0">
              <a:solidFill>
                <a:srgbClr val="7030A0"/>
              </a:solidFill>
            </a:endParaRPr>
          </a:p>
          <a:p>
            <a:pPr eaLnBrk="1" hangingPunct="1">
              <a:buFontTx/>
              <a:buNone/>
            </a:pPr>
            <a:r>
              <a:rPr lang="en-US" altLang="en-US" sz="2800" i="1" kern="0" dirty="0">
                <a:solidFill>
                  <a:srgbClr val="7030A0"/>
                </a:solidFill>
              </a:rPr>
              <a:t>Nuclear Power</a:t>
            </a:r>
          </a:p>
        </p:txBody>
      </p:sp>
    </p:spTree>
    <p:extLst>
      <p:ext uri="{BB962C8B-B14F-4D97-AF65-F5344CB8AC3E}">
        <p14:creationId xmlns:p14="http://schemas.microsoft.com/office/powerpoint/2010/main" val="425519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fade">
                                      <p:cBhvr>
                                        <p:cTn id="3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16028</TotalTime>
  <Words>1697</Words>
  <Application>Microsoft Office PowerPoint</Application>
  <PresentationFormat>On-screen Show (4:3)</PresentationFormat>
  <Paragraphs>233</Paragraphs>
  <Slides>52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Arial Black</vt:lpstr>
      <vt:lpstr>Default Design</vt:lpstr>
      <vt:lpstr>To View Slide Show</vt:lpstr>
      <vt:lpstr>ENERGY SOURCES</vt:lpstr>
      <vt:lpstr>Energy Sources</vt:lpstr>
      <vt:lpstr>Energy Sources</vt:lpstr>
      <vt:lpstr>Two Types of Energy Sources</vt:lpstr>
      <vt:lpstr>Two Types of Energy Sources</vt:lpstr>
      <vt:lpstr>PowerPoint Presentation</vt:lpstr>
      <vt:lpstr>Renewable Energy</vt:lpstr>
      <vt:lpstr>Non-Renewable Energy</vt:lpstr>
      <vt:lpstr>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Solar Energy for Homes</vt:lpstr>
      <vt:lpstr>PowerPoint Presentation</vt:lpstr>
      <vt:lpstr>Passive Solar Energy</vt:lpstr>
      <vt:lpstr>Non-Renewable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Power Plant</vt:lpstr>
      <vt:lpstr>ELECTRICITY</vt:lpstr>
      <vt:lpstr>ELECTRICITY</vt:lpstr>
      <vt:lpstr>Electricity Production</vt:lpstr>
      <vt:lpstr>Electricity Production</vt:lpstr>
      <vt:lpstr>PowerPoint Presentation</vt:lpstr>
      <vt:lpstr>The Problem With Fossil Fuels</vt:lpstr>
      <vt:lpstr>Pollution Generated  From Burning Coal</vt:lpstr>
      <vt:lpstr>PowerPoint Presentation</vt:lpstr>
      <vt:lpstr>Quick Check</vt:lpstr>
      <vt:lpstr>Pollution Results</vt:lpstr>
      <vt:lpstr>Energy Conservation</vt:lpstr>
      <vt:lpstr>Energy Conservation Tips</vt:lpstr>
      <vt:lpstr>Other Energy Conservation Tips</vt:lpstr>
    </vt:vector>
  </TitlesOfParts>
  <Company>Berkley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dc:title>
  <dc:creator>BSD</dc:creator>
  <cp:lastModifiedBy>Craig Riesen</cp:lastModifiedBy>
  <cp:revision>123</cp:revision>
  <dcterms:created xsi:type="dcterms:W3CDTF">2005-11-21T15:42:48Z</dcterms:created>
  <dcterms:modified xsi:type="dcterms:W3CDTF">2025-01-30T19:58:04Z</dcterms:modified>
</cp:coreProperties>
</file>