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56" r:id="rId3"/>
    <p:sldId id="286" r:id="rId4"/>
    <p:sldId id="287" r:id="rId5"/>
    <p:sldId id="265" r:id="rId6"/>
    <p:sldId id="264" r:id="rId7"/>
    <p:sldId id="258" r:id="rId8"/>
    <p:sldId id="288" r:id="rId9"/>
    <p:sldId id="259" r:id="rId10"/>
    <p:sldId id="289" r:id="rId11"/>
    <p:sldId id="290" r:id="rId12"/>
    <p:sldId id="291" r:id="rId13"/>
    <p:sldId id="292" r:id="rId14"/>
    <p:sldId id="261" r:id="rId15"/>
    <p:sldId id="262" r:id="rId16"/>
    <p:sldId id="263" r:id="rId17"/>
    <p:sldId id="293" r:id="rId18"/>
    <p:sldId id="267" r:id="rId19"/>
    <p:sldId id="268" r:id="rId20"/>
    <p:sldId id="269"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5D6C263-ECA5-A89A-83AB-3918AD58BD5A}"/>
              </a:ext>
            </a:extLst>
          </p:cNvPr>
          <p:cNvSpPr>
            <a:spLocks noGrp="1"/>
          </p:cNvSpPr>
          <p:nvPr>
            <p:ph type="dt" sz="half" idx="10"/>
          </p:nvPr>
        </p:nvSpPr>
        <p:spPr/>
        <p:txBody>
          <a:bodyPr/>
          <a:lstStyle>
            <a:lvl1pPr>
              <a:defRPr/>
            </a:lvl1pPr>
          </a:lstStyle>
          <a:p>
            <a:pPr>
              <a:defRPr/>
            </a:pPr>
            <a:fld id="{9B503540-2A8B-4EF4-A4B3-6A872F7F57D1}" type="datetimeFigureOut">
              <a:rPr lang="en-US"/>
              <a:pPr>
                <a:defRPr/>
              </a:pPr>
              <a:t>11/13/2023</a:t>
            </a:fld>
            <a:endParaRPr lang="en-US"/>
          </a:p>
        </p:txBody>
      </p:sp>
      <p:sp>
        <p:nvSpPr>
          <p:cNvPr id="5" name="Footer Placeholder 4">
            <a:extLst>
              <a:ext uri="{FF2B5EF4-FFF2-40B4-BE49-F238E27FC236}">
                <a16:creationId xmlns:a16="http://schemas.microsoft.com/office/drawing/2014/main" id="{6BDB4F83-6345-1071-D154-D3165557554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9972CC9-0D83-0C98-11F3-B466A69FE6D5}"/>
              </a:ext>
            </a:extLst>
          </p:cNvPr>
          <p:cNvSpPr>
            <a:spLocks noGrp="1"/>
          </p:cNvSpPr>
          <p:nvPr>
            <p:ph type="sldNum" sz="quarter" idx="12"/>
          </p:nvPr>
        </p:nvSpPr>
        <p:spPr/>
        <p:txBody>
          <a:bodyPr/>
          <a:lstStyle>
            <a:lvl1pPr>
              <a:defRPr/>
            </a:lvl1pPr>
          </a:lstStyle>
          <a:p>
            <a:fld id="{898986F1-6B95-45F3-A3D0-5EBDE180BA8C}" type="slidenum">
              <a:rPr lang="en-US" altLang="en-US"/>
              <a:pPr/>
              <a:t>‹#›</a:t>
            </a:fld>
            <a:endParaRPr lang="en-US" altLang="en-US"/>
          </a:p>
        </p:txBody>
      </p:sp>
    </p:spTree>
    <p:extLst>
      <p:ext uri="{BB962C8B-B14F-4D97-AF65-F5344CB8AC3E}">
        <p14:creationId xmlns:p14="http://schemas.microsoft.com/office/powerpoint/2010/main" val="354598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F2C9CB-2C79-855F-E714-5871D14E85AE}"/>
              </a:ext>
            </a:extLst>
          </p:cNvPr>
          <p:cNvSpPr>
            <a:spLocks noGrp="1"/>
          </p:cNvSpPr>
          <p:nvPr>
            <p:ph type="dt" sz="half" idx="10"/>
          </p:nvPr>
        </p:nvSpPr>
        <p:spPr/>
        <p:txBody>
          <a:bodyPr/>
          <a:lstStyle>
            <a:lvl1pPr>
              <a:defRPr/>
            </a:lvl1pPr>
          </a:lstStyle>
          <a:p>
            <a:pPr>
              <a:defRPr/>
            </a:pPr>
            <a:fld id="{918C8033-3C28-4974-9CD0-F0EBE3EBB141}" type="datetimeFigureOut">
              <a:rPr lang="en-US"/>
              <a:pPr>
                <a:defRPr/>
              </a:pPr>
              <a:t>11/13/2023</a:t>
            </a:fld>
            <a:endParaRPr lang="en-US"/>
          </a:p>
        </p:txBody>
      </p:sp>
      <p:sp>
        <p:nvSpPr>
          <p:cNvPr id="5" name="Footer Placeholder 4">
            <a:extLst>
              <a:ext uri="{FF2B5EF4-FFF2-40B4-BE49-F238E27FC236}">
                <a16:creationId xmlns:a16="http://schemas.microsoft.com/office/drawing/2014/main" id="{A8A7CA58-8D32-B801-78A7-75A974C38F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B5F0D06-9DB5-9542-2106-92B9D3708157}"/>
              </a:ext>
            </a:extLst>
          </p:cNvPr>
          <p:cNvSpPr>
            <a:spLocks noGrp="1"/>
          </p:cNvSpPr>
          <p:nvPr>
            <p:ph type="sldNum" sz="quarter" idx="12"/>
          </p:nvPr>
        </p:nvSpPr>
        <p:spPr/>
        <p:txBody>
          <a:bodyPr/>
          <a:lstStyle>
            <a:lvl1pPr>
              <a:defRPr/>
            </a:lvl1pPr>
          </a:lstStyle>
          <a:p>
            <a:fld id="{CDC3651B-E851-4E62-BEAB-B2E690F603D8}" type="slidenum">
              <a:rPr lang="en-US" altLang="en-US"/>
              <a:pPr/>
              <a:t>‹#›</a:t>
            </a:fld>
            <a:endParaRPr lang="en-US" altLang="en-US"/>
          </a:p>
        </p:txBody>
      </p:sp>
    </p:spTree>
    <p:extLst>
      <p:ext uri="{BB962C8B-B14F-4D97-AF65-F5344CB8AC3E}">
        <p14:creationId xmlns:p14="http://schemas.microsoft.com/office/powerpoint/2010/main" val="1998231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C67A12-44F9-1782-3802-D1176555FDB6}"/>
              </a:ext>
            </a:extLst>
          </p:cNvPr>
          <p:cNvSpPr>
            <a:spLocks noGrp="1"/>
          </p:cNvSpPr>
          <p:nvPr>
            <p:ph type="dt" sz="half" idx="10"/>
          </p:nvPr>
        </p:nvSpPr>
        <p:spPr/>
        <p:txBody>
          <a:bodyPr/>
          <a:lstStyle>
            <a:lvl1pPr>
              <a:defRPr/>
            </a:lvl1pPr>
          </a:lstStyle>
          <a:p>
            <a:pPr>
              <a:defRPr/>
            </a:pPr>
            <a:fld id="{1124DBDC-BD02-4B30-B3E2-1DFB65F3796E}" type="datetimeFigureOut">
              <a:rPr lang="en-US"/>
              <a:pPr>
                <a:defRPr/>
              </a:pPr>
              <a:t>11/13/2023</a:t>
            </a:fld>
            <a:endParaRPr lang="en-US"/>
          </a:p>
        </p:txBody>
      </p:sp>
      <p:sp>
        <p:nvSpPr>
          <p:cNvPr id="5" name="Footer Placeholder 4">
            <a:extLst>
              <a:ext uri="{FF2B5EF4-FFF2-40B4-BE49-F238E27FC236}">
                <a16:creationId xmlns:a16="http://schemas.microsoft.com/office/drawing/2014/main" id="{638CC208-99B3-AD2D-0835-3D352CF9148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3EC7A9B-B38B-D4D5-2A82-CCDF4F5E3D99}"/>
              </a:ext>
            </a:extLst>
          </p:cNvPr>
          <p:cNvSpPr>
            <a:spLocks noGrp="1"/>
          </p:cNvSpPr>
          <p:nvPr>
            <p:ph type="sldNum" sz="quarter" idx="12"/>
          </p:nvPr>
        </p:nvSpPr>
        <p:spPr/>
        <p:txBody>
          <a:bodyPr/>
          <a:lstStyle>
            <a:lvl1pPr>
              <a:defRPr/>
            </a:lvl1pPr>
          </a:lstStyle>
          <a:p>
            <a:fld id="{48AC5398-9A21-4BED-8D72-0DFD41F7C691}" type="slidenum">
              <a:rPr lang="en-US" altLang="en-US"/>
              <a:pPr/>
              <a:t>‹#›</a:t>
            </a:fld>
            <a:endParaRPr lang="en-US" altLang="en-US"/>
          </a:p>
        </p:txBody>
      </p:sp>
    </p:spTree>
    <p:extLst>
      <p:ext uri="{BB962C8B-B14F-4D97-AF65-F5344CB8AC3E}">
        <p14:creationId xmlns:p14="http://schemas.microsoft.com/office/powerpoint/2010/main" val="12298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BD4C9A-D485-609C-CAAE-64A709A31452}"/>
              </a:ext>
            </a:extLst>
          </p:cNvPr>
          <p:cNvSpPr>
            <a:spLocks noGrp="1"/>
          </p:cNvSpPr>
          <p:nvPr>
            <p:ph type="dt" sz="half" idx="10"/>
          </p:nvPr>
        </p:nvSpPr>
        <p:spPr/>
        <p:txBody>
          <a:bodyPr/>
          <a:lstStyle>
            <a:lvl1pPr>
              <a:defRPr/>
            </a:lvl1pPr>
          </a:lstStyle>
          <a:p>
            <a:pPr>
              <a:defRPr/>
            </a:pPr>
            <a:fld id="{A3A13C1B-EB72-4DB4-9C1F-79C8DDBE8BD1}" type="datetimeFigureOut">
              <a:rPr lang="en-US"/>
              <a:pPr>
                <a:defRPr/>
              </a:pPr>
              <a:t>11/13/2023</a:t>
            </a:fld>
            <a:endParaRPr lang="en-US"/>
          </a:p>
        </p:txBody>
      </p:sp>
      <p:sp>
        <p:nvSpPr>
          <p:cNvPr id="5" name="Footer Placeholder 4">
            <a:extLst>
              <a:ext uri="{FF2B5EF4-FFF2-40B4-BE49-F238E27FC236}">
                <a16:creationId xmlns:a16="http://schemas.microsoft.com/office/drawing/2014/main" id="{39239F66-5F13-3796-6112-5FAFEF852AF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7770120-BC7D-1FCA-5EBB-A0BE686686CA}"/>
              </a:ext>
            </a:extLst>
          </p:cNvPr>
          <p:cNvSpPr>
            <a:spLocks noGrp="1"/>
          </p:cNvSpPr>
          <p:nvPr>
            <p:ph type="sldNum" sz="quarter" idx="12"/>
          </p:nvPr>
        </p:nvSpPr>
        <p:spPr/>
        <p:txBody>
          <a:bodyPr/>
          <a:lstStyle>
            <a:lvl1pPr>
              <a:defRPr/>
            </a:lvl1pPr>
          </a:lstStyle>
          <a:p>
            <a:fld id="{E5AD2C00-C5CA-46CE-A079-85D5363BDEE5}" type="slidenum">
              <a:rPr lang="en-US" altLang="en-US"/>
              <a:pPr/>
              <a:t>‹#›</a:t>
            </a:fld>
            <a:endParaRPr lang="en-US" altLang="en-US"/>
          </a:p>
        </p:txBody>
      </p:sp>
    </p:spTree>
    <p:extLst>
      <p:ext uri="{BB962C8B-B14F-4D97-AF65-F5344CB8AC3E}">
        <p14:creationId xmlns:p14="http://schemas.microsoft.com/office/powerpoint/2010/main" val="29370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CA4682-2F62-6865-DFDC-1649EA938819}"/>
              </a:ext>
            </a:extLst>
          </p:cNvPr>
          <p:cNvSpPr>
            <a:spLocks noGrp="1"/>
          </p:cNvSpPr>
          <p:nvPr>
            <p:ph type="dt" sz="half" idx="10"/>
          </p:nvPr>
        </p:nvSpPr>
        <p:spPr/>
        <p:txBody>
          <a:bodyPr/>
          <a:lstStyle>
            <a:lvl1pPr>
              <a:defRPr/>
            </a:lvl1pPr>
          </a:lstStyle>
          <a:p>
            <a:pPr>
              <a:defRPr/>
            </a:pPr>
            <a:fld id="{3F2D2869-97D4-487A-B1C4-E0B082CDF4F0}" type="datetimeFigureOut">
              <a:rPr lang="en-US"/>
              <a:pPr>
                <a:defRPr/>
              </a:pPr>
              <a:t>11/13/2023</a:t>
            </a:fld>
            <a:endParaRPr lang="en-US"/>
          </a:p>
        </p:txBody>
      </p:sp>
      <p:sp>
        <p:nvSpPr>
          <p:cNvPr id="5" name="Footer Placeholder 4">
            <a:extLst>
              <a:ext uri="{FF2B5EF4-FFF2-40B4-BE49-F238E27FC236}">
                <a16:creationId xmlns:a16="http://schemas.microsoft.com/office/drawing/2014/main" id="{BD21B0F7-65C0-E2F0-CFF1-8D986DBA86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A102174-01B9-6AA5-163C-27D203F25EE6}"/>
              </a:ext>
            </a:extLst>
          </p:cNvPr>
          <p:cNvSpPr>
            <a:spLocks noGrp="1"/>
          </p:cNvSpPr>
          <p:nvPr>
            <p:ph type="sldNum" sz="quarter" idx="12"/>
          </p:nvPr>
        </p:nvSpPr>
        <p:spPr/>
        <p:txBody>
          <a:bodyPr/>
          <a:lstStyle>
            <a:lvl1pPr>
              <a:defRPr/>
            </a:lvl1pPr>
          </a:lstStyle>
          <a:p>
            <a:fld id="{52AFCB8D-5DC4-458D-ADFD-2D3528999A52}" type="slidenum">
              <a:rPr lang="en-US" altLang="en-US"/>
              <a:pPr/>
              <a:t>‹#›</a:t>
            </a:fld>
            <a:endParaRPr lang="en-US" altLang="en-US"/>
          </a:p>
        </p:txBody>
      </p:sp>
    </p:spTree>
    <p:extLst>
      <p:ext uri="{BB962C8B-B14F-4D97-AF65-F5344CB8AC3E}">
        <p14:creationId xmlns:p14="http://schemas.microsoft.com/office/powerpoint/2010/main" val="1789687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C472214-C00D-0ABF-2173-A5FD2645D95F}"/>
              </a:ext>
            </a:extLst>
          </p:cNvPr>
          <p:cNvSpPr>
            <a:spLocks noGrp="1"/>
          </p:cNvSpPr>
          <p:nvPr>
            <p:ph type="dt" sz="half" idx="10"/>
          </p:nvPr>
        </p:nvSpPr>
        <p:spPr/>
        <p:txBody>
          <a:bodyPr/>
          <a:lstStyle>
            <a:lvl1pPr>
              <a:defRPr/>
            </a:lvl1pPr>
          </a:lstStyle>
          <a:p>
            <a:pPr>
              <a:defRPr/>
            </a:pPr>
            <a:fld id="{FAB0E4BA-3EFB-4B94-885F-2D8401D2712F}" type="datetimeFigureOut">
              <a:rPr lang="en-US"/>
              <a:pPr>
                <a:defRPr/>
              </a:pPr>
              <a:t>11/13/2023</a:t>
            </a:fld>
            <a:endParaRPr lang="en-US"/>
          </a:p>
        </p:txBody>
      </p:sp>
      <p:sp>
        <p:nvSpPr>
          <p:cNvPr id="6" name="Footer Placeholder 4">
            <a:extLst>
              <a:ext uri="{FF2B5EF4-FFF2-40B4-BE49-F238E27FC236}">
                <a16:creationId xmlns:a16="http://schemas.microsoft.com/office/drawing/2014/main" id="{6F460203-F755-1DC5-B374-BE939EBDCF9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3EBC236-DE23-9A45-7363-0F412D748BF9}"/>
              </a:ext>
            </a:extLst>
          </p:cNvPr>
          <p:cNvSpPr>
            <a:spLocks noGrp="1"/>
          </p:cNvSpPr>
          <p:nvPr>
            <p:ph type="sldNum" sz="quarter" idx="12"/>
          </p:nvPr>
        </p:nvSpPr>
        <p:spPr/>
        <p:txBody>
          <a:bodyPr/>
          <a:lstStyle>
            <a:lvl1pPr>
              <a:defRPr/>
            </a:lvl1pPr>
          </a:lstStyle>
          <a:p>
            <a:fld id="{A4038364-C53F-4738-91CF-BCDC39DD89FF}" type="slidenum">
              <a:rPr lang="en-US" altLang="en-US"/>
              <a:pPr/>
              <a:t>‹#›</a:t>
            </a:fld>
            <a:endParaRPr lang="en-US" altLang="en-US"/>
          </a:p>
        </p:txBody>
      </p:sp>
    </p:spTree>
    <p:extLst>
      <p:ext uri="{BB962C8B-B14F-4D97-AF65-F5344CB8AC3E}">
        <p14:creationId xmlns:p14="http://schemas.microsoft.com/office/powerpoint/2010/main" val="3291306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57F4B53-1541-A2F1-7158-BE3FEF9D3A54}"/>
              </a:ext>
            </a:extLst>
          </p:cNvPr>
          <p:cNvSpPr>
            <a:spLocks noGrp="1"/>
          </p:cNvSpPr>
          <p:nvPr>
            <p:ph type="dt" sz="half" idx="10"/>
          </p:nvPr>
        </p:nvSpPr>
        <p:spPr/>
        <p:txBody>
          <a:bodyPr/>
          <a:lstStyle>
            <a:lvl1pPr>
              <a:defRPr/>
            </a:lvl1pPr>
          </a:lstStyle>
          <a:p>
            <a:pPr>
              <a:defRPr/>
            </a:pPr>
            <a:fld id="{C5E5665A-6E18-4B9A-964F-145A6475EF18}" type="datetimeFigureOut">
              <a:rPr lang="en-US"/>
              <a:pPr>
                <a:defRPr/>
              </a:pPr>
              <a:t>11/13/2023</a:t>
            </a:fld>
            <a:endParaRPr lang="en-US"/>
          </a:p>
        </p:txBody>
      </p:sp>
      <p:sp>
        <p:nvSpPr>
          <p:cNvPr id="8" name="Footer Placeholder 4">
            <a:extLst>
              <a:ext uri="{FF2B5EF4-FFF2-40B4-BE49-F238E27FC236}">
                <a16:creationId xmlns:a16="http://schemas.microsoft.com/office/drawing/2014/main" id="{DF83ED17-7C4D-9E2A-F88B-756CE0EDC71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CE3679F-4010-775C-2A88-5E1DD078B28D}"/>
              </a:ext>
            </a:extLst>
          </p:cNvPr>
          <p:cNvSpPr>
            <a:spLocks noGrp="1"/>
          </p:cNvSpPr>
          <p:nvPr>
            <p:ph type="sldNum" sz="quarter" idx="12"/>
          </p:nvPr>
        </p:nvSpPr>
        <p:spPr/>
        <p:txBody>
          <a:bodyPr/>
          <a:lstStyle>
            <a:lvl1pPr>
              <a:defRPr/>
            </a:lvl1pPr>
          </a:lstStyle>
          <a:p>
            <a:fld id="{AA1490E0-0CDC-4B51-A708-7FBF1BB87A8A}" type="slidenum">
              <a:rPr lang="en-US" altLang="en-US"/>
              <a:pPr/>
              <a:t>‹#›</a:t>
            </a:fld>
            <a:endParaRPr lang="en-US" altLang="en-US"/>
          </a:p>
        </p:txBody>
      </p:sp>
    </p:spTree>
    <p:extLst>
      <p:ext uri="{BB962C8B-B14F-4D97-AF65-F5344CB8AC3E}">
        <p14:creationId xmlns:p14="http://schemas.microsoft.com/office/powerpoint/2010/main" val="1642413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66AAB0E2-B7DE-BF2D-9896-F98995A23D6B}"/>
              </a:ext>
            </a:extLst>
          </p:cNvPr>
          <p:cNvSpPr>
            <a:spLocks noGrp="1"/>
          </p:cNvSpPr>
          <p:nvPr>
            <p:ph type="dt" sz="half" idx="10"/>
          </p:nvPr>
        </p:nvSpPr>
        <p:spPr/>
        <p:txBody>
          <a:bodyPr/>
          <a:lstStyle>
            <a:lvl1pPr>
              <a:defRPr/>
            </a:lvl1pPr>
          </a:lstStyle>
          <a:p>
            <a:pPr>
              <a:defRPr/>
            </a:pPr>
            <a:fld id="{A2ED80DA-08B2-49D4-BB7C-C124E3265D1D}" type="datetimeFigureOut">
              <a:rPr lang="en-US"/>
              <a:pPr>
                <a:defRPr/>
              </a:pPr>
              <a:t>11/13/2023</a:t>
            </a:fld>
            <a:endParaRPr lang="en-US"/>
          </a:p>
        </p:txBody>
      </p:sp>
      <p:sp>
        <p:nvSpPr>
          <p:cNvPr id="4" name="Footer Placeholder 4">
            <a:extLst>
              <a:ext uri="{FF2B5EF4-FFF2-40B4-BE49-F238E27FC236}">
                <a16:creationId xmlns:a16="http://schemas.microsoft.com/office/drawing/2014/main" id="{E48F556C-86B5-066C-BE4E-E55981A8C32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6FF77B7-F205-AB65-6EC5-FCFB5F525EB1}"/>
              </a:ext>
            </a:extLst>
          </p:cNvPr>
          <p:cNvSpPr>
            <a:spLocks noGrp="1"/>
          </p:cNvSpPr>
          <p:nvPr>
            <p:ph type="sldNum" sz="quarter" idx="12"/>
          </p:nvPr>
        </p:nvSpPr>
        <p:spPr/>
        <p:txBody>
          <a:bodyPr/>
          <a:lstStyle>
            <a:lvl1pPr>
              <a:defRPr/>
            </a:lvl1pPr>
          </a:lstStyle>
          <a:p>
            <a:fld id="{86BA7676-4570-4D5A-BE66-6B9132A93DB6}" type="slidenum">
              <a:rPr lang="en-US" altLang="en-US"/>
              <a:pPr/>
              <a:t>‹#›</a:t>
            </a:fld>
            <a:endParaRPr lang="en-US" altLang="en-US"/>
          </a:p>
        </p:txBody>
      </p:sp>
    </p:spTree>
    <p:extLst>
      <p:ext uri="{BB962C8B-B14F-4D97-AF65-F5344CB8AC3E}">
        <p14:creationId xmlns:p14="http://schemas.microsoft.com/office/powerpoint/2010/main" val="1663834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6685578-E79F-C9B1-6B52-16C74089C4BC}"/>
              </a:ext>
            </a:extLst>
          </p:cNvPr>
          <p:cNvSpPr>
            <a:spLocks noGrp="1"/>
          </p:cNvSpPr>
          <p:nvPr>
            <p:ph type="dt" sz="half" idx="10"/>
          </p:nvPr>
        </p:nvSpPr>
        <p:spPr/>
        <p:txBody>
          <a:bodyPr/>
          <a:lstStyle>
            <a:lvl1pPr>
              <a:defRPr/>
            </a:lvl1pPr>
          </a:lstStyle>
          <a:p>
            <a:pPr>
              <a:defRPr/>
            </a:pPr>
            <a:fld id="{0212E274-5CC0-4DC3-AFE2-14F9FDCC1DB0}" type="datetimeFigureOut">
              <a:rPr lang="en-US"/>
              <a:pPr>
                <a:defRPr/>
              </a:pPr>
              <a:t>11/13/2023</a:t>
            </a:fld>
            <a:endParaRPr lang="en-US"/>
          </a:p>
        </p:txBody>
      </p:sp>
      <p:sp>
        <p:nvSpPr>
          <p:cNvPr id="3" name="Footer Placeholder 4">
            <a:extLst>
              <a:ext uri="{FF2B5EF4-FFF2-40B4-BE49-F238E27FC236}">
                <a16:creationId xmlns:a16="http://schemas.microsoft.com/office/drawing/2014/main" id="{F6220DB2-C5F5-DBAF-035D-4E06A7D9D32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E0129E1-B5BA-E2D3-EA5A-A2A31822628E}"/>
              </a:ext>
            </a:extLst>
          </p:cNvPr>
          <p:cNvSpPr>
            <a:spLocks noGrp="1"/>
          </p:cNvSpPr>
          <p:nvPr>
            <p:ph type="sldNum" sz="quarter" idx="12"/>
          </p:nvPr>
        </p:nvSpPr>
        <p:spPr/>
        <p:txBody>
          <a:bodyPr/>
          <a:lstStyle>
            <a:lvl1pPr>
              <a:defRPr/>
            </a:lvl1pPr>
          </a:lstStyle>
          <a:p>
            <a:fld id="{DA4F87DB-FFB0-474D-8044-BB9217E5BDDC}" type="slidenum">
              <a:rPr lang="en-US" altLang="en-US"/>
              <a:pPr/>
              <a:t>‹#›</a:t>
            </a:fld>
            <a:endParaRPr lang="en-US" altLang="en-US"/>
          </a:p>
        </p:txBody>
      </p:sp>
    </p:spTree>
    <p:extLst>
      <p:ext uri="{BB962C8B-B14F-4D97-AF65-F5344CB8AC3E}">
        <p14:creationId xmlns:p14="http://schemas.microsoft.com/office/powerpoint/2010/main" val="1039062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F965D8D-9ADF-8A32-3546-835404748587}"/>
              </a:ext>
            </a:extLst>
          </p:cNvPr>
          <p:cNvSpPr>
            <a:spLocks noGrp="1"/>
          </p:cNvSpPr>
          <p:nvPr>
            <p:ph type="dt" sz="half" idx="10"/>
          </p:nvPr>
        </p:nvSpPr>
        <p:spPr/>
        <p:txBody>
          <a:bodyPr/>
          <a:lstStyle>
            <a:lvl1pPr>
              <a:defRPr/>
            </a:lvl1pPr>
          </a:lstStyle>
          <a:p>
            <a:pPr>
              <a:defRPr/>
            </a:pPr>
            <a:fld id="{08ED806A-4736-4C60-9B9C-E83A657CF969}" type="datetimeFigureOut">
              <a:rPr lang="en-US"/>
              <a:pPr>
                <a:defRPr/>
              </a:pPr>
              <a:t>11/13/2023</a:t>
            </a:fld>
            <a:endParaRPr lang="en-US"/>
          </a:p>
        </p:txBody>
      </p:sp>
      <p:sp>
        <p:nvSpPr>
          <p:cNvPr id="6" name="Footer Placeholder 4">
            <a:extLst>
              <a:ext uri="{FF2B5EF4-FFF2-40B4-BE49-F238E27FC236}">
                <a16:creationId xmlns:a16="http://schemas.microsoft.com/office/drawing/2014/main" id="{65B801E5-9358-F21A-8228-51A3AE1161E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59D0039-7524-4AC4-70E4-B2DF39AABBA2}"/>
              </a:ext>
            </a:extLst>
          </p:cNvPr>
          <p:cNvSpPr>
            <a:spLocks noGrp="1"/>
          </p:cNvSpPr>
          <p:nvPr>
            <p:ph type="sldNum" sz="quarter" idx="12"/>
          </p:nvPr>
        </p:nvSpPr>
        <p:spPr/>
        <p:txBody>
          <a:bodyPr/>
          <a:lstStyle>
            <a:lvl1pPr>
              <a:defRPr/>
            </a:lvl1pPr>
          </a:lstStyle>
          <a:p>
            <a:fld id="{E74AF12E-CC20-4A8A-B88A-11DE144FA9B0}" type="slidenum">
              <a:rPr lang="en-US" altLang="en-US"/>
              <a:pPr/>
              <a:t>‹#›</a:t>
            </a:fld>
            <a:endParaRPr lang="en-US" altLang="en-US"/>
          </a:p>
        </p:txBody>
      </p:sp>
    </p:spTree>
    <p:extLst>
      <p:ext uri="{BB962C8B-B14F-4D97-AF65-F5344CB8AC3E}">
        <p14:creationId xmlns:p14="http://schemas.microsoft.com/office/powerpoint/2010/main" val="1095435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407AAAD-78CE-EE2A-063C-1AC6BE8C253D}"/>
              </a:ext>
            </a:extLst>
          </p:cNvPr>
          <p:cNvSpPr>
            <a:spLocks noGrp="1"/>
          </p:cNvSpPr>
          <p:nvPr>
            <p:ph type="dt" sz="half" idx="10"/>
          </p:nvPr>
        </p:nvSpPr>
        <p:spPr/>
        <p:txBody>
          <a:bodyPr/>
          <a:lstStyle>
            <a:lvl1pPr>
              <a:defRPr/>
            </a:lvl1pPr>
          </a:lstStyle>
          <a:p>
            <a:pPr>
              <a:defRPr/>
            </a:pPr>
            <a:fld id="{D721DB33-D442-4730-84B0-25712E14DC76}" type="datetimeFigureOut">
              <a:rPr lang="en-US"/>
              <a:pPr>
                <a:defRPr/>
              </a:pPr>
              <a:t>11/13/2023</a:t>
            </a:fld>
            <a:endParaRPr lang="en-US"/>
          </a:p>
        </p:txBody>
      </p:sp>
      <p:sp>
        <p:nvSpPr>
          <p:cNvPr id="6" name="Footer Placeholder 4">
            <a:extLst>
              <a:ext uri="{FF2B5EF4-FFF2-40B4-BE49-F238E27FC236}">
                <a16:creationId xmlns:a16="http://schemas.microsoft.com/office/drawing/2014/main" id="{359A385C-8AC3-0356-2CBB-EBE53B5A33D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7D6B964-48A0-6753-1325-D8F79DBA0F8D}"/>
              </a:ext>
            </a:extLst>
          </p:cNvPr>
          <p:cNvSpPr>
            <a:spLocks noGrp="1"/>
          </p:cNvSpPr>
          <p:nvPr>
            <p:ph type="sldNum" sz="quarter" idx="12"/>
          </p:nvPr>
        </p:nvSpPr>
        <p:spPr/>
        <p:txBody>
          <a:bodyPr/>
          <a:lstStyle>
            <a:lvl1pPr>
              <a:defRPr/>
            </a:lvl1pPr>
          </a:lstStyle>
          <a:p>
            <a:fld id="{D28E9899-11B5-4A07-AF95-866F42A0E250}" type="slidenum">
              <a:rPr lang="en-US" altLang="en-US"/>
              <a:pPr/>
              <a:t>‹#›</a:t>
            </a:fld>
            <a:endParaRPr lang="en-US" altLang="en-US"/>
          </a:p>
        </p:txBody>
      </p:sp>
    </p:spTree>
    <p:extLst>
      <p:ext uri="{BB962C8B-B14F-4D97-AF65-F5344CB8AC3E}">
        <p14:creationId xmlns:p14="http://schemas.microsoft.com/office/powerpoint/2010/main" val="336380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DF5CEC6-2091-C60C-5155-2CC79663DFE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F4F5175-FCBE-2A8D-6FA3-E74A8CE3796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CBF73F3-8D27-3524-1BDB-76F2448F476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548416E-619F-4A52-A143-E234C683440F}" type="datetimeFigureOut">
              <a:rPr lang="en-US"/>
              <a:pPr>
                <a:defRPr/>
              </a:pPr>
              <a:t>11/13/2023</a:t>
            </a:fld>
            <a:endParaRPr lang="en-US"/>
          </a:p>
        </p:txBody>
      </p:sp>
      <p:sp>
        <p:nvSpPr>
          <p:cNvPr id="5" name="Footer Placeholder 4">
            <a:extLst>
              <a:ext uri="{FF2B5EF4-FFF2-40B4-BE49-F238E27FC236}">
                <a16:creationId xmlns:a16="http://schemas.microsoft.com/office/drawing/2014/main" id="{F4D7F550-0415-EBEE-4DBB-A2E5E09C57F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DCD5AB2A-B1A1-9567-7967-24A0DF18330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Calibri" panose="020F0502020204030204" pitchFamily="34" charset="0"/>
              </a:defRPr>
            </a:lvl1pPr>
          </a:lstStyle>
          <a:p>
            <a:fld id="{B9889E93-AC39-4B9B-BE99-5E972AB91988}" type="slidenum">
              <a:rPr lang="en-US" altLang="en-US"/>
              <a:pPr/>
              <a:t>‹#›</a:t>
            </a:fld>
            <a:endParaRPr lang="en-US" alt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1C182-9CFA-4B72-B8AE-06718059BD90}"/>
              </a:ext>
            </a:extLst>
          </p:cNvPr>
          <p:cNvSpPr>
            <a:spLocks noGrp="1"/>
          </p:cNvSpPr>
          <p:nvPr>
            <p:ph type="ctrTitle"/>
          </p:nvPr>
        </p:nvSpPr>
        <p:spPr>
          <a:xfrm>
            <a:off x="533400" y="1066800"/>
            <a:ext cx="8153400" cy="2133600"/>
          </a:xfrm>
        </p:spPr>
        <p:txBody>
          <a:bodyPr>
            <a:normAutofit/>
          </a:bodyPr>
          <a:lstStyle/>
          <a:p>
            <a:pPr algn="ctr"/>
            <a:r>
              <a:rPr lang="en-US" dirty="0"/>
              <a:t>Go to the “</a:t>
            </a:r>
            <a:r>
              <a:rPr lang="en-US" sz="6600" dirty="0">
                <a:solidFill>
                  <a:srgbClr val="FFFF00"/>
                </a:solidFill>
              </a:rPr>
              <a:t>Slide Show</a:t>
            </a:r>
            <a:r>
              <a:rPr lang="en-US" dirty="0"/>
              <a:t>” shade above</a:t>
            </a:r>
          </a:p>
        </p:txBody>
      </p:sp>
      <p:sp>
        <p:nvSpPr>
          <p:cNvPr id="3" name="Subtitle 2">
            <a:extLst>
              <a:ext uri="{FF2B5EF4-FFF2-40B4-BE49-F238E27FC236}">
                <a16:creationId xmlns:a16="http://schemas.microsoft.com/office/drawing/2014/main" id="{C38EC328-3F6F-4996-B8DE-D0D38272BEFC}"/>
              </a:ext>
            </a:extLst>
          </p:cNvPr>
          <p:cNvSpPr>
            <a:spLocks noGrp="1"/>
          </p:cNvSpPr>
          <p:nvPr>
            <p:ph type="subTitle" idx="1"/>
          </p:nvPr>
        </p:nvSpPr>
        <p:spPr>
          <a:xfrm>
            <a:off x="533400" y="4038600"/>
            <a:ext cx="7854696" cy="942536"/>
          </a:xfrm>
        </p:spPr>
        <p:txBody>
          <a:bodyPr>
            <a:normAutofit/>
          </a:bodyPr>
          <a:lstStyle/>
          <a:p>
            <a:pPr algn="ctr"/>
            <a:r>
              <a:rPr lang="en-US" sz="4000" dirty="0"/>
              <a:t>Click on “</a:t>
            </a:r>
            <a:r>
              <a:rPr lang="en-US" sz="4000" dirty="0">
                <a:solidFill>
                  <a:srgbClr val="FFFF00"/>
                </a:solidFill>
              </a:rPr>
              <a:t>Play from Beginning</a:t>
            </a:r>
            <a:r>
              <a:rPr lang="en-US" sz="4000" dirty="0"/>
              <a:t>”</a:t>
            </a:r>
          </a:p>
        </p:txBody>
      </p:sp>
      <p:sp>
        <p:nvSpPr>
          <p:cNvPr id="4" name="Footer Placeholder 3">
            <a:extLst>
              <a:ext uri="{FF2B5EF4-FFF2-40B4-BE49-F238E27FC236}">
                <a16:creationId xmlns:a16="http://schemas.microsoft.com/office/drawing/2014/main" id="{B1811DDF-2533-423B-ACE7-B3BAE017136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DBF5F9">
                    <a:shade val="90000"/>
                  </a:srgbClr>
                </a:solidFill>
                <a:effectLst/>
                <a:uLnTx/>
                <a:uFillTx/>
                <a:latin typeface="Constantia"/>
                <a:ea typeface="+mn-ea"/>
                <a:cs typeface="+mn-cs"/>
              </a:rPr>
              <a:t>Intro to Biology</a:t>
            </a:r>
            <a:endParaRPr kumimoji="0" lang="en-US" sz="1200" b="0" i="0" u="none" strike="noStrike" kern="1200" cap="none" spc="0" normalizeH="0" baseline="0" noProof="0" dirty="0">
              <a:ln>
                <a:noFill/>
              </a:ln>
              <a:solidFill>
                <a:srgbClr val="DBF5F9">
                  <a:shade val="90000"/>
                </a:srgbClr>
              </a:solidFill>
              <a:effectLst/>
              <a:uLnTx/>
              <a:uFillTx/>
              <a:latin typeface="Constantia"/>
              <a:ea typeface="+mn-ea"/>
              <a:cs typeface="+mn-cs"/>
            </a:endParaRPr>
          </a:p>
        </p:txBody>
      </p:sp>
      <p:sp>
        <p:nvSpPr>
          <p:cNvPr id="5" name="Slide Number Placeholder 4">
            <a:extLst>
              <a:ext uri="{FF2B5EF4-FFF2-40B4-BE49-F238E27FC236}">
                <a16:creationId xmlns:a16="http://schemas.microsoft.com/office/drawing/2014/main" id="{1190FB28-E54C-4DFE-BDB2-791E4E654E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FF3F55-3204-4873-A2A1-710987DC2736}" type="slidenum">
              <a:rPr kumimoji="0" lang="en-US" sz="1200" b="0" i="0" u="none" strike="noStrike" kern="1200" cap="none" spc="0" normalizeH="0" baseline="0" noProof="0" smtClean="0">
                <a:ln>
                  <a:noFill/>
                </a:ln>
                <a:solidFill>
                  <a:srgbClr val="DBF5F9">
                    <a:shade val="90000"/>
                  </a:srgbClr>
                </a:solidFill>
                <a:effectLst/>
                <a:uLnTx/>
                <a:uFillTx/>
                <a:latin typeface="Constant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srgbClr val="DBF5F9">
                  <a:shade val="90000"/>
                </a:srgbClr>
              </a:solidFill>
              <a:effectLst/>
              <a:uLnTx/>
              <a:uFillTx/>
              <a:latin typeface="Constantia"/>
              <a:ea typeface="+mn-ea"/>
              <a:cs typeface="+mn-cs"/>
            </a:endParaRPr>
          </a:p>
        </p:txBody>
      </p:sp>
    </p:spTree>
    <p:extLst>
      <p:ext uri="{BB962C8B-B14F-4D97-AF65-F5344CB8AC3E}">
        <p14:creationId xmlns:p14="http://schemas.microsoft.com/office/powerpoint/2010/main" val="2148085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0E4762C-4280-BF44-FE70-78D82CF065EF}"/>
              </a:ext>
            </a:extLst>
          </p:cNvPr>
          <p:cNvSpPr>
            <a:spLocks noGrp="1"/>
          </p:cNvSpPr>
          <p:nvPr>
            <p:ph type="title"/>
          </p:nvPr>
        </p:nvSpPr>
        <p:spPr/>
        <p:txBody>
          <a:bodyPr/>
          <a:lstStyle/>
          <a:p>
            <a:r>
              <a:rPr lang="en-US" altLang="en-US"/>
              <a:t>Peakload vs. Baseload</a:t>
            </a:r>
          </a:p>
        </p:txBody>
      </p:sp>
      <p:sp>
        <p:nvSpPr>
          <p:cNvPr id="3" name="Content Placeholder 2">
            <a:extLst>
              <a:ext uri="{FF2B5EF4-FFF2-40B4-BE49-F238E27FC236}">
                <a16:creationId xmlns:a16="http://schemas.microsoft.com/office/drawing/2014/main" id="{76FA13AA-9E37-A7A3-6E2B-100172CEC706}"/>
              </a:ext>
            </a:extLst>
          </p:cNvPr>
          <p:cNvSpPr>
            <a:spLocks noGrp="1"/>
          </p:cNvSpPr>
          <p:nvPr>
            <p:ph idx="1"/>
          </p:nvPr>
        </p:nvSpPr>
        <p:spPr/>
        <p:txBody>
          <a:bodyPr/>
          <a:lstStyle/>
          <a:p>
            <a:r>
              <a:rPr lang="en-US" altLang="en-US"/>
              <a:t>Demands for power vary greatly during the day and night.  </a:t>
            </a:r>
          </a:p>
          <a:p>
            <a:pPr>
              <a:buFont typeface="Arial" panose="020B0604020202020204" pitchFamily="34" charset="0"/>
              <a:buNone/>
            </a:pPr>
            <a:endParaRPr lang="en-US" altLang="en-US"/>
          </a:p>
          <a:p>
            <a:r>
              <a:rPr lang="en-US" altLang="en-US">
                <a:solidFill>
                  <a:srgbClr val="FF0000"/>
                </a:solidFill>
              </a:rPr>
              <a:t>These demands vary considerably from season to season, as well.  </a:t>
            </a:r>
          </a:p>
          <a:p>
            <a:pPr>
              <a:buFont typeface="Arial" panose="020B0604020202020204" pitchFamily="34" charset="0"/>
              <a:buNone/>
            </a:pPr>
            <a:endParaRPr lang="en-US" altLang="en-US"/>
          </a:p>
          <a:p>
            <a:r>
              <a:rPr lang="en-US" altLang="en-US">
                <a:solidFill>
                  <a:srgbClr val="FFFF00"/>
                </a:solidFill>
              </a:rPr>
              <a:t>For example, the highest peaks are usually found during the summer daylight hours when air conditioners are running.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E4F997B6-623D-FDE0-E6C7-FFCC3F019A3F}"/>
              </a:ext>
            </a:extLst>
          </p:cNvPr>
          <p:cNvSpPr>
            <a:spLocks noGrp="1"/>
          </p:cNvSpPr>
          <p:nvPr>
            <p:ph type="title"/>
          </p:nvPr>
        </p:nvSpPr>
        <p:spPr/>
        <p:txBody>
          <a:bodyPr/>
          <a:lstStyle/>
          <a:p>
            <a:r>
              <a:rPr lang="en-US" altLang="en-US">
                <a:solidFill>
                  <a:srgbClr val="C00000"/>
                </a:solidFill>
              </a:rPr>
              <a:t>Nuclear &amp; Fossil Fuel Plants</a:t>
            </a:r>
          </a:p>
        </p:txBody>
      </p:sp>
      <p:sp>
        <p:nvSpPr>
          <p:cNvPr id="3" name="Content Placeholder 2">
            <a:extLst>
              <a:ext uri="{FF2B5EF4-FFF2-40B4-BE49-F238E27FC236}">
                <a16:creationId xmlns:a16="http://schemas.microsoft.com/office/drawing/2014/main" id="{6E4E00D9-14FD-B39F-242D-57A20963609B}"/>
              </a:ext>
            </a:extLst>
          </p:cNvPr>
          <p:cNvSpPr>
            <a:spLocks noGrp="1"/>
          </p:cNvSpPr>
          <p:nvPr>
            <p:ph idx="1"/>
          </p:nvPr>
        </p:nvSpPr>
        <p:spPr/>
        <p:txBody>
          <a:bodyPr/>
          <a:lstStyle/>
          <a:p>
            <a:r>
              <a:rPr lang="en-US" altLang="en-US"/>
              <a:t>Nuclear and fossil fuel plants are </a:t>
            </a:r>
            <a:r>
              <a:rPr lang="en-US" altLang="en-US" u="sng"/>
              <a:t>not</a:t>
            </a:r>
            <a:r>
              <a:rPr lang="en-US" altLang="en-US"/>
              <a:t> efficient for producing power for the short periods of increased demand during peak periods.  </a:t>
            </a:r>
          </a:p>
          <a:p>
            <a:pPr>
              <a:buFont typeface="Arial" panose="020B0604020202020204" pitchFamily="34" charset="0"/>
              <a:buNone/>
            </a:pPr>
            <a:endParaRPr lang="en-US" altLang="en-US"/>
          </a:p>
          <a:p>
            <a:r>
              <a:rPr lang="en-US" altLang="en-US">
                <a:solidFill>
                  <a:srgbClr val="0070C0"/>
                </a:solidFill>
              </a:rPr>
              <a:t>Their operational requirements and their long startup times make them more efficient for meeting </a:t>
            </a:r>
            <a:r>
              <a:rPr lang="en-US" altLang="en-US">
                <a:solidFill>
                  <a:srgbClr val="FFFF00"/>
                </a:solidFill>
              </a:rPr>
              <a:t>baseload</a:t>
            </a:r>
            <a:r>
              <a:rPr lang="en-US" altLang="en-US">
                <a:solidFill>
                  <a:srgbClr val="0070C0"/>
                </a:solidFill>
              </a:rPr>
              <a:t> needs.</a:t>
            </a:r>
          </a:p>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60D0F-1CD1-9683-7ECC-ADDD246F73AE}"/>
              </a:ext>
            </a:extLst>
          </p:cNvPr>
          <p:cNvSpPr>
            <a:spLocks noGrp="1"/>
          </p:cNvSpPr>
          <p:nvPr>
            <p:ph type="title"/>
          </p:nvPr>
        </p:nvSpPr>
        <p:spPr/>
        <p:txBody>
          <a:bodyPr/>
          <a:lstStyle/>
          <a:p>
            <a:pPr>
              <a:defRPr/>
            </a:pPr>
            <a:r>
              <a:rPr lang="en-US" dirty="0">
                <a:solidFill>
                  <a:schemeClr val="bg2">
                    <a:lumMod val="60000"/>
                    <a:lumOff val="40000"/>
                  </a:schemeClr>
                </a:solidFill>
              </a:rPr>
              <a:t>Hydro</a:t>
            </a:r>
            <a:r>
              <a:rPr lang="en-US" dirty="0"/>
              <a:t>, Wind &amp; </a:t>
            </a:r>
            <a:r>
              <a:rPr lang="en-US" dirty="0">
                <a:solidFill>
                  <a:srgbClr val="FFFF00"/>
                </a:solidFill>
              </a:rPr>
              <a:t>Solar</a:t>
            </a:r>
            <a:r>
              <a:rPr lang="en-US" dirty="0"/>
              <a:t> Power</a:t>
            </a:r>
          </a:p>
        </p:txBody>
      </p:sp>
      <p:sp>
        <p:nvSpPr>
          <p:cNvPr id="3" name="Content Placeholder 2">
            <a:extLst>
              <a:ext uri="{FF2B5EF4-FFF2-40B4-BE49-F238E27FC236}">
                <a16:creationId xmlns:a16="http://schemas.microsoft.com/office/drawing/2014/main" id="{43C95B99-7A68-851A-AB5E-1662957289FE}"/>
              </a:ext>
            </a:extLst>
          </p:cNvPr>
          <p:cNvSpPr>
            <a:spLocks noGrp="1"/>
          </p:cNvSpPr>
          <p:nvPr>
            <p:ph idx="1"/>
          </p:nvPr>
        </p:nvSpPr>
        <p:spPr/>
        <p:txBody>
          <a:bodyPr/>
          <a:lstStyle/>
          <a:p>
            <a:pPr>
              <a:buFont typeface="Arial" charset="0"/>
              <a:buChar char="•"/>
              <a:defRPr/>
            </a:pPr>
            <a:r>
              <a:rPr lang="en-US" dirty="0"/>
              <a:t>Since hydroelectric generators can be </a:t>
            </a:r>
            <a:r>
              <a:rPr lang="en-US" dirty="0">
                <a:solidFill>
                  <a:srgbClr val="00B050"/>
                </a:solidFill>
              </a:rPr>
              <a:t>started or stopped almost instantly</a:t>
            </a:r>
            <a:r>
              <a:rPr lang="en-US" dirty="0"/>
              <a:t>, hydropower is more responsive than most other energy sources for meeting peak demands.  </a:t>
            </a:r>
          </a:p>
          <a:p>
            <a:pPr>
              <a:buFont typeface="Arial" charset="0"/>
              <a:buNone/>
              <a:defRPr/>
            </a:pPr>
            <a:endParaRPr lang="en-US" dirty="0"/>
          </a:p>
          <a:p>
            <a:pPr>
              <a:buFont typeface="Arial" charset="0"/>
              <a:buChar char="•"/>
              <a:defRPr/>
            </a:pPr>
            <a:r>
              <a:rPr lang="en-US" dirty="0">
                <a:solidFill>
                  <a:schemeClr val="bg2">
                    <a:lumMod val="60000"/>
                    <a:lumOff val="40000"/>
                  </a:schemeClr>
                </a:solidFill>
              </a:rPr>
              <a:t>Water can be </a:t>
            </a:r>
            <a:r>
              <a:rPr lang="en-US" dirty="0">
                <a:solidFill>
                  <a:schemeClr val="accent6">
                    <a:lumMod val="75000"/>
                  </a:schemeClr>
                </a:solidFill>
              </a:rPr>
              <a:t>stored overnight </a:t>
            </a:r>
            <a:r>
              <a:rPr lang="en-US" dirty="0">
                <a:solidFill>
                  <a:schemeClr val="bg2">
                    <a:lumMod val="60000"/>
                    <a:lumOff val="40000"/>
                  </a:schemeClr>
                </a:solidFill>
              </a:rPr>
              <a:t>in a reservoir until needed during the day, and then released through turbines to generate power to help supply the </a:t>
            </a:r>
            <a:r>
              <a:rPr lang="en-US" dirty="0" err="1">
                <a:solidFill>
                  <a:schemeClr val="bg2">
                    <a:lumMod val="60000"/>
                    <a:lumOff val="40000"/>
                  </a:schemeClr>
                </a:solidFill>
              </a:rPr>
              <a:t>peakload</a:t>
            </a:r>
            <a:r>
              <a:rPr lang="en-US" dirty="0">
                <a:solidFill>
                  <a:schemeClr val="bg2">
                    <a:lumMod val="60000"/>
                    <a:lumOff val="40000"/>
                  </a:schemeClr>
                </a:solidFill>
              </a:rPr>
              <a:t> demand.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out)">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out)">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B202F05-B9DC-A191-D686-89367FDA11E9}"/>
              </a:ext>
            </a:extLst>
          </p:cNvPr>
          <p:cNvSpPr>
            <a:spLocks noGrp="1"/>
          </p:cNvSpPr>
          <p:nvPr>
            <p:ph type="title"/>
          </p:nvPr>
        </p:nvSpPr>
        <p:spPr/>
        <p:txBody>
          <a:bodyPr/>
          <a:lstStyle/>
          <a:p>
            <a:r>
              <a:rPr lang="en-US" altLang="en-US">
                <a:solidFill>
                  <a:srgbClr val="0070C0"/>
                </a:solidFill>
              </a:rPr>
              <a:t>Why the Grid?</a:t>
            </a:r>
          </a:p>
        </p:txBody>
      </p:sp>
      <p:sp>
        <p:nvSpPr>
          <p:cNvPr id="3" name="Content Placeholder 2">
            <a:extLst>
              <a:ext uri="{FF2B5EF4-FFF2-40B4-BE49-F238E27FC236}">
                <a16:creationId xmlns:a16="http://schemas.microsoft.com/office/drawing/2014/main" id="{2057A5AF-D76C-8DBE-8951-73AC37792D43}"/>
              </a:ext>
            </a:extLst>
          </p:cNvPr>
          <p:cNvSpPr>
            <a:spLocks noGrp="1"/>
          </p:cNvSpPr>
          <p:nvPr>
            <p:ph idx="1"/>
          </p:nvPr>
        </p:nvSpPr>
        <p:spPr>
          <a:xfrm>
            <a:off x="457200" y="1371600"/>
            <a:ext cx="8229600" cy="4525963"/>
          </a:xfrm>
        </p:spPr>
        <p:txBody>
          <a:bodyPr/>
          <a:lstStyle/>
          <a:p>
            <a:pPr>
              <a:buFont typeface="Arial" charset="0"/>
              <a:buChar char="•"/>
              <a:defRPr/>
            </a:pPr>
            <a:r>
              <a:rPr lang="en-US" dirty="0">
                <a:solidFill>
                  <a:srgbClr val="FF0000"/>
                </a:solidFill>
              </a:rPr>
              <a:t>Mixing of power sources </a:t>
            </a:r>
            <a:r>
              <a:rPr lang="en-US" dirty="0"/>
              <a:t>offers a utility company the </a:t>
            </a:r>
            <a:r>
              <a:rPr lang="en-US" dirty="0">
                <a:solidFill>
                  <a:srgbClr val="00B050"/>
                </a:solidFill>
              </a:rPr>
              <a:t>flexibility</a:t>
            </a:r>
            <a:r>
              <a:rPr lang="en-US" dirty="0"/>
              <a:t> to operate steam plants most efficiently as base plants while meeting </a:t>
            </a:r>
            <a:r>
              <a:rPr lang="en-US" dirty="0">
                <a:solidFill>
                  <a:srgbClr val="7030A0"/>
                </a:solidFill>
              </a:rPr>
              <a:t>peak</a:t>
            </a:r>
            <a:r>
              <a:rPr lang="en-US" dirty="0"/>
              <a:t> needs with the help of hydropower.  </a:t>
            </a:r>
          </a:p>
          <a:p>
            <a:pPr>
              <a:buFont typeface="Arial" charset="0"/>
              <a:buNone/>
              <a:defRPr/>
            </a:pPr>
            <a:endParaRPr lang="en-US" dirty="0"/>
          </a:p>
          <a:p>
            <a:pPr>
              <a:buFont typeface="Arial" charset="0"/>
              <a:buChar char="•"/>
              <a:defRPr/>
            </a:pPr>
            <a:r>
              <a:rPr lang="en-US" dirty="0"/>
              <a:t>This technique can help ensure </a:t>
            </a:r>
            <a:r>
              <a:rPr lang="en-US" dirty="0">
                <a:solidFill>
                  <a:srgbClr val="7030A0"/>
                </a:solidFill>
              </a:rPr>
              <a:t>reliable supplies </a:t>
            </a:r>
            <a:r>
              <a:rPr lang="en-US" dirty="0"/>
              <a:t>and may help </a:t>
            </a:r>
            <a:r>
              <a:rPr lang="en-US" dirty="0">
                <a:solidFill>
                  <a:schemeClr val="bg2">
                    <a:lumMod val="40000"/>
                    <a:lumOff val="60000"/>
                  </a:schemeClr>
                </a:solidFill>
              </a:rPr>
              <a:t>eliminate brownouts and blackouts </a:t>
            </a:r>
            <a:r>
              <a:rPr lang="en-US" dirty="0"/>
              <a:t>caused by partial or total power failures.</a:t>
            </a:r>
          </a:p>
          <a:p>
            <a:pPr>
              <a:buFont typeface="Arial" charset="0"/>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35DCB62-0E1A-9033-1F9E-72BE227F6254}"/>
              </a:ext>
            </a:extLst>
          </p:cNvPr>
          <p:cNvSpPr>
            <a:spLocks noGrp="1"/>
          </p:cNvSpPr>
          <p:nvPr>
            <p:ph type="title"/>
          </p:nvPr>
        </p:nvSpPr>
        <p:spPr/>
        <p:txBody>
          <a:bodyPr/>
          <a:lstStyle/>
          <a:p>
            <a:pPr eaLnBrk="1" hangingPunct="1"/>
            <a:endParaRPr lang="en-US" altLang="en-US"/>
          </a:p>
        </p:txBody>
      </p:sp>
      <p:pic>
        <p:nvPicPr>
          <p:cNvPr id="14339" name="Content Placeholder 3" descr="dropout brownout blackout.jpg">
            <a:extLst>
              <a:ext uri="{FF2B5EF4-FFF2-40B4-BE49-F238E27FC236}">
                <a16:creationId xmlns:a16="http://schemas.microsoft.com/office/drawing/2014/main" id="{2AF41233-1D03-8F26-6ECB-04DC23AC48B6}"/>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73088" y="609600"/>
            <a:ext cx="7997825" cy="5562600"/>
          </a:xfrm>
        </p:spPr>
      </p:pic>
      <p:sp>
        <p:nvSpPr>
          <p:cNvPr id="4" name="Oval 3">
            <a:extLst>
              <a:ext uri="{FF2B5EF4-FFF2-40B4-BE49-F238E27FC236}">
                <a16:creationId xmlns:a16="http://schemas.microsoft.com/office/drawing/2014/main" id="{70CF16A9-CDEA-DA34-6924-25E77FB20477}"/>
              </a:ext>
            </a:extLst>
          </p:cNvPr>
          <p:cNvSpPr/>
          <p:nvPr/>
        </p:nvSpPr>
        <p:spPr>
          <a:xfrm>
            <a:off x="1066800" y="609600"/>
            <a:ext cx="9144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4">
            <a:extLst>
              <a:ext uri="{FF2B5EF4-FFF2-40B4-BE49-F238E27FC236}">
                <a16:creationId xmlns:a16="http://schemas.microsoft.com/office/drawing/2014/main" id="{E146DAFE-45A0-07E6-26B3-6D5AA030A4DE}"/>
              </a:ext>
            </a:extLst>
          </p:cNvPr>
          <p:cNvSpPr/>
          <p:nvPr/>
        </p:nvSpPr>
        <p:spPr>
          <a:xfrm>
            <a:off x="1066800" y="1981200"/>
            <a:ext cx="10668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a:extLst>
              <a:ext uri="{FF2B5EF4-FFF2-40B4-BE49-F238E27FC236}">
                <a16:creationId xmlns:a16="http://schemas.microsoft.com/office/drawing/2014/main" id="{C21CAE50-C62D-50AA-C11B-96500B011927}"/>
              </a:ext>
            </a:extLst>
          </p:cNvPr>
          <p:cNvSpPr/>
          <p:nvPr/>
        </p:nvSpPr>
        <p:spPr>
          <a:xfrm>
            <a:off x="1066800" y="3810000"/>
            <a:ext cx="9906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496CF90-220D-9ACF-EA31-2C2183A103A3}"/>
              </a:ext>
            </a:extLst>
          </p:cNvPr>
          <p:cNvSpPr>
            <a:spLocks noGrp="1"/>
          </p:cNvSpPr>
          <p:nvPr>
            <p:ph type="title"/>
          </p:nvPr>
        </p:nvSpPr>
        <p:spPr/>
        <p:txBody>
          <a:bodyPr/>
          <a:lstStyle/>
          <a:p>
            <a:pPr eaLnBrk="1" hangingPunct="1"/>
            <a:r>
              <a:rPr lang="en-US" altLang="en-US"/>
              <a:t>2003 Blackout</a:t>
            </a:r>
          </a:p>
        </p:txBody>
      </p:sp>
      <p:sp>
        <p:nvSpPr>
          <p:cNvPr id="9219" name="Content Placeholder 2">
            <a:extLst>
              <a:ext uri="{FF2B5EF4-FFF2-40B4-BE49-F238E27FC236}">
                <a16:creationId xmlns:a16="http://schemas.microsoft.com/office/drawing/2014/main" id="{3AE7C1E3-A4C3-1CD3-A9F0-73FF202EF0E4}"/>
              </a:ext>
            </a:extLst>
          </p:cNvPr>
          <p:cNvSpPr>
            <a:spLocks noGrp="1"/>
          </p:cNvSpPr>
          <p:nvPr>
            <p:ph idx="1"/>
          </p:nvPr>
        </p:nvSpPr>
        <p:spPr/>
        <p:txBody>
          <a:bodyPr/>
          <a:lstStyle/>
          <a:p>
            <a:pPr eaLnBrk="1" hangingPunct="1">
              <a:buFont typeface="Arial" charset="0"/>
              <a:buNone/>
              <a:defRPr/>
            </a:pPr>
            <a:r>
              <a:rPr lang="en-US" dirty="0"/>
              <a:t>In </a:t>
            </a:r>
            <a:r>
              <a:rPr lang="en-US" dirty="0">
                <a:solidFill>
                  <a:srgbClr val="FFFF00"/>
                </a:solidFill>
              </a:rPr>
              <a:t>August, 2003</a:t>
            </a:r>
            <a:r>
              <a:rPr lang="en-US" dirty="0"/>
              <a:t>, a series of missteps led to a catastrophic </a:t>
            </a:r>
            <a:r>
              <a:rPr lang="en-US" dirty="0">
                <a:solidFill>
                  <a:srgbClr val="92D050"/>
                </a:solidFill>
              </a:rPr>
              <a:t>blackout</a:t>
            </a:r>
            <a:r>
              <a:rPr lang="en-US" dirty="0"/>
              <a:t> in a large portion of the eastern and </a:t>
            </a:r>
            <a:r>
              <a:rPr lang="en-US" dirty="0" err="1"/>
              <a:t>midwestern</a:t>
            </a:r>
            <a:r>
              <a:rPr lang="en-US" dirty="0"/>
              <a:t> United States. </a:t>
            </a:r>
          </a:p>
          <a:p>
            <a:pPr eaLnBrk="1" hangingPunct="1">
              <a:buFont typeface="Arial" charset="0"/>
              <a:buNone/>
              <a:defRPr/>
            </a:pPr>
            <a:endParaRPr lang="en-US" dirty="0"/>
          </a:p>
          <a:p>
            <a:pPr eaLnBrk="1" hangingPunct="1">
              <a:buFont typeface="Arial" charset="0"/>
              <a:buNone/>
              <a:defRPr/>
            </a:pPr>
            <a:r>
              <a:rPr lang="en-US" dirty="0">
                <a:solidFill>
                  <a:schemeClr val="accent6">
                    <a:lumMod val="75000"/>
                  </a:schemeClr>
                </a:solidFill>
              </a:rPr>
              <a:t>That it occurred on a very hot day meant maximum discomfort for many who lived through the experience, and was in part responsible for the problem itself.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wipe(lef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wipe(left)">
                                      <p:cBhvr>
                                        <p:cTn id="12"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a:extLst>
              <a:ext uri="{FF2B5EF4-FFF2-40B4-BE49-F238E27FC236}">
                <a16:creationId xmlns:a16="http://schemas.microsoft.com/office/drawing/2014/main" id="{1A414C93-46E1-C2C4-334A-277E44B999D5}"/>
              </a:ext>
            </a:extLst>
          </p:cNvPr>
          <p:cNvSpPr>
            <a:spLocks noGrp="1"/>
          </p:cNvSpPr>
          <p:nvPr>
            <p:ph idx="1"/>
          </p:nvPr>
        </p:nvSpPr>
        <p:spPr>
          <a:xfrm>
            <a:off x="381000" y="228600"/>
            <a:ext cx="8229600" cy="4525963"/>
          </a:xfrm>
        </p:spPr>
        <p:txBody>
          <a:bodyPr/>
          <a:lstStyle/>
          <a:p>
            <a:pPr eaLnBrk="1" hangingPunct="1">
              <a:buFont typeface="Arial" charset="0"/>
              <a:buNone/>
              <a:defRPr/>
            </a:pPr>
            <a:r>
              <a:rPr lang="en-US" dirty="0"/>
              <a:t>The American continent was electrified, but in </a:t>
            </a:r>
            <a:r>
              <a:rPr lang="en-US" dirty="0">
                <a:solidFill>
                  <a:srgbClr val="FFFF00"/>
                </a:solidFill>
              </a:rPr>
              <a:t>electric utility “islands.”</a:t>
            </a:r>
            <a:r>
              <a:rPr lang="en-US" dirty="0"/>
              <a:t> </a:t>
            </a:r>
          </a:p>
          <a:p>
            <a:pPr eaLnBrk="1" hangingPunct="1">
              <a:buFont typeface="Arial" charset="0"/>
              <a:buNone/>
              <a:defRPr/>
            </a:pPr>
            <a:r>
              <a:rPr lang="en-US" u="sng" dirty="0">
                <a:solidFill>
                  <a:schemeClr val="accent6">
                    <a:lumMod val="60000"/>
                    <a:lumOff val="40000"/>
                  </a:schemeClr>
                </a:solidFill>
              </a:rPr>
              <a:t>Cleveland</a:t>
            </a:r>
            <a:r>
              <a:rPr lang="en-US" dirty="0"/>
              <a:t> got its electricity from the Cleveland Electric Illuminating Company, </a:t>
            </a:r>
          </a:p>
          <a:p>
            <a:pPr eaLnBrk="1" hangingPunct="1">
              <a:buFont typeface="Arial" charset="0"/>
              <a:buNone/>
              <a:defRPr/>
            </a:pPr>
            <a:r>
              <a:rPr lang="en-US" u="sng" dirty="0">
                <a:solidFill>
                  <a:srgbClr val="00B0F0"/>
                </a:solidFill>
              </a:rPr>
              <a:t>Columbus</a:t>
            </a:r>
            <a:r>
              <a:rPr lang="en-US" dirty="0"/>
              <a:t> from Columbus-Southern Ohio Electric Company, </a:t>
            </a:r>
          </a:p>
          <a:p>
            <a:pPr eaLnBrk="1" hangingPunct="1">
              <a:buFont typeface="Arial" charset="0"/>
              <a:buNone/>
              <a:defRPr/>
            </a:pPr>
            <a:r>
              <a:rPr lang="en-US" u="sng" dirty="0">
                <a:solidFill>
                  <a:schemeClr val="accent2"/>
                </a:solidFill>
              </a:rPr>
              <a:t>Pittsburgh</a:t>
            </a:r>
            <a:r>
              <a:rPr lang="en-US" dirty="0"/>
              <a:t> from Duquesne Power, </a:t>
            </a:r>
          </a:p>
          <a:p>
            <a:pPr eaLnBrk="1" hangingPunct="1">
              <a:buFont typeface="Arial" charset="0"/>
              <a:buNone/>
              <a:defRPr/>
            </a:pPr>
            <a:r>
              <a:rPr lang="en-US" u="sng" dirty="0">
                <a:solidFill>
                  <a:schemeClr val="accent6"/>
                </a:solidFill>
              </a:rPr>
              <a:t>Newark</a:t>
            </a:r>
            <a:r>
              <a:rPr lang="en-US" dirty="0"/>
              <a:t>, New Jersey from the Public Service Electric and Gas Company, </a:t>
            </a:r>
          </a:p>
          <a:p>
            <a:pPr eaLnBrk="1" hangingPunct="1">
              <a:buFont typeface="Arial" charset="0"/>
              <a:buNone/>
              <a:defRPr/>
            </a:pPr>
            <a:r>
              <a:rPr lang="en-US" u="sng" dirty="0">
                <a:solidFill>
                  <a:schemeClr val="accent6">
                    <a:lumMod val="60000"/>
                    <a:lumOff val="40000"/>
                  </a:schemeClr>
                </a:solidFill>
              </a:rPr>
              <a:t>New York </a:t>
            </a:r>
            <a:r>
              <a:rPr lang="en-US" dirty="0"/>
              <a:t>from Consolidated Edison (known as Con Ed), and so forth. Most utilities were self-contained monopolies.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p:cTn id="7" dur="10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1024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1024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24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15" presetClass="entr" presetSubtype="0" fill="hold" nodeType="afterEffect">
                                  <p:stCondLst>
                                    <p:cond delay="0"/>
                                  </p:stCondLst>
                                  <p:childTnLst>
                                    <p:set>
                                      <p:cBhvr>
                                        <p:cTn id="13" dur="1" fill="hold">
                                          <p:stCondLst>
                                            <p:cond delay="0"/>
                                          </p:stCondLst>
                                        </p:cTn>
                                        <p:tgtEl>
                                          <p:spTgt spid="10243">
                                            <p:txEl>
                                              <p:pRg st="2" end="2"/>
                                            </p:txEl>
                                          </p:spTgt>
                                        </p:tgtEl>
                                        <p:attrNameLst>
                                          <p:attrName>style.visibility</p:attrName>
                                        </p:attrNameLst>
                                      </p:cBhvr>
                                      <p:to>
                                        <p:strVal val="visible"/>
                                      </p:to>
                                    </p:set>
                                    <p:anim calcmode="lin" valueType="num">
                                      <p:cBhvr>
                                        <p:cTn id="14" dur="2000" fill="hold"/>
                                        <p:tgtEl>
                                          <p:spTgt spid="10243">
                                            <p:txEl>
                                              <p:pRg st="2" end="2"/>
                                            </p:txEl>
                                          </p:spTgt>
                                        </p:tgtEl>
                                        <p:attrNameLst>
                                          <p:attrName>ppt_w</p:attrName>
                                        </p:attrNameLst>
                                      </p:cBhvr>
                                      <p:tavLst>
                                        <p:tav tm="0">
                                          <p:val>
                                            <p:fltVal val="0"/>
                                          </p:val>
                                        </p:tav>
                                        <p:tav tm="100000">
                                          <p:val>
                                            <p:strVal val="#ppt_w"/>
                                          </p:val>
                                        </p:tav>
                                      </p:tavLst>
                                    </p:anim>
                                    <p:anim calcmode="lin" valueType="num">
                                      <p:cBhvr>
                                        <p:cTn id="15" dur="2000" fill="hold"/>
                                        <p:tgtEl>
                                          <p:spTgt spid="10243">
                                            <p:txEl>
                                              <p:pRg st="2" end="2"/>
                                            </p:txEl>
                                          </p:spTgt>
                                        </p:tgtEl>
                                        <p:attrNameLst>
                                          <p:attrName>ppt_h</p:attrName>
                                        </p:attrNameLst>
                                      </p:cBhvr>
                                      <p:tavLst>
                                        <p:tav tm="0">
                                          <p:val>
                                            <p:fltVal val="0"/>
                                          </p:val>
                                        </p:tav>
                                        <p:tav tm="100000">
                                          <p:val>
                                            <p:strVal val="#ppt_h"/>
                                          </p:val>
                                        </p:tav>
                                      </p:tavLst>
                                    </p:anim>
                                    <p:anim calcmode="lin" valueType="num">
                                      <p:cBhvr>
                                        <p:cTn id="16" dur="2000" fill="hold"/>
                                        <p:tgtEl>
                                          <p:spTgt spid="1024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1024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nodeType="afterGroup">
                            <p:stCondLst>
                              <p:cond delay="3000"/>
                            </p:stCondLst>
                            <p:childTnLst>
                              <p:par>
                                <p:cTn id="19" presetID="15" presetClass="entr" presetSubtype="0" fill="hold" nodeType="afterEffect">
                                  <p:stCondLst>
                                    <p:cond delay="0"/>
                                  </p:stCondLst>
                                  <p:childTnLst>
                                    <p:set>
                                      <p:cBhvr>
                                        <p:cTn id="20" dur="1" fill="hold">
                                          <p:stCondLst>
                                            <p:cond delay="0"/>
                                          </p:stCondLst>
                                        </p:cTn>
                                        <p:tgtEl>
                                          <p:spTgt spid="10243">
                                            <p:txEl>
                                              <p:pRg st="3" end="3"/>
                                            </p:txEl>
                                          </p:spTgt>
                                        </p:tgtEl>
                                        <p:attrNameLst>
                                          <p:attrName>style.visibility</p:attrName>
                                        </p:attrNameLst>
                                      </p:cBhvr>
                                      <p:to>
                                        <p:strVal val="visible"/>
                                      </p:to>
                                    </p:set>
                                    <p:anim calcmode="lin" valueType="num">
                                      <p:cBhvr>
                                        <p:cTn id="21" dur="2000" fill="hold"/>
                                        <p:tgtEl>
                                          <p:spTgt spid="10243">
                                            <p:txEl>
                                              <p:pRg st="3" end="3"/>
                                            </p:txEl>
                                          </p:spTgt>
                                        </p:tgtEl>
                                        <p:attrNameLst>
                                          <p:attrName>ppt_w</p:attrName>
                                        </p:attrNameLst>
                                      </p:cBhvr>
                                      <p:tavLst>
                                        <p:tav tm="0">
                                          <p:val>
                                            <p:fltVal val="0"/>
                                          </p:val>
                                        </p:tav>
                                        <p:tav tm="100000">
                                          <p:val>
                                            <p:strVal val="#ppt_w"/>
                                          </p:val>
                                        </p:tav>
                                      </p:tavLst>
                                    </p:anim>
                                    <p:anim calcmode="lin" valueType="num">
                                      <p:cBhvr>
                                        <p:cTn id="22" dur="2000" fill="hold"/>
                                        <p:tgtEl>
                                          <p:spTgt spid="10243">
                                            <p:txEl>
                                              <p:pRg st="3" end="3"/>
                                            </p:txEl>
                                          </p:spTgt>
                                        </p:tgtEl>
                                        <p:attrNameLst>
                                          <p:attrName>ppt_h</p:attrName>
                                        </p:attrNameLst>
                                      </p:cBhvr>
                                      <p:tavLst>
                                        <p:tav tm="0">
                                          <p:val>
                                            <p:fltVal val="0"/>
                                          </p:val>
                                        </p:tav>
                                        <p:tav tm="100000">
                                          <p:val>
                                            <p:strVal val="#ppt_h"/>
                                          </p:val>
                                        </p:tav>
                                      </p:tavLst>
                                    </p:anim>
                                    <p:anim calcmode="lin" valueType="num">
                                      <p:cBhvr>
                                        <p:cTn id="23" dur="2000" fill="hold"/>
                                        <p:tgtEl>
                                          <p:spTgt spid="1024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4" dur="2000" fill="hold"/>
                                        <p:tgtEl>
                                          <p:spTgt spid="1024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25" fill="hold" nodeType="afterGroup">
                            <p:stCondLst>
                              <p:cond delay="5000"/>
                            </p:stCondLst>
                            <p:childTnLst>
                              <p:par>
                                <p:cTn id="26" presetID="15" presetClass="entr" presetSubtype="0" fill="hold" nodeType="afterEffect">
                                  <p:stCondLst>
                                    <p:cond delay="0"/>
                                  </p:stCondLst>
                                  <p:childTnLst>
                                    <p:set>
                                      <p:cBhvr>
                                        <p:cTn id="27" dur="1" fill="hold">
                                          <p:stCondLst>
                                            <p:cond delay="0"/>
                                          </p:stCondLst>
                                        </p:cTn>
                                        <p:tgtEl>
                                          <p:spTgt spid="10243">
                                            <p:txEl>
                                              <p:pRg st="4" end="4"/>
                                            </p:txEl>
                                          </p:spTgt>
                                        </p:tgtEl>
                                        <p:attrNameLst>
                                          <p:attrName>style.visibility</p:attrName>
                                        </p:attrNameLst>
                                      </p:cBhvr>
                                      <p:to>
                                        <p:strVal val="visible"/>
                                      </p:to>
                                    </p:set>
                                    <p:anim calcmode="lin" valueType="num">
                                      <p:cBhvr>
                                        <p:cTn id="28" dur="20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29" dur="2000" fill="hold"/>
                                        <p:tgtEl>
                                          <p:spTgt spid="10243">
                                            <p:txEl>
                                              <p:pRg st="4" end="4"/>
                                            </p:txEl>
                                          </p:spTgt>
                                        </p:tgtEl>
                                        <p:attrNameLst>
                                          <p:attrName>ppt_h</p:attrName>
                                        </p:attrNameLst>
                                      </p:cBhvr>
                                      <p:tavLst>
                                        <p:tav tm="0">
                                          <p:val>
                                            <p:fltVal val="0"/>
                                          </p:val>
                                        </p:tav>
                                        <p:tav tm="100000">
                                          <p:val>
                                            <p:strVal val="#ppt_h"/>
                                          </p:val>
                                        </p:tav>
                                      </p:tavLst>
                                    </p:anim>
                                    <p:anim calcmode="lin" valueType="num">
                                      <p:cBhvr>
                                        <p:cTn id="30" dur="2000" fill="hold"/>
                                        <p:tgtEl>
                                          <p:spTgt spid="1024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1" dur="2000" fill="hold"/>
                                        <p:tgtEl>
                                          <p:spTgt spid="1024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32" fill="hold" nodeType="afterGroup">
                            <p:stCondLst>
                              <p:cond delay="7000"/>
                            </p:stCondLst>
                            <p:childTnLst>
                              <p:par>
                                <p:cTn id="33" presetID="15" presetClass="entr" presetSubtype="0" fill="hold" nodeType="afterEffect">
                                  <p:stCondLst>
                                    <p:cond delay="0"/>
                                  </p:stCondLst>
                                  <p:childTnLst>
                                    <p:set>
                                      <p:cBhvr>
                                        <p:cTn id="34" dur="1" fill="hold">
                                          <p:stCondLst>
                                            <p:cond delay="0"/>
                                          </p:stCondLst>
                                        </p:cTn>
                                        <p:tgtEl>
                                          <p:spTgt spid="10243">
                                            <p:txEl>
                                              <p:pRg st="5" end="5"/>
                                            </p:txEl>
                                          </p:spTgt>
                                        </p:tgtEl>
                                        <p:attrNameLst>
                                          <p:attrName>style.visibility</p:attrName>
                                        </p:attrNameLst>
                                      </p:cBhvr>
                                      <p:to>
                                        <p:strVal val="visible"/>
                                      </p:to>
                                    </p:set>
                                    <p:anim calcmode="lin" valueType="num">
                                      <p:cBhvr>
                                        <p:cTn id="35" dur="2000" fill="hold"/>
                                        <p:tgtEl>
                                          <p:spTgt spid="10243">
                                            <p:txEl>
                                              <p:pRg st="5" end="5"/>
                                            </p:txEl>
                                          </p:spTgt>
                                        </p:tgtEl>
                                        <p:attrNameLst>
                                          <p:attrName>ppt_w</p:attrName>
                                        </p:attrNameLst>
                                      </p:cBhvr>
                                      <p:tavLst>
                                        <p:tav tm="0">
                                          <p:val>
                                            <p:fltVal val="0"/>
                                          </p:val>
                                        </p:tav>
                                        <p:tav tm="100000">
                                          <p:val>
                                            <p:strVal val="#ppt_w"/>
                                          </p:val>
                                        </p:tav>
                                      </p:tavLst>
                                    </p:anim>
                                    <p:anim calcmode="lin" valueType="num">
                                      <p:cBhvr>
                                        <p:cTn id="36" dur="2000" fill="hold"/>
                                        <p:tgtEl>
                                          <p:spTgt spid="10243">
                                            <p:txEl>
                                              <p:pRg st="5" end="5"/>
                                            </p:txEl>
                                          </p:spTgt>
                                        </p:tgtEl>
                                        <p:attrNameLst>
                                          <p:attrName>ppt_h</p:attrName>
                                        </p:attrNameLst>
                                      </p:cBhvr>
                                      <p:tavLst>
                                        <p:tav tm="0">
                                          <p:val>
                                            <p:fltVal val="0"/>
                                          </p:val>
                                        </p:tav>
                                        <p:tav tm="100000">
                                          <p:val>
                                            <p:strVal val="#ppt_h"/>
                                          </p:val>
                                        </p:tav>
                                      </p:tavLst>
                                    </p:anim>
                                    <p:anim calcmode="lin" valueType="num">
                                      <p:cBhvr>
                                        <p:cTn id="37" dur="2000" fill="hold"/>
                                        <p:tgtEl>
                                          <p:spTgt spid="1024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38" dur="2000" fill="hold"/>
                                        <p:tgtEl>
                                          <p:spTgt spid="1024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D42F16CC-BEA2-3DE4-F6BB-6425B298282D}"/>
              </a:ext>
            </a:extLst>
          </p:cNvPr>
          <p:cNvSpPr>
            <a:spLocks noGrp="1"/>
          </p:cNvSpPr>
          <p:nvPr>
            <p:ph idx="1"/>
          </p:nvPr>
        </p:nvSpPr>
        <p:spPr>
          <a:xfrm>
            <a:off x="457200" y="228600"/>
            <a:ext cx="8229600" cy="4525963"/>
          </a:xfrm>
        </p:spPr>
        <p:txBody>
          <a:bodyPr/>
          <a:lstStyle/>
          <a:p>
            <a:r>
              <a:rPr lang="en-US" altLang="en-US"/>
              <a:t>Gradually, </a:t>
            </a:r>
            <a:r>
              <a:rPr lang="en-US" altLang="en-US">
                <a:solidFill>
                  <a:srgbClr val="FFFF00"/>
                </a:solidFill>
              </a:rPr>
              <a:t>interconnections</a:t>
            </a:r>
            <a:r>
              <a:rPr lang="en-US" altLang="en-US"/>
              <a:t> were extended. </a:t>
            </a:r>
          </a:p>
          <a:p>
            <a:r>
              <a:rPr lang="en-US" altLang="en-US"/>
              <a:t>By the nineteen-sixties, there were many more high-tension transmission lines, and so many more interconnections. </a:t>
            </a:r>
          </a:p>
          <a:p>
            <a:r>
              <a:rPr lang="en-US" altLang="en-US"/>
              <a:t>The utilities were still </a:t>
            </a:r>
            <a:r>
              <a:rPr lang="en-US" altLang="en-US">
                <a:solidFill>
                  <a:srgbClr val="00B050"/>
                </a:solidFill>
              </a:rPr>
              <a:t>monopolies</a:t>
            </a:r>
            <a:r>
              <a:rPr lang="en-US" altLang="en-US"/>
              <a:t>, but even in the East, electricity could be sent long distances. </a:t>
            </a:r>
          </a:p>
          <a:p>
            <a:r>
              <a:rPr lang="en-US" altLang="en-US">
                <a:solidFill>
                  <a:srgbClr val="FFFF00"/>
                </a:solidFill>
              </a:rPr>
              <a:t>New York City</a:t>
            </a:r>
            <a:r>
              <a:rPr lang="en-US" altLang="en-US"/>
              <a:t>, for example, might be partly supplied by electricity originating in Canada.</a:t>
            </a:r>
          </a:p>
          <a:p>
            <a:r>
              <a:rPr lang="en-US" altLang="en-US">
                <a:solidFill>
                  <a:srgbClr val="FF0000"/>
                </a:solidFill>
              </a:rPr>
              <a:t>Connecticut</a:t>
            </a:r>
            <a:r>
              <a:rPr lang="en-US" altLang="en-US"/>
              <a:t> was connected to New York, to Rhode Island and Massachusetts, to Vermont and New Hampshire.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7410">
                                            <p:txEl>
                                              <p:pRg st="1" end="1"/>
                                            </p:txEl>
                                          </p:spTgt>
                                        </p:tgtEl>
                                        <p:attrNameLst>
                                          <p:attrName>style.visibility</p:attrName>
                                        </p:attrNameLst>
                                      </p:cBhvr>
                                      <p:to>
                                        <p:strVal val="visible"/>
                                      </p:to>
                                    </p:set>
                                    <p:anim calcmode="lin" valueType="num">
                                      <p:cBhvr>
                                        <p:cTn id="7" dur="1000" fill="hold"/>
                                        <p:tgtEl>
                                          <p:spTgt spid="17410">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17410">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1741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41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17410">
                                            <p:txEl>
                                              <p:pRg st="2" end="2"/>
                                            </p:txEl>
                                          </p:spTgt>
                                        </p:tgtEl>
                                        <p:attrNameLst>
                                          <p:attrName>style.visibility</p:attrName>
                                        </p:attrNameLst>
                                      </p:cBhvr>
                                      <p:to>
                                        <p:strVal val="visible"/>
                                      </p:to>
                                    </p:set>
                                    <p:anim calcmode="lin" valueType="num">
                                      <p:cBhvr>
                                        <p:cTn id="15" dur="1000" fill="hold"/>
                                        <p:tgtEl>
                                          <p:spTgt spid="17410">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17410">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1741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741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17410">
                                            <p:txEl>
                                              <p:pRg st="3" end="3"/>
                                            </p:txEl>
                                          </p:spTgt>
                                        </p:tgtEl>
                                        <p:attrNameLst>
                                          <p:attrName>style.visibility</p:attrName>
                                        </p:attrNameLst>
                                      </p:cBhvr>
                                      <p:to>
                                        <p:strVal val="visible"/>
                                      </p:to>
                                    </p:set>
                                    <p:anim calcmode="lin" valueType="num">
                                      <p:cBhvr>
                                        <p:cTn id="23" dur="1000" fill="hold"/>
                                        <p:tgtEl>
                                          <p:spTgt spid="17410">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17410">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17410">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7410">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nodeType="clickEffect">
                                  <p:stCondLst>
                                    <p:cond delay="0"/>
                                  </p:stCondLst>
                                  <p:childTnLst>
                                    <p:set>
                                      <p:cBhvr>
                                        <p:cTn id="30" dur="1" fill="hold">
                                          <p:stCondLst>
                                            <p:cond delay="0"/>
                                          </p:stCondLst>
                                        </p:cTn>
                                        <p:tgtEl>
                                          <p:spTgt spid="17410">
                                            <p:txEl>
                                              <p:pRg st="4" end="4"/>
                                            </p:txEl>
                                          </p:spTgt>
                                        </p:tgtEl>
                                        <p:attrNameLst>
                                          <p:attrName>style.visibility</p:attrName>
                                        </p:attrNameLst>
                                      </p:cBhvr>
                                      <p:to>
                                        <p:strVal val="visible"/>
                                      </p:to>
                                    </p:set>
                                    <p:anim calcmode="lin" valueType="num">
                                      <p:cBhvr>
                                        <p:cTn id="31" dur="1000" fill="hold"/>
                                        <p:tgtEl>
                                          <p:spTgt spid="17410">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17410">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17410">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7410">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D644D4-9EE1-4E65-A11B-E10EFE5E1CEE}"/>
              </a:ext>
            </a:extLst>
          </p:cNvPr>
          <p:cNvSpPr>
            <a:spLocks noGrp="1"/>
          </p:cNvSpPr>
          <p:nvPr>
            <p:ph idx="1"/>
          </p:nvPr>
        </p:nvSpPr>
        <p:spPr>
          <a:xfrm>
            <a:off x="457200" y="228600"/>
            <a:ext cx="8229600" cy="5897563"/>
          </a:xfrm>
        </p:spPr>
        <p:txBody>
          <a:bodyPr/>
          <a:lstStyle/>
          <a:p>
            <a:pPr eaLnBrk="1" hangingPunct="1"/>
            <a:r>
              <a:rPr lang="en-US" altLang="en-US"/>
              <a:t>Interconnections are good, because they bring stability to the system.  </a:t>
            </a:r>
          </a:p>
          <a:p>
            <a:pPr eaLnBrk="1" hangingPunct="1">
              <a:buFont typeface="Arial" panose="020B0604020202020204" pitchFamily="34" charset="0"/>
              <a:buNone/>
            </a:pPr>
            <a:endParaRPr lang="en-US" altLang="en-US"/>
          </a:p>
          <a:p>
            <a:pPr eaLnBrk="1" hangingPunct="1"/>
            <a:r>
              <a:rPr lang="en-US" altLang="en-US">
                <a:solidFill>
                  <a:srgbClr val="00B050"/>
                </a:solidFill>
              </a:rPr>
              <a:t>An interconnected system can reroute energy where it is needed, protecting against problems when a generator is lost. </a:t>
            </a:r>
          </a:p>
          <a:p>
            <a:pPr eaLnBrk="1" hangingPunct="1">
              <a:buFont typeface="Arial" panose="020B0604020202020204" pitchFamily="34" charset="0"/>
              <a:buNone/>
            </a:pPr>
            <a:endParaRPr lang="en-US" altLang="en-US"/>
          </a:p>
          <a:p>
            <a:pPr eaLnBrk="1" hangingPunct="1"/>
            <a:r>
              <a:rPr lang="en-US" altLang="en-US"/>
              <a:t>At this time, most of North America part way into Mexico is connected together in a gigantic system.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C1A342F3-C262-3294-8544-18C3DFC6F20B}"/>
              </a:ext>
            </a:extLst>
          </p:cNvPr>
          <p:cNvSpPr>
            <a:spLocks noGrp="1"/>
          </p:cNvSpPr>
          <p:nvPr>
            <p:ph idx="1"/>
          </p:nvPr>
        </p:nvSpPr>
        <p:spPr>
          <a:xfrm>
            <a:off x="381000" y="228600"/>
            <a:ext cx="8229600" cy="4525963"/>
          </a:xfrm>
        </p:spPr>
        <p:txBody>
          <a:bodyPr/>
          <a:lstStyle/>
          <a:p>
            <a:pPr eaLnBrk="1" hangingPunct="1"/>
            <a:r>
              <a:rPr lang="en-US" altLang="en-US"/>
              <a:t>However, the larger system also brings </a:t>
            </a:r>
            <a:r>
              <a:rPr lang="en-US" altLang="en-US" u="sng">
                <a:solidFill>
                  <a:srgbClr val="0070C0"/>
                </a:solidFill>
              </a:rPr>
              <a:t>complexity</a:t>
            </a:r>
            <a:r>
              <a:rPr lang="en-US" altLang="en-US"/>
              <a:t>. </a:t>
            </a:r>
          </a:p>
          <a:p>
            <a:pPr eaLnBrk="1" hangingPunct="1">
              <a:buFont typeface="Arial" panose="020B0604020202020204" pitchFamily="34" charset="0"/>
              <a:buNone/>
            </a:pPr>
            <a:endParaRPr lang="en-US" altLang="en-US"/>
          </a:p>
          <a:p>
            <a:pPr eaLnBrk="1" hangingPunct="1"/>
            <a:r>
              <a:rPr lang="en-US" altLang="en-US">
                <a:solidFill>
                  <a:srgbClr val="FFFF00"/>
                </a:solidFill>
              </a:rPr>
              <a:t>It’s similar to the difference between an America’s Cup racer and an oil tanker—the racer can turn very quickly, the tanker will have gone some kilometers before it has been able to turn appreciably. </a:t>
            </a:r>
          </a:p>
          <a:p>
            <a:pPr eaLnBrk="1" hangingPunct="1">
              <a:buFont typeface="Arial" panose="020B0604020202020204" pitchFamily="34" charset="0"/>
              <a:buNone/>
            </a:pPr>
            <a:endParaRPr lang="en-US" altLang="en-US"/>
          </a:p>
          <a:p>
            <a:pPr eaLnBrk="1" hangingPunct="1"/>
            <a:r>
              <a:rPr lang="en-US" altLang="en-US"/>
              <a:t>The added complexity makes it </a:t>
            </a:r>
            <a:r>
              <a:rPr lang="en-US" altLang="en-US" u="sng">
                <a:solidFill>
                  <a:srgbClr val="0070C0"/>
                </a:solidFill>
              </a:rPr>
              <a:t>difficult to respond</a:t>
            </a:r>
            <a:r>
              <a:rPr lang="en-US" altLang="en-US">
                <a:solidFill>
                  <a:srgbClr val="0070C0"/>
                </a:solidFill>
              </a:rPr>
              <a:t> </a:t>
            </a:r>
            <a:r>
              <a:rPr lang="en-US" altLang="en-US"/>
              <a:t>to catastrophic failures, especially in the times before computers were widely used.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3314">
                                            <p:txEl>
                                              <p:pRg st="2" end="2"/>
                                            </p:txEl>
                                          </p:spTgt>
                                        </p:tgtEl>
                                        <p:attrNameLst>
                                          <p:attrName>style.visibility</p:attrName>
                                        </p:attrNameLst>
                                      </p:cBhvr>
                                      <p:to>
                                        <p:strVal val="visible"/>
                                      </p:to>
                                    </p:set>
                                    <p:anim calcmode="lin" valueType="num">
                                      <p:cBhvr>
                                        <p:cTn id="7" dur="1000" fill="hold"/>
                                        <p:tgtEl>
                                          <p:spTgt spid="13314">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13314">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13314">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314">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13314">
                                            <p:txEl>
                                              <p:pRg st="4" end="4"/>
                                            </p:txEl>
                                          </p:spTgt>
                                        </p:tgtEl>
                                        <p:attrNameLst>
                                          <p:attrName>style.visibility</p:attrName>
                                        </p:attrNameLst>
                                      </p:cBhvr>
                                      <p:to>
                                        <p:strVal val="visible"/>
                                      </p:to>
                                    </p:set>
                                    <p:anim calcmode="lin" valueType="num">
                                      <p:cBhvr additive="base">
                                        <p:cTn id="15" dur="500" fill="hold"/>
                                        <p:tgtEl>
                                          <p:spTgt spid="1331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3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48FB9BAC-53E2-066D-BBA5-B2E50CC5BD24}"/>
              </a:ext>
            </a:extLst>
          </p:cNvPr>
          <p:cNvSpPr>
            <a:spLocks noGrp="1"/>
          </p:cNvSpPr>
          <p:nvPr>
            <p:ph type="ctrTitle"/>
          </p:nvPr>
        </p:nvSpPr>
        <p:spPr>
          <a:xfrm>
            <a:off x="685800" y="914400"/>
            <a:ext cx="7772400" cy="4800600"/>
          </a:xfrm>
        </p:spPr>
        <p:txBody>
          <a:bodyPr/>
          <a:lstStyle/>
          <a:p>
            <a:pPr eaLnBrk="1" hangingPunct="1"/>
            <a:r>
              <a:rPr lang="en-US" altLang="en-US" sz="8000">
                <a:solidFill>
                  <a:srgbClr val="00B0F0"/>
                </a:solidFill>
              </a:rPr>
              <a:t>The Grid System </a:t>
            </a:r>
            <a:r>
              <a:rPr lang="en-US" altLang="en-US" sz="8000"/>
              <a:t>&amp; the </a:t>
            </a:r>
            <a:br>
              <a:rPr lang="en-US" altLang="en-US" sz="8000"/>
            </a:br>
            <a:r>
              <a:rPr lang="en-US" altLang="en-US" sz="8000">
                <a:solidFill>
                  <a:srgbClr val="FF0000"/>
                </a:solidFill>
              </a:rPr>
              <a:t>2003 Blackout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ABE61-98D4-04CE-445A-BE9691D494B2}"/>
              </a:ext>
            </a:extLst>
          </p:cNvPr>
          <p:cNvSpPr>
            <a:spLocks noGrp="1"/>
          </p:cNvSpPr>
          <p:nvPr>
            <p:ph type="title"/>
          </p:nvPr>
        </p:nvSpPr>
        <p:spPr/>
        <p:txBody>
          <a:bodyPr/>
          <a:lstStyle/>
          <a:p>
            <a:pPr eaLnBrk="1" hangingPunct="1">
              <a:defRPr/>
            </a:pPr>
            <a:r>
              <a:rPr lang="en-US" dirty="0">
                <a:solidFill>
                  <a:schemeClr val="accent2">
                    <a:lumMod val="75000"/>
                  </a:schemeClr>
                </a:solidFill>
              </a:rPr>
              <a:t>The 2003 East-Midwest blackout</a:t>
            </a:r>
          </a:p>
        </p:txBody>
      </p:sp>
      <p:sp>
        <p:nvSpPr>
          <p:cNvPr id="14339" name="Content Placeholder 2">
            <a:extLst>
              <a:ext uri="{FF2B5EF4-FFF2-40B4-BE49-F238E27FC236}">
                <a16:creationId xmlns:a16="http://schemas.microsoft.com/office/drawing/2014/main" id="{E41CC0FC-1B59-DE3B-C055-5D36DA288D59}"/>
              </a:ext>
            </a:extLst>
          </p:cNvPr>
          <p:cNvSpPr>
            <a:spLocks noGrp="1"/>
          </p:cNvSpPr>
          <p:nvPr>
            <p:ph idx="1"/>
          </p:nvPr>
        </p:nvSpPr>
        <p:spPr>
          <a:xfrm>
            <a:off x="457200" y="1295400"/>
            <a:ext cx="8229600" cy="4525963"/>
          </a:xfrm>
        </p:spPr>
        <p:txBody>
          <a:bodyPr/>
          <a:lstStyle/>
          <a:p>
            <a:r>
              <a:rPr lang="en-US" altLang="en-US"/>
              <a:t>In many developing countries, electricity may fail catastrophically in specific areas because </a:t>
            </a:r>
            <a:r>
              <a:rPr lang="en-US" altLang="en-US">
                <a:solidFill>
                  <a:srgbClr val="FF0000"/>
                </a:solidFill>
              </a:rPr>
              <a:t>demand exceeds supply </a:t>
            </a:r>
          </a:p>
          <a:p>
            <a:pPr>
              <a:buFont typeface="Arial" panose="020B0604020202020204" pitchFamily="34" charset="0"/>
              <a:buNone/>
            </a:pPr>
            <a:endParaRPr lang="en-US" altLang="en-US" sz="2000">
              <a:solidFill>
                <a:srgbClr val="FF0000"/>
              </a:solidFill>
            </a:endParaRPr>
          </a:p>
          <a:p>
            <a:r>
              <a:rPr lang="en-US" altLang="en-US"/>
              <a:t>(supply may be unavailable or demand too great) </a:t>
            </a:r>
          </a:p>
          <a:p>
            <a:pPr>
              <a:buFont typeface="Arial" panose="020B0604020202020204" pitchFamily="34" charset="0"/>
              <a:buNone/>
            </a:pPr>
            <a:endParaRPr lang="en-US" altLang="en-US" sz="2000"/>
          </a:p>
          <a:p>
            <a:r>
              <a:rPr lang="en-US" altLang="en-US"/>
              <a:t>or because of </a:t>
            </a:r>
            <a:r>
              <a:rPr lang="en-US" altLang="en-US">
                <a:solidFill>
                  <a:srgbClr val="00B050"/>
                </a:solidFill>
              </a:rPr>
              <a:t>trouble with the distribution system </a:t>
            </a:r>
            <a:r>
              <a:rPr lang="en-US" altLang="en-US"/>
              <a:t>(these troubles may even be due to sabotage in some cases).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FC8D4FAA-00CB-D302-4057-2E672991E256}"/>
              </a:ext>
            </a:extLst>
          </p:cNvPr>
          <p:cNvSpPr>
            <a:spLocks noGrp="1"/>
          </p:cNvSpPr>
          <p:nvPr>
            <p:ph type="title"/>
          </p:nvPr>
        </p:nvSpPr>
        <p:spPr/>
        <p:txBody>
          <a:bodyPr/>
          <a:lstStyle/>
          <a:p>
            <a:r>
              <a:rPr lang="en-US" altLang="en-US">
                <a:solidFill>
                  <a:srgbClr val="FF0000"/>
                </a:solidFill>
              </a:rPr>
              <a:t>The 2003 East-Midwest blackout</a:t>
            </a:r>
          </a:p>
        </p:txBody>
      </p:sp>
      <p:sp>
        <p:nvSpPr>
          <p:cNvPr id="20483" name="Content Placeholder 2">
            <a:extLst>
              <a:ext uri="{FF2B5EF4-FFF2-40B4-BE49-F238E27FC236}">
                <a16:creationId xmlns:a16="http://schemas.microsoft.com/office/drawing/2014/main" id="{8FA68FA0-573A-8ADF-522F-DCD54BAC56AF}"/>
              </a:ext>
            </a:extLst>
          </p:cNvPr>
          <p:cNvSpPr>
            <a:spLocks noGrp="1"/>
          </p:cNvSpPr>
          <p:nvPr>
            <p:ph idx="1"/>
          </p:nvPr>
        </p:nvSpPr>
        <p:spPr/>
        <p:txBody>
          <a:bodyPr/>
          <a:lstStyle/>
          <a:p>
            <a:pPr>
              <a:buFont typeface="Arial" panose="020B0604020202020204" pitchFamily="34" charset="0"/>
              <a:buNone/>
            </a:pPr>
            <a:r>
              <a:rPr lang="en-US" altLang="en-US" sz="6000">
                <a:solidFill>
                  <a:schemeClr val="bg2"/>
                </a:solidFill>
              </a:rPr>
              <a:t>The blackout affected about </a:t>
            </a:r>
            <a:r>
              <a:rPr lang="en-US" altLang="en-US" sz="6000">
                <a:solidFill>
                  <a:srgbClr val="FFFF00"/>
                </a:solidFill>
              </a:rPr>
              <a:t>50 million people </a:t>
            </a:r>
            <a:r>
              <a:rPr lang="en-US" altLang="en-US" sz="6000">
                <a:solidFill>
                  <a:schemeClr val="bg2"/>
                </a:solidFill>
              </a:rPr>
              <a:t>in the northeast, the midwest, and Canada.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DA228814-CACA-7E66-BFDB-F307021A9227}"/>
              </a:ext>
            </a:extLst>
          </p:cNvPr>
          <p:cNvSpPr>
            <a:spLocks noGrp="1"/>
          </p:cNvSpPr>
          <p:nvPr>
            <p:ph type="title"/>
          </p:nvPr>
        </p:nvSpPr>
        <p:spPr/>
        <p:txBody>
          <a:bodyPr/>
          <a:lstStyle/>
          <a:p>
            <a:r>
              <a:rPr lang="en-US" altLang="en-US">
                <a:solidFill>
                  <a:srgbClr val="00B050"/>
                </a:solidFill>
              </a:rPr>
              <a:t>Populations Affected</a:t>
            </a:r>
          </a:p>
        </p:txBody>
      </p:sp>
      <p:pic>
        <p:nvPicPr>
          <p:cNvPr id="22531" name="Picture 2">
            <a:extLst>
              <a:ext uri="{FF2B5EF4-FFF2-40B4-BE49-F238E27FC236}">
                <a16:creationId xmlns:a16="http://schemas.microsoft.com/office/drawing/2014/main" id="{A24BA5AC-80B9-8930-6DCA-4A7288D1534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0638" y="1543050"/>
            <a:ext cx="9164638" cy="4211638"/>
          </a:xfrm>
          <a:noFill/>
        </p:spPr>
      </p:pic>
      <p:sp>
        <p:nvSpPr>
          <p:cNvPr id="5" name="Down Arrow 4">
            <a:extLst>
              <a:ext uri="{FF2B5EF4-FFF2-40B4-BE49-F238E27FC236}">
                <a16:creationId xmlns:a16="http://schemas.microsoft.com/office/drawing/2014/main" id="{5D5EA3E2-57C7-5A77-56EE-2E35A702D828}"/>
              </a:ext>
            </a:extLst>
          </p:cNvPr>
          <p:cNvSpPr/>
          <p:nvPr/>
        </p:nvSpPr>
        <p:spPr>
          <a:xfrm rot="18971708">
            <a:off x="6553200" y="2362200"/>
            <a:ext cx="685800" cy="1447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Down Arrow 5">
            <a:extLst>
              <a:ext uri="{FF2B5EF4-FFF2-40B4-BE49-F238E27FC236}">
                <a16:creationId xmlns:a16="http://schemas.microsoft.com/office/drawing/2014/main" id="{CD641DF0-E737-F562-1784-AA1D7EC3FD1D}"/>
              </a:ext>
            </a:extLst>
          </p:cNvPr>
          <p:cNvSpPr/>
          <p:nvPr/>
        </p:nvSpPr>
        <p:spPr>
          <a:xfrm rot="2324871">
            <a:off x="1828800" y="2286000"/>
            <a:ext cx="5334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798A013-45AC-C6E4-A503-C596ABC0B323}"/>
              </a:ext>
            </a:extLst>
          </p:cNvPr>
          <p:cNvSpPr>
            <a:spLocks noGrp="1"/>
          </p:cNvSpPr>
          <p:nvPr>
            <p:ph type="title"/>
          </p:nvPr>
        </p:nvSpPr>
        <p:spPr/>
        <p:txBody>
          <a:bodyPr/>
          <a:lstStyle/>
          <a:p>
            <a:r>
              <a:rPr lang="en-US" altLang="en-US"/>
              <a:t>Progression of the blackout from the Cleveland area</a:t>
            </a:r>
          </a:p>
        </p:txBody>
      </p:sp>
      <p:pic>
        <p:nvPicPr>
          <p:cNvPr id="23555" name="Picture 2">
            <a:extLst>
              <a:ext uri="{FF2B5EF4-FFF2-40B4-BE49-F238E27FC236}">
                <a16:creationId xmlns:a16="http://schemas.microsoft.com/office/drawing/2014/main" id="{A95A808D-D63F-6421-C756-C566AD297AA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82563" y="2179638"/>
            <a:ext cx="8778875" cy="3763962"/>
          </a:xfrm>
          <a:noFill/>
        </p:spPr>
      </p:pic>
      <p:sp>
        <p:nvSpPr>
          <p:cNvPr id="4" name="Rectangle 3">
            <a:extLst>
              <a:ext uri="{FF2B5EF4-FFF2-40B4-BE49-F238E27FC236}">
                <a16:creationId xmlns:a16="http://schemas.microsoft.com/office/drawing/2014/main" id="{B96B4848-BD46-10BB-0143-9F2D1F36A601}"/>
              </a:ext>
            </a:extLst>
          </p:cNvPr>
          <p:cNvSpPr/>
          <p:nvPr/>
        </p:nvSpPr>
        <p:spPr>
          <a:xfrm>
            <a:off x="1066800" y="1447800"/>
            <a:ext cx="575799" cy="923330"/>
          </a:xfrm>
          <a:prstGeom prst="rect">
            <a:avLst/>
          </a:prstGeom>
          <a:noFill/>
        </p:spPr>
        <p:txBody>
          <a:bodyPr wrap="none">
            <a:spAutoFit/>
          </a:bodyPr>
          <a:lstStyle/>
          <a:p>
            <a:pPr algn="ctr">
              <a:defRPr/>
            </a:pP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charset="0"/>
              </a:rPr>
              <a:t>1</a:t>
            </a:r>
          </a:p>
        </p:txBody>
      </p:sp>
      <p:sp>
        <p:nvSpPr>
          <p:cNvPr id="6" name="Rectangle 5">
            <a:extLst>
              <a:ext uri="{FF2B5EF4-FFF2-40B4-BE49-F238E27FC236}">
                <a16:creationId xmlns:a16="http://schemas.microsoft.com/office/drawing/2014/main" id="{7E655122-483E-D8CD-0A70-A486205118C0}"/>
              </a:ext>
            </a:extLst>
          </p:cNvPr>
          <p:cNvSpPr/>
          <p:nvPr/>
        </p:nvSpPr>
        <p:spPr>
          <a:xfrm>
            <a:off x="3429000" y="1447800"/>
            <a:ext cx="575799" cy="923330"/>
          </a:xfrm>
          <a:prstGeom prst="rect">
            <a:avLst/>
          </a:prstGeom>
          <a:noFill/>
        </p:spPr>
        <p:txBody>
          <a:bodyPr wrap="none">
            <a:spAutoFit/>
          </a:bodyPr>
          <a:lstStyle/>
          <a:p>
            <a:pPr algn="ctr">
              <a:defRPr/>
            </a:pP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charset="0"/>
              </a:rPr>
              <a:t>2</a:t>
            </a:r>
          </a:p>
        </p:txBody>
      </p:sp>
      <p:sp>
        <p:nvSpPr>
          <p:cNvPr id="7" name="Rectangle 6">
            <a:extLst>
              <a:ext uri="{FF2B5EF4-FFF2-40B4-BE49-F238E27FC236}">
                <a16:creationId xmlns:a16="http://schemas.microsoft.com/office/drawing/2014/main" id="{78F8BF28-79DE-F43E-5557-032E61FFECE1}"/>
              </a:ext>
            </a:extLst>
          </p:cNvPr>
          <p:cNvSpPr/>
          <p:nvPr/>
        </p:nvSpPr>
        <p:spPr>
          <a:xfrm>
            <a:off x="5410200" y="1447800"/>
            <a:ext cx="575799" cy="923330"/>
          </a:xfrm>
          <a:prstGeom prst="rect">
            <a:avLst/>
          </a:prstGeom>
          <a:noFill/>
        </p:spPr>
        <p:txBody>
          <a:bodyPr wrap="none">
            <a:spAutoFit/>
          </a:bodyPr>
          <a:lstStyle/>
          <a:p>
            <a:pPr algn="ctr">
              <a:defRPr/>
            </a:pP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charset="0"/>
              </a:rPr>
              <a:t>3</a:t>
            </a:r>
          </a:p>
        </p:txBody>
      </p:sp>
      <p:sp>
        <p:nvSpPr>
          <p:cNvPr id="8" name="Rectangle 7">
            <a:extLst>
              <a:ext uri="{FF2B5EF4-FFF2-40B4-BE49-F238E27FC236}">
                <a16:creationId xmlns:a16="http://schemas.microsoft.com/office/drawing/2014/main" id="{12894464-5F37-24AE-D643-91A03BFDA448}"/>
              </a:ext>
            </a:extLst>
          </p:cNvPr>
          <p:cNvSpPr/>
          <p:nvPr/>
        </p:nvSpPr>
        <p:spPr>
          <a:xfrm>
            <a:off x="7620000" y="1438870"/>
            <a:ext cx="575799" cy="923330"/>
          </a:xfrm>
          <a:prstGeom prst="rect">
            <a:avLst/>
          </a:prstGeom>
          <a:noFill/>
        </p:spPr>
        <p:txBody>
          <a:bodyPr wrap="none">
            <a:spAutoFit/>
          </a:bodyPr>
          <a:lstStyle/>
          <a:p>
            <a:pPr algn="ctr">
              <a:defRPr/>
            </a:pP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charset="0"/>
              </a:rPr>
              <a:t>4</a:t>
            </a:r>
          </a:p>
        </p:txBody>
      </p:sp>
      <p:sp>
        <p:nvSpPr>
          <p:cNvPr id="9" name="Rectangle 8">
            <a:extLst>
              <a:ext uri="{FF2B5EF4-FFF2-40B4-BE49-F238E27FC236}">
                <a16:creationId xmlns:a16="http://schemas.microsoft.com/office/drawing/2014/main" id="{E030994A-AC03-7A00-70A0-B15244BDA324}"/>
              </a:ext>
            </a:extLst>
          </p:cNvPr>
          <p:cNvSpPr/>
          <p:nvPr/>
        </p:nvSpPr>
        <p:spPr>
          <a:xfrm>
            <a:off x="990600" y="5858470"/>
            <a:ext cx="575799" cy="923330"/>
          </a:xfrm>
          <a:prstGeom prst="rect">
            <a:avLst/>
          </a:prstGeom>
          <a:noFill/>
        </p:spPr>
        <p:txBody>
          <a:bodyPr wrap="none">
            <a:spAutoFit/>
          </a:bodyPr>
          <a:lstStyle/>
          <a:p>
            <a:pPr algn="ctr">
              <a:defRPr/>
            </a:pP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charset="0"/>
              </a:rPr>
              <a:t>5</a:t>
            </a:r>
          </a:p>
        </p:txBody>
      </p:sp>
      <p:sp>
        <p:nvSpPr>
          <p:cNvPr id="10" name="Rectangle 9">
            <a:extLst>
              <a:ext uri="{FF2B5EF4-FFF2-40B4-BE49-F238E27FC236}">
                <a16:creationId xmlns:a16="http://schemas.microsoft.com/office/drawing/2014/main" id="{5003BDBA-E47A-A1F5-204B-6F810B6AF94A}"/>
              </a:ext>
            </a:extLst>
          </p:cNvPr>
          <p:cNvSpPr/>
          <p:nvPr/>
        </p:nvSpPr>
        <p:spPr>
          <a:xfrm>
            <a:off x="3234201" y="5858470"/>
            <a:ext cx="575799" cy="923330"/>
          </a:xfrm>
          <a:prstGeom prst="rect">
            <a:avLst/>
          </a:prstGeom>
          <a:noFill/>
        </p:spPr>
        <p:txBody>
          <a:bodyPr wrap="none">
            <a:spAutoFit/>
          </a:bodyPr>
          <a:lstStyle/>
          <a:p>
            <a:pPr algn="ctr">
              <a:defRPr/>
            </a:pP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charset="0"/>
              </a:rPr>
              <a:t>6</a:t>
            </a:r>
          </a:p>
        </p:txBody>
      </p:sp>
      <p:sp>
        <p:nvSpPr>
          <p:cNvPr id="11" name="Rectangle 10">
            <a:extLst>
              <a:ext uri="{FF2B5EF4-FFF2-40B4-BE49-F238E27FC236}">
                <a16:creationId xmlns:a16="http://schemas.microsoft.com/office/drawing/2014/main" id="{54A94E3C-7956-B9F3-4CE0-B75C2F7D37F9}"/>
              </a:ext>
            </a:extLst>
          </p:cNvPr>
          <p:cNvSpPr/>
          <p:nvPr/>
        </p:nvSpPr>
        <p:spPr>
          <a:xfrm>
            <a:off x="5257800" y="5867400"/>
            <a:ext cx="575799" cy="923330"/>
          </a:xfrm>
          <a:prstGeom prst="rect">
            <a:avLst/>
          </a:prstGeom>
          <a:noFill/>
        </p:spPr>
        <p:txBody>
          <a:bodyPr wrap="none">
            <a:spAutoFit/>
          </a:bodyPr>
          <a:lstStyle/>
          <a:p>
            <a:pPr algn="ctr">
              <a:defRPr/>
            </a:pP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charset="0"/>
              </a:rPr>
              <a:t>7</a:t>
            </a:r>
          </a:p>
        </p:txBody>
      </p:sp>
      <p:sp>
        <p:nvSpPr>
          <p:cNvPr id="12" name="Rectangle 11">
            <a:extLst>
              <a:ext uri="{FF2B5EF4-FFF2-40B4-BE49-F238E27FC236}">
                <a16:creationId xmlns:a16="http://schemas.microsoft.com/office/drawing/2014/main" id="{C78B4007-4AAB-2E38-ED59-4BE94462961B}"/>
              </a:ext>
            </a:extLst>
          </p:cNvPr>
          <p:cNvSpPr/>
          <p:nvPr/>
        </p:nvSpPr>
        <p:spPr>
          <a:xfrm>
            <a:off x="7620000" y="5867400"/>
            <a:ext cx="575799" cy="923330"/>
          </a:xfrm>
          <a:prstGeom prst="rect">
            <a:avLst/>
          </a:prstGeom>
          <a:noFill/>
        </p:spPr>
        <p:txBody>
          <a:bodyPr wrap="none">
            <a:spAutoFit/>
          </a:bodyPr>
          <a:lstStyle/>
          <a:p>
            <a:pPr algn="ctr">
              <a:defRPr/>
            </a:pPr>
            <a:r>
              <a:rPr lang="en-U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charset="0"/>
              </a:rPr>
              <a:t>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6"/>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nodeType="after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par>
                          <p:cTn id="22" fill="hold" nodeType="afterGroup">
                            <p:stCondLst>
                              <p:cond delay="0"/>
                            </p:stCondLst>
                            <p:childTnLst>
                              <p:par>
                                <p:cTn id="23" presetID="1"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par>
                          <p:cTn id="25" fill="hold" nodeType="afterGroup">
                            <p:stCondLst>
                              <p:cond delay="0"/>
                            </p:stCondLst>
                            <p:childTnLst>
                              <p:par>
                                <p:cTn id="26" presetID="1" presetClass="entr" presetSubtype="0"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16672033-7AF9-CAA6-7A0B-1E9AB26D8301}"/>
              </a:ext>
            </a:extLst>
          </p:cNvPr>
          <p:cNvSpPr>
            <a:spLocks noGrp="1"/>
          </p:cNvSpPr>
          <p:nvPr>
            <p:ph type="title"/>
          </p:nvPr>
        </p:nvSpPr>
        <p:spPr/>
        <p:txBody>
          <a:bodyPr/>
          <a:lstStyle/>
          <a:p>
            <a:endParaRPr lang="en-US" altLang="en-US"/>
          </a:p>
        </p:txBody>
      </p:sp>
      <p:sp>
        <p:nvSpPr>
          <p:cNvPr id="23555" name="Content Placeholder 2">
            <a:extLst>
              <a:ext uri="{FF2B5EF4-FFF2-40B4-BE49-F238E27FC236}">
                <a16:creationId xmlns:a16="http://schemas.microsoft.com/office/drawing/2014/main" id="{2C4D6C83-F886-88AB-0629-1DFD2D398A81}"/>
              </a:ext>
            </a:extLst>
          </p:cNvPr>
          <p:cNvSpPr>
            <a:spLocks noGrp="1"/>
          </p:cNvSpPr>
          <p:nvPr>
            <p:ph idx="1"/>
          </p:nvPr>
        </p:nvSpPr>
        <p:spPr/>
        <p:txBody>
          <a:bodyPr/>
          <a:lstStyle/>
          <a:p>
            <a:r>
              <a:rPr lang="en-US" altLang="en-US" sz="4400"/>
              <a:t>Electricity is </a:t>
            </a:r>
            <a:r>
              <a:rPr lang="en-US" altLang="en-US" sz="4400">
                <a:solidFill>
                  <a:srgbClr val="FF0000"/>
                </a:solidFill>
              </a:rPr>
              <a:t>not</a:t>
            </a:r>
            <a:r>
              <a:rPr lang="en-US" altLang="en-US" sz="4400"/>
              <a:t> easily stored and is used essentially as it is generated. </a:t>
            </a:r>
          </a:p>
          <a:p>
            <a:pPr>
              <a:buFont typeface="Arial" panose="020B0604020202020204" pitchFamily="34" charset="0"/>
              <a:buNone/>
            </a:pPr>
            <a:endParaRPr lang="en-US" altLang="en-US"/>
          </a:p>
          <a:p>
            <a:r>
              <a:rPr lang="en-US" altLang="en-US" sz="4400">
                <a:solidFill>
                  <a:srgbClr val="FFFF00"/>
                </a:solidFill>
              </a:rPr>
              <a:t>This implies that there is a constant dance of </a:t>
            </a:r>
            <a:r>
              <a:rPr lang="en-US" altLang="en-US" sz="4400">
                <a:solidFill>
                  <a:srgbClr val="0070C0"/>
                </a:solidFill>
              </a:rPr>
              <a:t>supply</a:t>
            </a:r>
            <a:r>
              <a:rPr lang="en-US" altLang="en-US" sz="4400">
                <a:solidFill>
                  <a:srgbClr val="FFFF00"/>
                </a:solidFill>
              </a:rPr>
              <a:t> and </a:t>
            </a:r>
            <a:r>
              <a:rPr lang="en-US" altLang="en-US" sz="4400">
                <a:solidFill>
                  <a:srgbClr val="00B050"/>
                </a:solidFill>
              </a:rPr>
              <a:t>demand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animEffect transition="in" filter="fade">
                                      <p:cBhvr>
                                        <p:cTn id="7" dur="1000"/>
                                        <p:tgtEl>
                                          <p:spTgt spid="23555">
                                            <p:txEl>
                                              <p:pRg st="2" end="2"/>
                                            </p:txEl>
                                          </p:spTgt>
                                        </p:tgtEl>
                                      </p:cBhvr>
                                    </p:animEffect>
                                    <p:anim calcmode="lin" valueType="num">
                                      <p:cBhvr>
                                        <p:cTn id="8" dur="10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4CF0C00-9CD7-F595-DA11-A7C19E34EC4F}"/>
              </a:ext>
            </a:extLst>
          </p:cNvPr>
          <p:cNvSpPr>
            <a:spLocks noGrp="1"/>
          </p:cNvSpPr>
          <p:nvPr>
            <p:ph type="title"/>
          </p:nvPr>
        </p:nvSpPr>
        <p:spPr/>
        <p:txBody>
          <a:bodyPr/>
          <a:lstStyle/>
          <a:p>
            <a:endParaRPr lang="en-US" altLang="en-US"/>
          </a:p>
        </p:txBody>
      </p:sp>
      <p:sp>
        <p:nvSpPr>
          <p:cNvPr id="24579" name="Content Placeholder 2">
            <a:extLst>
              <a:ext uri="{FF2B5EF4-FFF2-40B4-BE49-F238E27FC236}">
                <a16:creationId xmlns:a16="http://schemas.microsoft.com/office/drawing/2014/main" id="{7A9BC336-8126-8FE5-3AAA-727E4212CE8C}"/>
              </a:ext>
            </a:extLst>
          </p:cNvPr>
          <p:cNvSpPr>
            <a:spLocks noGrp="1"/>
          </p:cNvSpPr>
          <p:nvPr>
            <p:ph idx="1"/>
          </p:nvPr>
        </p:nvSpPr>
        <p:spPr>
          <a:xfrm>
            <a:off x="609600" y="1371600"/>
            <a:ext cx="8229600" cy="4525963"/>
          </a:xfrm>
        </p:spPr>
        <p:txBody>
          <a:bodyPr/>
          <a:lstStyle/>
          <a:p>
            <a:pPr>
              <a:buFont typeface="Arial" panose="020B0604020202020204" pitchFamily="34" charset="0"/>
              <a:buNone/>
            </a:pPr>
            <a:r>
              <a:rPr lang="en-US" altLang="en-US" sz="4400"/>
              <a:t>Note that the August, 2003 blackout was an unprecedented event both in terms of </a:t>
            </a:r>
          </a:p>
          <a:p>
            <a:r>
              <a:rPr lang="en-US" altLang="en-US" sz="4400"/>
              <a:t>the </a:t>
            </a:r>
            <a:r>
              <a:rPr lang="en-US" altLang="en-US" sz="4400">
                <a:solidFill>
                  <a:srgbClr val="FFFF00"/>
                </a:solidFill>
              </a:rPr>
              <a:t>population affected</a:t>
            </a:r>
            <a:r>
              <a:rPr lang="en-US" altLang="en-US" sz="4400"/>
              <a:t> and </a:t>
            </a:r>
          </a:p>
          <a:p>
            <a:r>
              <a:rPr lang="en-US" altLang="en-US" sz="4400"/>
              <a:t>the </a:t>
            </a:r>
            <a:r>
              <a:rPr lang="en-US" altLang="en-US" sz="4400">
                <a:solidFill>
                  <a:srgbClr val="FF0000"/>
                </a:solidFill>
              </a:rPr>
              <a:t>loss of load</a:t>
            </a:r>
            <a:r>
              <a:rPr lang="en-US" altLang="en-US" sz="44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diamond(out)">
                                      <p:cBhvr>
                                        <p:cTn id="7" dur="2000"/>
                                        <p:tgtEl>
                                          <p:spTgt spid="2457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diamond(out)">
                                      <p:cBhvr>
                                        <p:cTn id="12" dur="20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B0825FCA-33B5-2E04-2B2D-85A6701E7C88}"/>
              </a:ext>
            </a:extLst>
          </p:cNvPr>
          <p:cNvSpPr>
            <a:spLocks noGrp="1"/>
          </p:cNvSpPr>
          <p:nvPr>
            <p:ph type="title"/>
          </p:nvPr>
        </p:nvSpPr>
        <p:spPr/>
        <p:txBody>
          <a:bodyPr/>
          <a:lstStyle/>
          <a:p>
            <a:endParaRPr lang="en-US" altLang="en-US"/>
          </a:p>
        </p:txBody>
      </p:sp>
      <p:sp>
        <p:nvSpPr>
          <p:cNvPr id="25603" name="Content Placeholder 2">
            <a:extLst>
              <a:ext uri="{FF2B5EF4-FFF2-40B4-BE49-F238E27FC236}">
                <a16:creationId xmlns:a16="http://schemas.microsoft.com/office/drawing/2014/main" id="{7BE03FE5-07FC-3EBA-046B-70A2D7F907BC}"/>
              </a:ext>
            </a:extLst>
          </p:cNvPr>
          <p:cNvSpPr>
            <a:spLocks noGrp="1"/>
          </p:cNvSpPr>
          <p:nvPr>
            <p:ph idx="1"/>
          </p:nvPr>
        </p:nvSpPr>
        <p:spPr/>
        <p:txBody>
          <a:bodyPr/>
          <a:lstStyle/>
          <a:p>
            <a:r>
              <a:rPr lang="en-US" altLang="en-US" sz="4800"/>
              <a:t>The grid was built over a long period of time, and many of the parts of the grid are quite antiquated. </a:t>
            </a:r>
          </a:p>
          <a:p>
            <a:r>
              <a:rPr lang="en-US" altLang="en-US" sz="4800">
                <a:solidFill>
                  <a:srgbClr val="FF0000"/>
                </a:solidFill>
              </a:rPr>
              <a:t>Restructuring</a:t>
            </a:r>
            <a:r>
              <a:rPr lang="en-US" altLang="en-US" sz="4800">
                <a:solidFill>
                  <a:srgbClr val="00B050"/>
                </a:solidFill>
              </a:rPr>
              <a:t> the grid is needed.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 calcmode="lin" valueType="num">
                                      <p:cBhvr additive="base">
                                        <p:cTn id="7"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10980855-9673-8395-94DB-AF23189F5080}"/>
              </a:ext>
            </a:extLst>
          </p:cNvPr>
          <p:cNvSpPr>
            <a:spLocks noGrp="1"/>
          </p:cNvSpPr>
          <p:nvPr>
            <p:ph type="title"/>
          </p:nvPr>
        </p:nvSpPr>
        <p:spPr/>
        <p:txBody>
          <a:bodyPr/>
          <a:lstStyle/>
          <a:p>
            <a:r>
              <a:rPr lang="en-US" altLang="en-US"/>
              <a:t>So What Happened?</a:t>
            </a:r>
          </a:p>
        </p:txBody>
      </p:sp>
      <p:sp>
        <p:nvSpPr>
          <p:cNvPr id="26627" name="Content Placeholder 2">
            <a:extLst>
              <a:ext uri="{FF2B5EF4-FFF2-40B4-BE49-F238E27FC236}">
                <a16:creationId xmlns:a16="http://schemas.microsoft.com/office/drawing/2014/main" id="{EF192D31-B64D-2449-C945-F4D3F7DAAB80}"/>
              </a:ext>
            </a:extLst>
          </p:cNvPr>
          <p:cNvSpPr>
            <a:spLocks noGrp="1"/>
          </p:cNvSpPr>
          <p:nvPr>
            <p:ph idx="1"/>
          </p:nvPr>
        </p:nvSpPr>
        <p:spPr/>
        <p:txBody>
          <a:bodyPr/>
          <a:lstStyle/>
          <a:p>
            <a:r>
              <a:rPr lang="en-US" altLang="en-US" sz="3600"/>
              <a:t>The prolonged heat wave was taking its toll. </a:t>
            </a:r>
          </a:p>
          <a:p>
            <a:pPr>
              <a:buFont typeface="Arial" panose="020B0604020202020204" pitchFamily="34" charset="0"/>
              <a:buNone/>
            </a:pPr>
            <a:endParaRPr lang="en-US" altLang="en-US" sz="3600"/>
          </a:p>
          <a:p>
            <a:r>
              <a:rPr lang="en-US" altLang="en-US" sz="3600"/>
              <a:t>The Task Force examined FirstEnergy records and found that actual measured voltage levels on the transmission system on August 14 </a:t>
            </a:r>
            <a:r>
              <a:rPr lang="en-US" altLang="en-US" sz="3600">
                <a:solidFill>
                  <a:srgbClr val="FF0000"/>
                </a:solidFill>
              </a:rPr>
              <a:t>were below 100% </a:t>
            </a:r>
            <a:r>
              <a:rPr lang="en-US" altLang="en-US" sz="3600"/>
              <a:t>starting early in the day.”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1000"/>
                                        <p:tgtEl>
                                          <p:spTgt spid="26627">
                                            <p:txEl>
                                              <p:pRg st="0" end="0"/>
                                            </p:txEl>
                                          </p:spTgt>
                                        </p:tgtEl>
                                      </p:cBhvr>
                                    </p:animEffect>
                                    <p:anim calcmode="lin" valueType="num">
                                      <p:cBhvr>
                                        <p:cTn id="8" dur="10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662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9A6BF1D0-1D6C-14C2-E1B6-AD4D291A5A28}"/>
              </a:ext>
            </a:extLst>
          </p:cNvPr>
          <p:cNvSpPr>
            <a:spLocks noGrp="1"/>
          </p:cNvSpPr>
          <p:nvPr>
            <p:ph type="title"/>
          </p:nvPr>
        </p:nvSpPr>
        <p:spPr/>
        <p:txBody>
          <a:bodyPr/>
          <a:lstStyle/>
          <a:p>
            <a:endParaRPr lang="en-US" altLang="en-US"/>
          </a:p>
        </p:txBody>
      </p:sp>
      <p:sp>
        <p:nvSpPr>
          <p:cNvPr id="27651" name="Content Placeholder 2">
            <a:extLst>
              <a:ext uri="{FF2B5EF4-FFF2-40B4-BE49-F238E27FC236}">
                <a16:creationId xmlns:a16="http://schemas.microsoft.com/office/drawing/2014/main" id="{4D462AE6-23C4-EEF7-D9D4-C52A7A1059CA}"/>
              </a:ext>
            </a:extLst>
          </p:cNvPr>
          <p:cNvSpPr>
            <a:spLocks noGrp="1"/>
          </p:cNvSpPr>
          <p:nvPr>
            <p:ph idx="1"/>
          </p:nvPr>
        </p:nvSpPr>
        <p:spPr>
          <a:xfrm>
            <a:off x="457200" y="1219200"/>
            <a:ext cx="8229600" cy="4525963"/>
          </a:xfrm>
        </p:spPr>
        <p:txBody>
          <a:bodyPr/>
          <a:lstStyle/>
          <a:p>
            <a:r>
              <a:rPr lang="en-US" altLang="en-US"/>
              <a:t>The loss of the </a:t>
            </a:r>
            <a:r>
              <a:rPr lang="en-US" altLang="en-US">
                <a:solidFill>
                  <a:srgbClr val="00B050"/>
                </a:solidFill>
              </a:rPr>
              <a:t>transmission lines </a:t>
            </a:r>
            <a:r>
              <a:rPr lang="en-US" altLang="en-US"/>
              <a:t>as the afternoon progressed led to more and more difficulty in maintenance of reactive power demand.</a:t>
            </a:r>
          </a:p>
          <a:p>
            <a:pPr>
              <a:buFont typeface="Arial" panose="020B0604020202020204" pitchFamily="34" charset="0"/>
              <a:buNone/>
            </a:pPr>
            <a:endParaRPr lang="en-US" altLang="en-US"/>
          </a:p>
          <a:p>
            <a:r>
              <a:rPr lang="en-US" altLang="en-US">
                <a:solidFill>
                  <a:srgbClr val="FFFF00"/>
                </a:solidFill>
              </a:rPr>
              <a:t>Load reserves </a:t>
            </a:r>
            <a:r>
              <a:rPr lang="en-US" altLang="en-US">
                <a:solidFill>
                  <a:srgbClr val="FF0000"/>
                </a:solidFill>
              </a:rPr>
              <a:t>were gone by 4 o’clock, and the overextended system soon crashed, dragging the rest of the region along with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anim calcmode="lin" valueType="num">
                                      <p:cBhvr>
                                        <p:cTn id="7" dur="1000" fill="hold"/>
                                        <p:tgtEl>
                                          <p:spTgt spid="27651">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27651">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2765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765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A5BB7CA6-D5FD-2EB3-FC7B-0AB3B54920C1}"/>
              </a:ext>
            </a:extLst>
          </p:cNvPr>
          <p:cNvSpPr>
            <a:spLocks noGrp="1"/>
          </p:cNvSpPr>
          <p:nvPr>
            <p:ph type="title"/>
          </p:nvPr>
        </p:nvSpPr>
        <p:spPr/>
        <p:txBody>
          <a:bodyPr/>
          <a:lstStyle/>
          <a:p>
            <a:r>
              <a:rPr lang="en-US" altLang="en-US">
                <a:solidFill>
                  <a:srgbClr val="00B050"/>
                </a:solidFill>
              </a:rPr>
              <a:t>Relays</a:t>
            </a:r>
            <a:r>
              <a:rPr lang="en-US" altLang="en-US"/>
              <a:t> (transfer electricity)</a:t>
            </a:r>
          </a:p>
        </p:txBody>
      </p:sp>
      <p:sp>
        <p:nvSpPr>
          <p:cNvPr id="28675" name="Content Placeholder 2">
            <a:extLst>
              <a:ext uri="{FF2B5EF4-FFF2-40B4-BE49-F238E27FC236}">
                <a16:creationId xmlns:a16="http://schemas.microsoft.com/office/drawing/2014/main" id="{18BF7AD7-AC36-C9A9-11A6-4AD20EB6F04F}"/>
              </a:ext>
            </a:extLst>
          </p:cNvPr>
          <p:cNvSpPr>
            <a:spLocks noGrp="1"/>
          </p:cNvSpPr>
          <p:nvPr>
            <p:ph idx="1"/>
          </p:nvPr>
        </p:nvSpPr>
        <p:spPr/>
        <p:txBody>
          <a:bodyPr/>
          <a:lstStyle/>
          <a:p>
            <a:r>
              <a:rPr lang="en-US" altLang="en-US"/>
              <a:t>Relays sense even small power surges and shut down automatically in “cascades,” carrying large swaths of the grid along. </a:t>
            </a:r>
          </a:p>
          <a:p>
            <a:r>
              <a:rPr lang="en-US" altLang="en-US">
                <a:solidFill>
                  <a:srgbClr val="FFFF00"/>
                </a:solidFill>
              </a:rPr>
              <a:t>This is both good and bad; </a:t>
            </a:r>
            <a:r>
              <a:rPr lang="en-US" altLang="en-US" u="sng">
                <a:solidFill>
                  <a:srgbClr val="FF0000"/>
                </a:solidFill>
              </a:rPr>
              <a:t>good</a:t>
            </a:r>
            <a:r>
              <a:rPr lang="en-US" altLang="en-US">
                <a:solidFill>
                  <a:srgbClr val="FFFF00"/>
                </a:solidFill>
              </a:rPr>
              <a:t> because it isolates the systems’ generators, transmission lines, and substations in small failures; </a:t>
            </a:r>
          </a:p>
          <a:p>
            <a:r>
              <a:rPr lang="en-US" altLang="en-US" u="sng">
                <a:solidFill>
                  <a:srgbClr val="FF0000"/>
                </a:solidFill>
              </a:rPr>
              <a:t>bad</a:t>
            </a:r>
            <a:r>
              <a:rPr lang="en-US" altLang="en-US"/>
              <a:t> because it exacerbates the crash, shutting down even if the relay is far removed from the actual problem, in large ones.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animEffect transition="in" filter="fade">
                                      <p:cBhvr>
                                        <p:cTn id="11" dur="1000"/>
                                        <p:tgtEl>
                                          <p:spTgt spid="28675">
                                            <p:txEl>
                                              <p:pRg st="1" end="1"/>
                                            </p:txEl>
                                          </p:spTgt>
                                        </p:tgtEl>
                                      </p:cBhvr>
                                    </p:animEffect>
                                    <p:anim calcmode="lin" valueType="num">
                                      <p:cBhvr>
                                        <p:cTn id="12" dur="10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286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7" presetClass="entr" presetSubtype="0" fill="hold" nodeType="clickEffect">
                                  <p:stCondLst>
                                    <p:cond delay="0"/>
                                  </p:stCondLst>
                                  <p:childTnLst>
                                    <p:set>
                                      <p:cBhvr>
                                        <p:cTn id="17" dur="1" fill="hold">
                                          <p:stCondLst>
                                            <p:cond delay="0"/>
                                          </p:stCondLst>
                                        </p:cTn>
                                        <p:tgtEl>
                                          <p:spTgt spid="28675">
                                            <p:txEl>
                                              <p:pRg st="2" end="2"/>
                                            </p:txEl>
                                          </p:spTgt>
                                        </p:tgtEl>
                                        <p:attrNameLst>
                                          <p:attrName>style.visibility</p:attrName>
                                        </p:attrNameLst>
                                      </p:cBhvr>
                                      <p:to>
                                        <p:strVal val="visible"/>
                                      </p:to>
                                    </p:set>
                                    <p:animEffect transition="in" filter="fade">
                                      <p:cBhvr>
                                        <p:cTn id="18" dur="1000"/>
                                        <p:tgtEl>
                                          <p:spTgt spid="28675">
                                            <p:txEl>
                                              <p:pRg st="2" end="2"/>
                                            </p:txEl>
                                          </p:spTgt>
                                        </p:tgtEl>
                                      </p:cBhvr>
                                    </p:animEffect>
                                    <p:anim calcmode="lin" valueType="num">
                                      <p:cBhvr>
                                        <p:cTn id="19" dur="10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86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9F4CE59D-8A1D-3CE0-C3F5-1BB320117B5B}"/>
              </a:ext>
            </a:extLst>
          </p:cNvPr>
          <p:cNvSpPr>
            <a:spLocks noGrp="1"/>
          </p:cNvSpPr>
          <p:nvPr>
            <p:ph type="title"/>
          </p:nvPr>
        </p:nvSpPr>
        <p:spPr>
          <a:xfrm>
            <a:off x="457200" y="0"/>
            <a:ext cx="8229600" cy="1143000"/>
          </a:xfrm>
        </p:spPr>
        <p:txBody>
          <a:bodyPr/>
          <a:lstStyle/>
          <a:p>
            <a:r>
              <a:rPr lang="en-US" altLang="en-US" sz="7200">
                <a:solidFill>
                  <a:srgbClr val="92D050"/>
                </a:solidFill>
              </a:rPr>
              <a:t>Grid System</a:t>
            </a:r>
          </a:p>
        </p:txBody>
      </p:sp>
      <p:sp>
        <p:nvSpPr>
          <p:cNvPr id="3" name="Content Placeholder 2">
            <a:extLst>
              <a:ext uri="{FF2B5EF4-FFF2-40B4-BE49-F238E27FC236}">
                <a16:creationId xmlns:a16="http://schemas.microsoft.com/office/drawing/2014/main" id="{626A2D5F-688B-E7B1-C97E-272DA9B813C2}"/>
              </a:ext>
            </a:extLst>
          </p:cNvPr>
          <p:cNvSpPr>
            <a:spLocks noGrp="1"/>
          </p:cNvSpPr>
          <p:nvPr>
            <p:ph idx="1"/>
          </p:nvPr>
        </p:nvSpPr>
        <p:spPr>
          <a:xfrm>
            <a:off x="457200" y="1066800"/>
            <a:ext cx="8229600" cy="4525963"/>
          </a:xfrm>
        </p:spPr>
        <p:txBody>
          <a:bodyPr/>
          <a:lstStyle/>
          <a:p>
            <a:pPr>
              <a:buFont typeface="Arial" charset="0"/>
              <a:buChar char="•"/>
              <a:defRPr/>
            </a:pPr>
            <a:r>
              <a:rPr lang="en-US" dirty="0"/>
              <a:t>The </a:t>
            </a:r>
            <a:r>
              <a:rPr lang="en-US" b="1" dirty="0">
                <a:solidFill>
                  <a:srgbClr val="00B0F0"/>
                </a:solidFill>
              </a:rPr>
              <a:t>grid system</a:t>
            </a:r>
            <a:r>
              <a:rPr lang="en-US" dirty="0">
                <a:solidFill>
                  <a:srgbClr val="00B0F0"/>
                </a:solidFill>
              </a:rPr>
              <a:t> </a:t>
            </a:r>
            <a:r>
              <a:rPr lang="en-US" dirty="0"/>
              <a:t>coordinates </a:t>
            </a:r>
            <a:r>
              <a:rPr lang="en-US" dirty="0">
                <a:solidFill>
                  <a:srgbClr val="FF0000"/>
                </a:solidFill>
              </a:rPr>
              <a:t>several sources of energy production </a:t>
            </a:r>
            <a:r>
              <a:rPr lang="en-US" dirty="0"/>
              <a:t>so that a particular home may actually receive electricity that came from a </a:t>
            </a:r>
          </a:p>
          <a:p>
            <a:pPr>
              <a:buFont typeface="Arial" charset="0"/>
              <a:buChar char="•"/>
              <a:defRPr/>
            </a:pPr>
            <a:r>
              <a:rPr lang="en-US" sz="4000" dirty="0">
                <a:solidFill>
                  <a:schemeClr val="bg2">
                    <a:lumMod val="40000"/>
                    <a:lumOff val="60000"/>
                  </a:schemeClr>
                </a:solidFill>
              </a:rPr>
              <a:t>nuclear</a:t>
            </a:r>
            <a:r>
              <a:rPr lang="en-US" sz="4000" dirty="0"/>
              <a:t> power plant, </a:t>
            </a:r>
          </a:p>
          <a:p>
            <a:pPr>
              <a:buFont typeface="Arial" charset="0"/>
              <a:buChar char="•"/>
              <a:defRPr/>
            </a:pPr>
            <a:r>
              <a:rPr lang="en-US" sz="4000" dirty="0"/>
              <a:t>a </a:t>
            </a:r>
            <a:r>
              <a:rPr lang="en-US" sz="4000" dirty="0">
                <a:solidFill>
                  <a:schemeClr val="bg2">
                    <a:lumMod val="40000"/>
                    <a:lumOff val="60000"/>
                  </a:schemeClr>
                </a:solidFill>
              </a:rPr>
              <a:t>hydroelectric</a:t>
            </a:r>
            <a:r>
              <a:rPr lang="en-US" sz="4000" dirty="0"/>
              <a:t> plant, </a:t>
            </a:r>
          </a:p>
          <a:p>
            <a:pPr>
              <a:buFont typeface="Arial" charset="0"/>
              <a:buChar char="•"/>
              <a:defRPr/>
            </a:pPr>
            <a:r>
              <a:rPr lang="en-US" sz="4000" dirty="0"/>
              <a:t>a </a:t>
            </a:r>
            <a:r>
              <a:rPr lang="en-US" sz="4000" dirty="0">
                <a:solidFill>
                  <a:schemeClr val="accent3">
                    <a:lumMod val="75000"/>
                  </a:schemeClr>
                </a:solidFill>
              </a:rPr>
              <a:t>fossil fuel </a:t>
            </a:r>
            <a:r>
              <a:rPr lang="en-US" sz="4000" dirty="0"/>
              <a:t>plant, </a:t>
            </a:r>
          </a:p>
          <a:p>
            <a:pPr>
              <a:buFont typeface="Arial" charset="0"/>
              <a:buChar char="•"/>
              <a:defRPr/>
            </a:pPr>
            <a:r>
              <a:rPr lang="en-US" sz="4000" dirty="0"/>
              <a:t>a </a:t>
            </a:r>
            <a:r>
              <a:rPr lang="en-US" sz="4000" dirty="0">
                <a:solidFill>
                  <a:schemeClr val="accent6"/>
                </a:solidFill>
              </a:rPr>
              <a:t>wind</a:t>
            </a:r>
            <a:r>
              <a:rPr lang="en-US" sz="4000" dirty="0"/>
              <a:t> generator </a:t>
            </a:r>
          </a:p>
          <a:p>
            <a:pPr>
              <a:buFont typeface="Arial" charset="0"/>
              <a:buChar char="•"/>
              <a:defRPr/>
            </a:pPr>
            <a:r>
              <a:rPr lang="en-US" sz="4000" dirty="0"/>
              <a:t>or even </a:t>
            </a:r>
            <a:r>
              <a:rPr lang="en-US" sz="4000" dirty="0">
                <a:solidFill>
                  <a:srgbClr val="FFFF00"/>
                </a:solidFill>
              </a:rPr>
              <a:t>solar</a:t>
            </a:r>
            <a:r>
              <a:rPr lang="en-US" sz="4000" dirty="0"/>
              <a:t> collectors.</a:t>
            </a:r>
          </a:p>
          <a:p>
            <a:pPr>
              <a:buFont typeface="Arial" charse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5146EFC7-6B99-A089-7DB3-E9FA714555CF}"/>
              </a:ext>
            </a:extLst>
          </p:cNvPr>
          <p:cNvSpPr>
            <a:spLocks noGrp="1"/>
          </p:cNvSpPr>
          <p:nvPr>
            <p:ph type="title"/>
          </p:nvPr>
        </p:nvSpPr>
        <p:spPr/>
        <p:txBody>
          <a:bodyPr/>
          <a:lstStyle/>
          <a:p>
            <a:r>
              <a:rPr lang="en-US" altLang="en-US">
                <a:solidFill>
                  <a:srgbClr val="FFFF00"/>
                </a:solidFill>
              </a:rPr>
              <a:t>Another Blackout Coming!</a:t>
            </a:r>
          </a:p>
        </p:txBody>
      </p:sp>
      <p:sp>
        <p:nvSpPr>
          <p:cNvPr id="3" name="Content Placeholder 2">
            <a:extLst>
              <a:ext uri="{FF2B5EF4-FFF2-40B4-BE49-F238E27FC236}">
                <a16:creationId xmlns:a16="http://schemas.microsoft.com/office/drawing/2014/main" id="{977FFC7A-E9FA-0941-2F3A-5EEEE15B2B8C}"/>
              </a:ext>
            </a:extLst>
          </p:cNvPr>
          <p:cNvSpPr>
            <a:spLocks noGrp="1"/>
          </p:cNvSpPr>
          <p:nvPr>
            <p:ph idx="1"/>
          </p:nvPr>
        </p:nvSpPr>
        <p:spPr/>
        <p:txBody>
          <a:bodyPr/>
          <a:lstStyle/>
          <a:p>
            <a:pPr>
              <a:buFont typeface="Arial" charset="0"/>
              <a:buChar char="•"/>
              <a:defRPr/>
            </a:pPr>
            <a:r>
              <a:rPr lang="en-US" dirty="0"/>
              <a:t>We see that human frailties, translated into lack of attention to crucial details, played a significant role in the blackout. </a:t>
            </a:r>
          </a:p>
          <a:p>
            <a:pPr>
              <a:buFont typeface="Arial" charset="0"/>
              <a:buNone/>
              <a:defRPr/>
            </a:pPr>
            <a:endParaRPr lang="en-US" sz="1050" dirty="0"/>
          </a:p>
          <a:p>
            <a:pPr>
              <a:buFont typeface="Arial" charset="0"/>
              <a:buChar char="•"/>
              <a:defRPr/>
            </a:pPr>
            <a:r>
              <a:rPr lang="en-US" dirty="0"/>
              <a:t>This fact, the apparent </a:t>
            </a:r>
            <a:r>
              <a:rPr lang="en-US" dirty="0">
                <a:solidFill>
                  <a:schemeClr val="accent1">
                    <a:lumMod val="75000"/>
                  </a:schemeClr>
                </a:solidFill>
              </a:rPr>
              <a:t>inability of load management</a:t>
            </a:r>
            <a:r>
              <a:rPr lang="en-US" dirty="0"/>
              <a:t> to learn lessons from earlier blackouts, </a:t>
            </a:r>
          </a:p>
          <a:p>
            <a:pPr>
              <a:buFont typeface="Arial" charset="0"/>
              <a:buNone/>
              <a:defRPr/>
            </a:pPr>
            <a:endParaRPr lang="en-US" sz="1050" dirty="0"/>
          </a:p>
          <a:p>
            <a:pPr>
              <a:buFont typeface="Arial" charset="0"/>
              <a:buChar char="•"/>
              <a:defRPr/>
            </a:pPr>
            <a:r>
              <a:rPr lang="en-US" dirty="0"/>
              <a:t>and the </a:t>
            </a:r>
            <a:r>
              <a:rPr lang="en-US" dirty="0">
                <a:solidFill>
                  <a:srgbClr val="FF0000"/>
                </a:solidFill>
              </a:rPr>
              <a:t>complexity of the system </a:t>
            </a:r>
            <a:r>
              <a:rPr lang="en-US" dirty="0"/>
              <a:t>itself all make another blackout inevitable someday.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D756424E-1540-A15B-EAF4-23F5DF75B796}"/>
              </a:ext>
            </a:extLst>
          </p:cNvPr>
          <p:cNvSpPr>
            <a:spLocks noGrp="1"/>
          </p:cNvSpPr>
          <p:nvPr>
            <p:ph idx="1"/>
          </p:nvPr>
        </p:nvSpPr>
        <p:spPr>
          <a:xfrm>
            <a:off x="457200" y="381000"/>
            <a:ext cx="8229600" cy="4525963"/>
          </a:xfrm>
        </p:spPr>
        <p:txBody>
          <a:bodyPr/>
          <a:lstStyle/>
          <a:p>
            <a:r>
              <a:rPr lang="en-US" altLang="en-US"/>
              <a:t>Work on new transmission lines have still </a:t>
            </a:r>
            <a:r>
              <a:rPr lang="en-US" altLang="en-US">
                <a:solidFill>
                  <a:srgbClr val="FF0000"/>
                </a:solidFill>
              </a:rPr>
              <a:t>not</a:t>
            </a:r>
            <a:r>
              <a:rPr lang="en-US" altLang="en-US"/>
              <a:t> begun. </a:t>
            </a:r>
          </a:p>
          <a:p>
            <a:pPr>
              <a:buFont typeface="Arial" panose="020B0604020202020204" pitchFamily="34" charset="0"/>
              <a:buNone/>
            </a:pPr>
            <a:endParaRPr lang="en-US" altLang="en-US" sz="1400"/>
          </a:p>
          <a:p>
            <a:r>
              <a:rPr lang="en-US" altLang="en-US">
                <a:solidFill>
                  <a:srgbClr val="FFFF00"/>
                </a:solidFill>
              </a:rPr>
              <a:t>And Congress during the intervening year </a:t>
            </a:r>
            <a:r>
              <a:rPr lang="en-US" altLang="en-US">
                <a:solidFill>
                  <a:srgbClr val="00B050"/>
                </a:solidFill>
              </a:rPr>
              <a:t>failed</a:t>
            </a:r>
            <a:r>
              <a:rPr lang="en-US" altLang="en-US">
                <a:solidFill>
                  <a:srgbClr val="FFFF00"/>
                </a:solidFill>
              </a:rPr>
              <a:t> to pass legislation to make the regulations mandatory because of political disagreements that have nothing to do with the blackouts. </a:t>
            </a:r>
          </a:p>
          <a:p>
            <a:pPr>
              <a:buFont typeface="Arial" panose="020B0604020202020204" pitchFamily="34" charset="0"/>
              <a:buNone/>
            </a:pPr>
            <a:endParaRPr lang="en-US" altLang="en-US" sz="1400"/>
          </a:p>
          <a:p>
            <a:r>
              <a:rPr lang="en-US" altLang="en-US"/>
              <a:t>If we do really learn the lessons of 14 August 2003, we will be better prepared to make it a localized and short one rather than a regional or national problem.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30722">
                                            <p:txEl>
                                              <p:pRg st="4" end="4"/>
                                            </p:txEl>
                                          </p:spTgt>
                                        </p:tgtEl>
                                        <p:attrNameLst>
                                          <p:attrName>style.visibility</p:attrName>
                                        </p:attrNameLst>
                                      </p:cBhvr>
                                      <p:to>
                                        <p:strVal val="visible"/>
                                      </p:to>
                                    </p:set>
                                    <p:animEffect transition="in" filter="wipe(left)">
                                      <p:cBhvr>
                                        <p:cTn id="11" dur="500"/>
                                        <p:tgtEl>
                                          <p:spTgt spid="307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BDFA3FF-3BCA-3DD9-65B7-3608EAA632F1}"/>
              </a:ext>
            </a:extLst>
          </p:cNvPr>
          <p:cNvSpPr>
            <a:spLocks noGrp="1"/>
          </p:cNvSpPr>
          <p:nvPr>
            <p:ph type="title"/>
          </p:nvPr>
        </p:nvSpPr>
        <p:spPr/>
        <p:txBody>
          <a:bodyPr/>
          <a:lstStyle/>
          <a:p>
            <a:pPr eaLnBrk="1" hangingPunct="1"/>
            <a:endParaRPr lang="en-US" altLang="en-US"/>
          </a:p>
        </p:txBody>
      </p:sp>
      <p:pic>
        <p:nvPicPr>
          <p:cNvPr id="4099" name="Content Placeholder 3" descr="grid with sources.jpg">
            <a:extLst>
              <a:ext uri="{FF2B5EF4-FFF2-40B4-BE49-F238E27FC236}">
                <a16:creationId xmlns:a16="http://schemas.microsoft.com/office/drawing/2014/main" id="{F1887BC1-DCC3-10DF-CCDE-4DA79F634BD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76400" y="100013"/>
            <a:ext cx="5943600" cy="6630987"/>
          </a:xfrm>
        </p:spPr>
      </p:pic>
      <p:sp>
        <p:nvSpPr>
          <p:cNvPr id="4" name="Down Arrow 3">
            <a:extLst>
              <a:ext uri="{FF2B5EF4-FFF2-40B4-BE49-F238E27FC236}">
                <a16:creationId xmlns:a16="http://schemas.microsoft.com/office/drawing/2014/main" id="{883FBCAA-C11B-1B35-BC15-4D6A0B9EF9F4}"/>
              </a:ext>
            </a:extLst>
          </p:cNvPr>
          <p:cNvSpPr/>
          <p:nvPr/>
        </p:nvSpPr>
        <p:spPr>
          <a:xfrm rot="16200000">
            <a:off x="1085850" y="209550"/>
            <a:ext cx="457200" cy="148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Down Arrow 4">
            <a:extLst>
              <a:ext uri="{FF2B5EF4-FFF2-40B4-BE49-F238E27FC236}">
                <a16:creationId xmlns:a16="http://schemas.microsoft.com/office/drawing/2014/main" id="{28C3F479-3062-7DD7-8150-67756B14334D}"/>
              </a:ext>
            </a:extLst>
          </p:cNvPr>
          <p:cNvSpPr/>
          <p:nvPr/>
        </p:nvSpPr>
        <p:spPr>
          <a:xfrm rot="16200000">
            <a:off x="1047750" y="1238250"/>
            <a:ext cx="457200" cy="1485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Down Arrow 5">
            <a:extLst>
              <a:ext uri="{FF2B5EF4-FFF2-40B4-BE49-F238E27FC236}">
                <a16:creationId xmlns:a16="http://schemas.microsoft.com/office/drawing/2014/main" id="{0E574E60-A09E-553E-161B-9D4838D16C32}"/>
              </a:ext>
            </a:extLst>
          </p:cNvPr>
          <p:cNvSpPr/>
          <p:nvPr/>
        </p:nvSpPr>
        <p:spPr>
          <a:xfrm rot="16200000">
            <a:off x="857250" y="2114550"/>
            <a:ext cx="457200" cy="14097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Down Arrow 6">
            <a:extLst>
              <a:ext uri="{FF2B5EF4-FFF2-40B4-BE49-F238E27FC236}">
                <a16:creationId xmlns:a16="http://schemas.microsoft.com/office/drawing/2014/main" id="{443B8401-68C6-6966-08C4-8C3E707F13FC}"/>
              </a:ext>
            </a:extLst>
          </p:cNvPr>
          <p:cNvSpPr/>
          <p:nvPr/>
        </p:nvSpPr>
        <p:spPr>
          <a:xfrm rot="5400000">
            <a:off x="7644607" y="203993"/>
            <a:ext cx="457200" cy="12684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Down Arrow 7">
            <a:extLst>
              <a:ext uri="{FF2B5EF4-FFF2-40B4-BE49-F238E27FC236}">
                <a16:creationId xmlns:a16="http://schemas.microsoft.com/office/drawing/2014/main" id="{215EA0DE-09FA-46BE-892B-DF9AF1585FC8}"/>
              </a:ext>
            </a:extLst>
          </p:cNvPr>
          <p:cNvSpPr/>
          <p:nvPr/>
        </p:nvSpPr>
        <p:spPr>
          <a:xfrm rot="5400000">
            <a:off x="7848600" y="3124200"/>
            <a:ext cx="3810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Down Arrow 8">
            <a:extLst>
              <a:ext uri="{FF2B5EF4-FFF2-40B4-BE49-F238E27FC236}">
                <a16:creationId xmlns:a16="http://schemas.microsoft.com/office/drawing/2014/main" id="{01861D3A-61EC-7511-9E57-8655C37251EA}"/>
              </a:ext>
            </a:extLst>
          </p:cNvPr>
          <p:cNvSpPr/>
          <p:nvPr/>
        </p:nvSpPr>
        <p:spPr>
          <a:xfrm rot="5400000">
            <a:off x="7772400" y="2209800"/>
            <a:ext cx="3810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2000"/>
                            </p:stCondLst>
                            <p:childTnLst>
                              <p:par>
                                <p:cTn id="10" presetID="2" presetClass="entr" presetSubtype="8"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2000" fill="hold"/>
                                        <p:tgtEl>
                                          <p:spTgt spid="5"/>
                                        </p:tgtEl>
                                        <p:attrNameLst>
                                          <p:attrName>ppt_x</p:attrName>
                                        </p:attrNameLst>
                                      </p:cBhvr>
                                      <p:tavLst>
                                        <p:tav tm="0">
                                          <p:val>
                                            <p:strVal val="0-#ppt_w/2"/>
                                          </p:val>
                                        </p:tav>
                                        <p:tav tm="100000">
                                          <p:val>
                                            <p:strVal val="#ppt_x"/>
                                          </p:val>
                                        </p:tav>
                                      </p:tavLst>
                                    </p:anim>
                                    <p:anim calcmode="lin" valueType="num">
                                      <p:cBhvr additive="base">
                                        <p:cTn id="13" dur="2000" fill="hold"/>
                                        <p:tgtEl>
                                          <p:spTgt spid="5"/>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4000"/>
                            </p:stCondLst>
                            <p:childTnLst>
                              <p:par>
                                <p:cTn id="15" presetID="2" presetClass="entr" presetSubtype="8"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2000" fill="hold"/>
                                        <p:tgtEl>
                                          <p:spTgt spid="6"/>
                                        </p:tgtEl>
                                        <p:attrNameLst>
                                          <p:attrName>ppt_x</p:attrName>
                                        </p:attrNameLst>
                                      </p:cBhvr>
                                      <p:tavLst>
                                        <p:tav tm="0">
                                          <p:val>
                                            <p:strVal val="0-#ppt_w/2"/>
                                          </p:val>
                                        </p:tav>
                                        <p:tav tm="100000">
                                          <p:val>
                                            <p:strVal val="#ppt_x"/>
                                          </p:val>
                                        </p:tav>
                                      </p:tavLst>
                                    </p:anim>
                                    <p:anim calcmode="lin" valueType="num">
                                      <p:cBhvr additive="base">
                                        <p:cTn id="18" dur="2000" fill="hold"/>
                                        <p:tgtEl>
                                          <p:spTgt spid="6"/>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6000"/>
                            </p:stCondLst>
                            <p:childTnLst>
                              <p:par>
                                <p:cTn id="20" presetID="2" presetClass="entr" presetSubtype="2"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2000" fill="hold"/>
                                        <p:tgtEl>
                                          <p:spTgt spid="7"/>
                                        </p:tgtEl>
                                        <p:attrNameLst>
                                          <p:attrName>ppt_x</p:attrName>
                                        </p:attrNameLst>
                                      </p:cBhvr>
                                      <p:tavLst>
                                        <p:tav tm="0">
                                          <p:val>
                                            <p:strVal val="1+#ppt_w/2"/>
                                          </p:val>
                                        </p:tav>
                                        <p:tav tm="100000">
                                          <p:val>
                                            <p:strVal val="#ppt_x"/>
                                          </p:val>
                                        </p:tav>
                                      </p:tavLst>
                                    </p:anim>
                                    <p:anim calcmode="lin" valueType="num">
                                      <p:cBhvr additive="base">
                                        <p:cTn id="23" dur="2000" fill="hold"/>
                                        <p:tgtEl>
                                          <p:spTgt spid="7"/>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8000"/>
                            </p:stCondLst>
                            <p:childTnLst>
                              <p:par>
                                <p:cTn id="25" presetID="2" presetClass="entr" presetSubtype="2"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2000" fill="hold"/>
                                        <p:tgtEl>
                                          <p:spTgt spid="9"/>
                                        </p:tgtEl>
                                        <p:attrNameLst>
                                          <p:attrName>ppt_x</p:attrName>
                                        </p:attrNameLst>
                                      </p:cBhvr>
                                      <p:tavLst>
                                        <p:tav tm="0">
                                          <p:val>
                                            <p:strVal val="1+#ppt_w/2"/>
                                          </p:val>
                                        </p:tav>
                                        <p:tav tm="100000">
                                          <p:val>
                                            <p:strVal val="#ppt_x"/>
                                          </p:val>
                                        </p:tav>
                                      </p:tavLst>
                                    </p:anim>
                                    <p:anim calcmode="lin" valueType="num">
                                      <p:cBhvr additive="base">
                                        <p:cTn id="28" dur="2000" fill="hold"/>
                                        <p:tgtEl>
                                          <p:spTgt spid="9"/>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0000"/>
                            </p:stCondLst>
                            <p:childTnLst>
                              <p:par>
                                <p:cTn id="30" presetID="2" presetClass="entr" presetSubtype="2"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2000" fill="hold"/>
                                        <p:tgtEl>
                                          <p:spTgt spid="8"/>
                                        </p:tgtEl>
                                        <p:attrNameLst>
                                          <p:attrName>ppt_x</p:attrName>
                                        </p:attrNameLst>
                                      </p:cBhvr>
                                      <p:tavLst>
                                        <p:tav tm="0">
                                          <p:val>
                                            <p:strVal val="1+#ppt_w/2"/>
                                          </p:val>
                                        </p:tav>
                                        <p:tav tm="100000">
                                          <p:val>
                                            <p:strVal val="#ppt_x"/>
                                          </p:val>
                                        </p:tav>
                                      </p:tavLst>
                                    </p:anim>
                                    <p:anim calcmode="lin" valueType="num">
                                      <p:cBhvr additive="base">
                                        <p:cTn id="33"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84C4107C-D727-8BE1-A955-17FEB89F8AE9}"/>
              </a:ext>
            </a:extLst>
          </p:cNvPr>
          <p:cNvSpPr>
            <a:spLocks noGrp="1"/>
          </p:cNvSpPr>
          <p:nvPr>
            <p:ph type="title"/>
          </p:nvPr>
        </p:nvSpPr>
        <p:spPr/>
        <p:txBody>
          <a:bodyPr/>
          <a:lstStyle/>
          <a:p>
            <a:pPr eaLnBrk="1" hangingPunct="1"/>
            <a:r>
              <a:rPr lang="en-US" altLang="en-US"/>
              <a:t>US Grid System</a:t>
            </a:r>
          </a:p>
        </p:txBody>
      </p:sp>
      <p:pic>
        <p:nvPicPr>
          <p:cNvPr id="5123" name="Content Placeholder 3" descr="US Grid System.jpg">
            <a:extLst>
              <a:ext uri="{FF2B5EF4-FFF2-40B4-BE49-F238E27FC236}">
                <a16:creationId xmlns:a16="http://schemas.microsoft.com/office/drawing/2014/main" id="{DE08CE5C-5D91-5D6A-5F39-FE3B697D276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63613" y="1600200"/>
            <a:ext cx="7216775" cy="4525963"/>
          </a:xfrm>
        </p:spPr>
      </p:pic>
      <p:sp>
        <p:nvSpPr>
          <p:cNvPr id="4" name="Oval 3">
            <a:extLst>
              <a:ext uri="{FF2B5EF4-FFF2-40B4-BE49-F238E27FC236}">
                <a16:creationId xmlns:a16="http://schemas.microsoft.com/office/drawing/2014/main" id="{6B432750-B729-48CF-DC79-9E615D3BF414}"/>
              </a:ext>
            </a:extLst>
          </p:cNvPr>
          <p:cNvSpPr/>
          <p:nvPr/>
        </p:nvSpPr>
        <p:spPr>
          <a:xfrm>
            <a:off x="838200" y="5029200"/>
            <a:ext cx="1905000" cy="99060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9F07FF32-3E64-6F2A-72A2-FDC6B79476F0}"/>
              </a:ext>
            </a:extLst>
          </p:cNvPr>
          <p:cNvSpPr>
            <a:spLocks noGrp="1"/>
          </p:cNvSpPr>
          <p:nvPr>
            <p:ph type="title"/>
          </p:nvPr>
        </p:nvSpPr>
        <p:spPr/>
        <p:txBody>
          <a:bodyPr/>
          <a:lstStyle/>
          <a:p>
            <a:pPr eaLnBrk="1" hangingPunct="1"/>
            <a:r>
              <a:rPr lang="en-US" altLang="en-US"/>
              <a:t>AC Grid System</a:t>
            </a:r>
          </a:p>
        </p:txBody>
      </p:sp>
      <p:pic>
        <p:nvPicPr>
          <p:cNvPr id="6147" name="Content Placeholder 3" descr="US grid for AC power.jpg">
            <a:extLst>
              <a:ext uri="{FF2B5EF4-FFF2-40B4-BE49-F238E27FC236}">
                <a16:creationId xmlns:a16="http://schemas.microsoft.com/office/drawing/2014/main" id="{EDF5497E-0BE8-13E5-C8D1-85C542F40446}"/>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371600" y="1112838"/>
            <a:ext cx="6400800" cy="5500687"/>
          </a:xfrm>
        </p:spPr>
      </p:pic>
      <p:sp>
        <p:nvSpPr>
          <p:cNvPr id="4" name="Rectangle 3">
            <a:extLst>
              <a:ext uri="{FF2B5EF4-FFF2-40B4-BE49-F238E27FC236}">
                <a16:creationId xmlns:a16="http://schemas.microsoft.com/office/drawing/2014/main" id="{709B6F8F-FD17-CA38-AE28-ADF653D1C0D9}"/>
              </a:ext>
            </a:extLst>
          </p:cNvPr>
          <p:cNvSpPr/>
          <p:nvPr/>
        </p:nvSpPr>
        <p:spPr>
          <a:xfrm>
            <a:off x="1371600" y="1066800"/>
            <a:ext cx="6324600" cy="830997"/>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charset="0"/>
              </a:rPr>
              <a:t>Alternating Current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CB40F9D-64EA-DB7B-1A06-D4C07C3064F3}"/>
              </a:ext>
            </a:extLst>
          </p:cNvPr>
          <p:cNvSpPr>
            <a:spLocks noGrp="1"/>
          </p:cNvSpPr>
          <p:nvPr>
            <p:ph type="title"/>
          </p:nvPr>
        </p:nvSpPr>
        <p:spPr/>
        <p:txBody>
          <a:bodyPr/>
          <a:lstStyle/>
          <a:p>
            <a:pPr eaLnBrk="1" hangingPunct="1"/>
            <a:r>
              <a:rPr lang="en-US" altLang="en-US"/>
              <a:t>Neighborhood</a:t>
            </a:r>
          </a:p>
        </p:txBody>
      </p:sp>
      <p:pic>
        <p:nvPicPr>
          <p:cNvPr id="7171" name="Content Placeholder 3" descr="neighborhood grid.jpg">
            <a:extLst>
              <a:ext uri="{FF2B5EF4-FFF2-40B4-BE49-F238E27FC236}">
                <a16:creationId xmlns:a16="http://schemas.microsoft.com/office/drawing/2014/main" id="{F9D8331D-8DC6-62A9-6E70-6794F3B406A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447800" y="1414463"/>
            <a:ext cx="6248400" cy="4897437"/>
          </a:xfrm>
        </p:spPr>
      </p:pic>
      <p:sp>
        <p:nvSpPr>
          <p:cNvPr id="4" name="Rectangle 3">
            <a:extLst>
              <a:ext uri="{FF2B5EF4-FFF2-40B4-BE49-F238E27FC236}">
                <a16:creationId xmlns:a16="http://schemas.microsoft.com/office/drawing/2014/main" id="{BCF8FE85-D352-A5AE-F596-105F7634F9BF}"/>
              </a:ext>
            </a:extLst>
          </p:cNvPr>
          <p:cNvSpPr/>
          <p:nvPr/>
        </p:nvSpPr>
        <p:spPr>
          <a:xfrm>
            <a:off x="5791200" y="4114800"/>
            <a:ext cx="3124200" cy="923330"/>
          </a:xfrm>
          <a:prstGeom prst="rect">
            <a:avLst/>
          </a:prstGeom>
          <a:noFill/>
        </p:spPr>
        <p:txBody>
          <a:bodyPr>
            <a:spAutoFit/>
          </a:bodyPr>
          <a:lstStyle/>
          <a:p>
            <a:pPr algn="ctr">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rPr>
              <a:t>Nuclear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Content Placeholder 3" descr="neighborhood grid.jpg">
            <a:extLst>
              <a:ext uri="{FF2B5EF4-FFF2-40B4-BE49-F238E27FC236}">
                <a16:creationId xmlns:a16="http://schemas.microsoft.com/office/drawing/2014/main" id="{6C055A33-BBC6-AF5F-59C8-6B9AF457404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0" y="838200"/>
            <a:ext cx="6248400" cy="4897438"/>
          </a:xfrm>
        </p:spPr>
      </p:pic>
      <p:sp>
        <p:nvSpPr>
          <p:cNvPr id="43011" name="Rectangle 3">
            <a:extLst>
              <a:ext uri="{FF2B5EF4-FFF2-40B4-BE49-F238E27FC236}">
                <a16:creationId xmlns:a16="http://schemas.microsoft.com/office/drawing/2014/main" id="{3D626338-712D-51D1-F612-FE7D7706A0B1}"/>
              </a:ext>
            </a:extLst>
          </p:cNvPr>
          <p:cNvSpPr>
            <a:spLocks noChangeArrowheads="1"/>
          </p:cNvSpPr>
          <p:nvPr/>
        </p:nvSpPr>
        <p:spPr bwMode="auto">
          <a:xfrm>
            <a:off x="6248400" y="685800"/>
            <a:ext cx="26670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buFont typeface="Arial" panose="020B0604020202020204" pitchFamily="34" charset="0"/>
              <a:buChar char="•"/>
            </a:pPr>
            <a:r>
              <a:rPr lang="en-US" altLang="en-US" sz="2000">
                <a:cs typeface="Times New Roman" panose="02020603050405020304" pitchFamily="18" charset="0"/>
              </a:rPr>
              <a:t> This figure shows a </a:t>
            </a:r>
            <a:r>
              <a:rPr lang="en-US" altLang="en-US" sz="2000">
                <a:solidFill>
                  <a:srgbClr val="92D050"/>
                </a:solidFill>
                <a:cs typeface="Times New Roman" panose="02020603050405020304" pitchFamily="18" charset="0"/>
              </a:rPr>
              <a:t>nuclear power plant </a:t>
            </a:r>
            <a:r>
              <a:rPr lang="en-US" altLang="en-US" sz="2000">
                <a:cs typeface="Times New Roman" panose="02020603050405020304" pitchFamily="18" charset="0"/>
              </a:rPr>
              <a:t>as the </a:t>
            </a:r>
            <a:r>
              <a:rPr lang="en-US" altLang="en-US" sz="2000">
                <a:solidFill>
                  <a:srgbClr val="FF0000"/>
                </a:solidFill>
                <a:cs typeface="Times New Roman" panose="02020603050405020304" pitchFamily="18" charset="0"/>
              </a:rPr>
              <a:t>only source </a:t>
            </a:r>
            <a:r>
              <a:rPr lang="en-US" altLang="en-US" sz="2000">
                <a:cs typeface="Times New Roman" panose="02020603050405020304" pitchFamily="18" charset="0"/>
              </a:rPr>
              <a:t>of electrical production for the home.</a:t>
            </a:r>
          </a:p>
          <a:p>
            <a:pPr algn="ctr"/>
            <a:endParaRPr lang="en-US" altLang="en-US" sz="2000">
              <a:cs typeface="Times New Roman" panose="02020603050405020304" pitchFamily="18" charset="0"/>
            </a:endParaRPr>
          </a:p>
          <a:p>
            <a:pPr algn="ctr">
              <a:buFont typeface="Arial" panose="020B0604020202020204" pitchFamily="34" charset="0"/>
              <a:buChar char="•"/>
            </a:pPr>
            <a:r>
              <a:rPr lang="en-US" altLang="en-US" sz="2000"/>
              <a:t> N</a:t>
            </a:r>
            <a:r>
              <a:rPr lang="en-US" altLang="en-US" sz="2000">
                <a:cs typeface="Times New Roman" panose="02020603050405020304" pitchFamily="18" charset="0"/>
              </a:rPr>
              <a:t>otice however, that the high voltage transmission lines carry electricity far beyond that home.</a:t>
            </a:r>
          </a:p>
          <a:p>
            <a:pPr algn="ctr"/>
            <a:endParaRPr lang="en-US" altLang="en-US" sz="2000">
              <a:cs typeface="Times New Roman" panose="02020603050405020304" pitchFamily="18" charset="0"/>
            </a:endParaRPr>
          </a:p>
          <a:p>
            <a:pPr algn="ctr">
              <a:buFont typeface="Arial" panose="020B0604020202020204" pitchFamily="34" charset="0"/>
              <a:buChar char="•"/>
            </a:pPr>
            <a:r>
              <a:rPr lang="en-US" altLang="en-US" sz="2000"/>
              <a:t> I</a:t>
            </a:r>
            <a:r>
              <a:rPr lang="en-US" altLang="en-US" sz="2000">
                <a:cs typeface="Times New Roman" panose="02020603050405020304" pitchFamily="18" charset="0"/>
              </a:rPr>
              <a:t>t is likely that this nuclear power plant supplies energy to many homes, industries and communities.</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wipe(up)">
                                      <p:cBhvr>
                                        <p:cTn id="7" dur="500"/>
                                        <p:tgtEl>
                                          <p:spTgt spid="43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3011">
                                            <p:txEl>
                                              <p:pRg st="2" end="2"/>
                                            </p:txEl>
                                          </p:spTgt>
                                        </p:tgtEl>
                                        <p:attrNameLst>
                                          <p:attrName>style.visibility</p:attrName>
                                        </p:attrNameLst>
                                      </p:cBhvr>
                                      <p:to>
                                        <p:strVal val="visible"/>
                                      </p:to>
                                    </p:set>
                                    <p:animEffect transition="in" filter="wipe(up)">
                                      <p:cBhvr>
                                        <p:cTn id="12" dur="500"/>
                                        <p:tgtEl>
                                          <p:spTgt spid="4301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3011">
                                            <p:txEl>
                                              <p:pRg st="4" end="4"/>
                                            </p:txEl>
                                          </p:spTgt>
                                        </p:tgtEl>
                                        <p:attrNameLst>
                                          <p:attrName>style.visibility</p:attrName>
                                        </p:attrNameLst>
                                      </p:cBhvr>
                                      <p:to>
                                        <p:strVal val="visible"/>
                                      </p:to>
                                    </p:set>
                                    <p:animEffect transition="in" filter="wipe(up)">
                                      <p:cBhvr>
                                        <p:cTn id="17" dur="500"/>
                                        <p:tgtEl>
                                          <p:spTgt spid="43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9EE5DA5-4FC1-6326-6934-92CC457DC575}"/>
              </a:ext>
            </a:extLst>
          </p:cNvPr>
          <p:cNvSpPr>
            <a:spLocks noGrp="1"/>
          </p:cNvSpPr>
          <p:nvPr>
            <p:ph type="title"/>
          </p:nvPr>
        </p:nvSpPr>
        <p:spPr/>
        <p:txBody>
          <a:bodyPr/>
          <a:lstStyle/>
          <a:p>
            <a:pPr eaLnBrk="1" hangingPunct="1"/>
            <a:r>
              <a:rPr lang="en-US" altLang="en-US"/>
              <a:t>European Grid</a:t>
            </a:r>
          </a:p>
        </p:txBody>
      </p:sp>
      <p:pic>
        <p:nvPicPr>
          <p:cNvPr id="9219" name="Content Placeholder 3" descr="European grid sources.jpg">
            <a:extLst>
              <a:ext uri="{FF2B5EF4-FFF2-40B4-BE49-F238E27FC236}">
                <a16:creationId xmlns:a16="http://schemas.microsoft.com/office/drawing/2014/main" id="{BAE1E496-1CD3-D3A3-3372-C55955AE8E0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90600" y="1219200"/>
            <a:ext cx="5181600" cy="5240338"/>
          </a:xfrm>
        </p:spPr>
      </p:pic>
      <p:sp>
        <p:nvSpPr>
          <p:cNvPr id="4" name="Left Arrow 3">
            <a:extLst>
              <a:ext uri="{FF2B5EF4-FFF2-40B4-BE49-F238E27FC236}">
                <a16:creationId xmlns:a16="http://schemas.microsoft.com/office/drawing/2014/main" id="{37BAE8CA-DAAD-2EE7-8B0E-D4B91304E7B1}"/>
              </a:ext>
            </a:extLst>
          </p:cNvPr>
          <p:cNvSpPr/>
          <p:nvPr/>
        </p:nvSpPr>
        <p:spPr>
          <a:xfrm>
            <a:off x="6248400" y="1752600"/>
            <a:ext cx="1828800" cy="533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598B260E-9D66-A848-5F97-B060F601C60D}"/>
              </a:ext>
            </a:extLst>
          </p:cNvPr>
          <p:cNvSpPr/>
          <p:nvPr/>
        </p:nvSpPr>
        <p:spPr>
          <a:xfrm>
            <a:off x="6248400" y="2590800"/>
            <a:ext cx="2895600" cy="2554545"/>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charset="0"/>
              </a:rPr>
              <a:t>Again, notice several sources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2"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right)">
                                      <p:cBhvr>
                                        <p:cTn id="11" dur="20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1143</Words>
  <Application>Microsoft Office PowerPoint</Application>
  <PresentationFormat>On-screen Show (4:3)</PresentationFormat>
  <Paragraphs>115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Constantia</vt:lpstr>
      <vt:lpstr>Office Theme</vt:lpstr>
      <vt:lpstr>Go to the “Slide Show” shade above</vt:lpstr>
      <vt:lpstr>The Grid System &amp; the  2003 Blackout</vt:lpstr>
      <vt:lpstr>Grid System</vt:lpstr>
      <vt:lpstr>PowerPoint Presentation</vt:lpstr>
      <vt:lpstr>US Grid System</vt:lpstr>
      <vt:lpstr>AC Grid System</vt:lpstr>
      <vt:lpstr>Neighborhood</vt:lpstr>
      <vt:lpstr>PowerPoint Presentation</vt:lpstr>
      <vt:lpstr>European Grid</vt:lpstr>
      <vt:lpstr>Peakload vs. Baseload</vt:lpstr>
      <vt:lpstr>Nuclear &amp; Fossil Fuel Plants</vt:lpstr>
      <vt:lpstr>Hydro, Wind &amp; Solar Power</vt:lpstr>
      <vt:lpstr>Why the Grid?</vt:lpstr>
      <vt:lpstr>PowerPoint Presentation</vt:lpstr>
      <vt:lpstr>2003 Blackout</vt:lpstr>
      <vt:lpstr>PowerPoint Presentation</vt:lpstr>
      <vt:lpstr>PowerPoint Presentation</vt:lpstr>
      <vt:lpstr>PowerPoint Presentation</vt:lpstr>
      <vt:lpstr>PowerPoint Presentation</vt:lpstr>
      <vt:lpstr>The 2003 East-Midwest blackout</vt:lpstr>
      <vt:lpstr>The 2003 East-Midwest blackout</vt:lpstr>
      <vt:lpstr>Populations Affected</vt:lpstr>
      <vt:lpstr>Progression of the blackout from the Cleveland area</vt:lpstr>
      <vt:lpstr>PowerPoint Presentation</vt:lpstr>
      <vt:lpstr>PowerPoint Presentation</vt:lpstr>
      <vt:lpstr>PowerPoint Presentation</vt:lpstr>
      <vt:lpstr>So What Happened?</vt:lpstr>
      <vt:lpstr>PowerPoint Presentation</vt:lpstr>
      <vt:lpstr>Relays (transfer electricity)</vt:lpstr>
      <vt:lpstr>Another Blackout Coming!</vt:lpstr>
      <vt:lpstr>PowerPoint Presentation</vt:lpstr>
    </vt:vector>
  </TitlesOfParts>
  <Company>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Grid System</dc:title>
  <dc:creator>Clarenceville Schools</dc:creator>
  <cp:lastModifiedBy>Craig Riesen</cp:lastModifiedBy>
  <cp:revision>34</cp:revision>
  <dcterms:created xsi:type="dcterms:W3CDTF">2009-03-18T17:14:21Z</dcterms:created>
  <dcterms:modified xsi:type="dcterms:W3CDTF">2023-11-13T14:03:16Z</dcterms:modified>
</cp:coreProperties>
</file>