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631" r:id="rId3"/>
    <p:sldId id="278" r:id="rId4"/>
    <p:sldId id="379" r:id="rId5"/>
    <p:sldId id="256" r:id="rId6"/>
    <p:sldId id="632" r:id="rId7"/>
    <p:sldId id="292" r:id="rId8"/>
    <p:sldId id="319" r:id="rId9"/>
    <p:sldId id="367" r:id="rId10"/>
    <p:sldId id="636" r:id="rId11"/>
    <p:sldId id="637" r:id="rId12"/>
    <p:sldId id="638" r:id="rId13"/>
    <p:sldId id="639" r:id="rId14"/>
    <p:sldId id="640" r:id="rId15"/>
    <p:sldId id="368" r:id="rId16"/>
    <p:sldId id="641" r:id="rId17"/>
    <p:sldId id="642" r:id="rId18"/>
    <p:sldId id="348" r:id="rId19"/>
    <p:sldId id="322" r:id="rId20"/>
    <p:sldId id="369" r:id="rId21"/>
    <p:sldId id="372" r:id="rId22"/>
    <p:sldId id="370" r:id="rId23"/>
    <p:sldId id="643" r:id="rId24"/>
    <p:sldId id="373" r:id="rId25"/>
    <p:sldId id="374" r:id="rId26"/>
    <p:sldId id="644" r:id="rId27"/>
    <p:sldId id="375" r:id="rId28"/>
    <p:sldId id="376" r:id="rId29"/>
    <p:sldId id="377" r:id="rId30"/>
    <p:sldId id="378" r:id="rId31"/>
    <p:sldId id="364" r:id="rId32"/>
    <p:sldId id="645" r:id="rId33"/>
    <p:sldId id="64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  <a:srgbClr val="7F232C"/>
    <a:srgbClr val="A32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>
      <p:cViewPr varScale="1">
        <p:scale>
          <a:sx n="86" d="100"/>
          <a:sy n="86" d="100"/>
        </p:scale>
        <p:origin x="144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1635-BC13-4D59-B714-4EAC46AA30C9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2706-2476-4361-B6EE-ACE741E3F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5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4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5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6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9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84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3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2706-2476-4361-B6EE-ACE741E3F5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7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82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14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6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79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7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21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597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04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66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74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095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47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91D4-98F0-4C4F-B840-0EC613D2DC6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1E08-D80D-4AB0-A0E7-E54BDB47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776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hyperlink" Target="https://somup.com/c36UFLvy8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Biology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2" y="609274"/>
            <a:ext cx="7888736" cy="4115126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37F1AFEA-37F8-41C6-8533-DC1394129CEB}"/>
              </a:ext>
            </a:extLst>
          </p:cNvPr>
          <p:cNvSpPr/>
          <p:nvPr/>
        </p:nvSpPr>
        <p:spPr>
          <a:xfrm rot="18649199">
            <a:off x="3665515" y="1720100"/>
            <a:ext cx="2142433" cy="533400"/>
          </a:xfrm>
          <a:prstGeom prst="arc">
            <a:avLst>
              <a:gd name="adj1" fmla="val 11783288"/>
              <a:gd name="adj2" fmla="val 16607682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860313-E6ED-45CD-A2CE-72850B3EB87A}"/>
              </a:ext>
            </a:extLst>
          </p:cNvPr>
          <p:cNvSpPr txBox="1"/>
          <p:nvPr/>
        </p:nvSpPr>
        <p:spPr>
          <a:xfrm>
            <a:off x="3946802" y="1734686"/>
            <a:ext cx="7192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3BF76-741B-914E-E6A3-B0BEE39BA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69" y="4320037"/>
            <a:ext cx="3833062" cy="25613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877D66-D3D4-BAF9-7BC0-355680453805}"/>
              </a:ext>
            </a:extLst>
          </p:cNvPr>
          <p:cNvSpPr txBox="1"/>
          <p:nvPr/>
        </p:nvSpPr>
        <p:spPr>
          <a:xfrm>
            <a:off x="3424081" y="4522290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20279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2" y="609274"/>
            <a:ext cx="7888736" cy="4115126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7B1DBC93-434A-4BE8-8A74-8AB2C86570EE}"/>
              </a:ext>
            </a:extLst>
          </p:cNvPr>
          <p:cNvSpPr/>
          <p:nvPr/>
        </p:nvSpPr>
        <p:spPr>
          <a:xfrm rot="487529">
            <a:off x="3528002" y="2548986"/>
            <a:ext cx="5401355" cy="829099"/>
          </a:xfrm>
          <a:prstGeom prst="arc">
            <a:avLst>
              <a:gd name="adj1" fmla="val 11249152"/>
              <a:gd name="adj2" fmla="val 20035244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9F5F1-928F-42B2-B7A8-C470AB57C9EF}"/>
              </a:ext>
            </a:extLst>
          </p:cNvPr>
          <p:cNvSpPr txBox="1"/>
          <p:nvPr/>
        </p:nvSpPr>
        <p:spPr>
          <a:xfrm>
            <a:off x="5435438" y="2441256"/>
            <a:ext cx="7192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E5D77-4A16-E200-F816-29E603549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197" y="4258573"/>
            <a:ext cx="3841991" cy="25613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586D6-3C36-B71F-D7B7-7EEBCE033BA1}"/>
              </a:ext>
            </a:extLst>
          </p:cNvPr>
          <p:cNvSpPr txBox="1"/>
          <p:nvPr/>
        </p:nvSpPr>
        <p:spPr>
          <a:xfrm>
            <a:off x="3100645" y="4796186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0203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2" y="609274"/>
            <a:ext cx="7888736" cy="4115126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6200000" flipV="1">
            <a:off x="5782966" y="1967230"/>
            <a:ext cx="1923937" cy="530930"/>
          </a:xfrm>
          <a:prstGeom prst="arc">
            <a:avLst>
              <a:gd name="adj1" fmla="val 12671746"/>
              <a:gd name="adj2" fmla="val 19584896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AF6AD-9D03-46A5-A560-022817EE3E7B}"/>
              </a:ext>
            </a:extLst>
          </p:cNvPr>
          <p:cNvSpPr txBox="1"/>
          <p:nvPr/>
        </p:nvSpPr>
        <p:spPr>
          <a:xfrm>
            <a:off x="7012307" y="2142497"/>
            <a:ext cx="719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E7138-9883-7635-07C6-EEE14D295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998" y="4563534"/>
            <a:ext cx="3676844" cy="24553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B466AB-5AAC-C113-5458-214F695A245E}"/>
              </a:ext>
            </a:extLst>
          </p:cNvPr>
          <p:cNvSpPr txBox="1"/>
          <p:nvPr/>
        </p:nvSpPr>
        <p:spPr>
          <a:xfrm>
            <a:off x="2657578" y="4512397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42029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2" y="609274"/>
            <a:ext cx="7888736" cy="4115126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4FF04AB-23BF-41E6-982B-BE5567E5139B}"/>
              </a:ext>
            </a:extLst>
          </p:cNvPr>
          <p:cNvSpPr/>
          <p:nvPr/>
        </p:nvSpPr>
        <p:spPr>
          <a:xfrm rot="6356194">
            <a:off x="5653687" y="2865823"/>
            <a:ext cx="1923937" cy="531476"/>
          </a:xfrm>
          <a:prstGeom prst="arc">
            <a:avLst>
              <a:gd name="adj1" fmla="val 12671746"/>
              <a:gd name="adj2" fmla="val 19584896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79D049-9CDD-4229-9F51-2E89194657B6}"/>
              </a:ext>
            </a:extLst>
          </p:cNvPr>
          <p:cNvSpPr txBox="1"/>
          <p:nvPr/>
        </p:nvSpPr>
        <p:spPr>
          <a:xfrm>
            <a:off x="6986590" y="2887003"/>
            <a:ext cx="719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32F41-3550-54C6-C74C-3243977E3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149" y="4387772"/>
            <a:ext cx="3981683" cy="26544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DF98A-92AC-EBD9-EE90-9FD1C43169A5}"/>
              </a:ext>
            </a:extLst>
          </p:cNvPr>
          <p:cNvSpPr txBox="1"/>
          <p:nvPr/>
        </p:nvSpPr>
        <p:spPr>
          <a:xfrm>
            <a:off x="6070600" y="4779676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17240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26863" y="-1161557"/>
            <a:ext cx="16837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cut away 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yourself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D173AD-0C26-4A1D-8A10-05BFC6FD1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69209"/>
            <a:ext cx="3134552" cy="2091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5B4115-308F-4A35-B576-C3F407F07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7" y="1319126"/>
            <a:ext cx="3370734" cy="22507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26CE13-EE71-4337-9E2D-09316FD54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24" y="1396278"/>
            <a:ext cx="3099449" cy="20662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FE92F05-B090-4E2A-B8F2-8D2E4358D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/>
          <a:stretch/>
        </p:blipFill>
        <p:spPr>
          <a:xfrm>
            <a:off x="26779" y="4303403"/>
            <a:ext cx="3157194" cy="23257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443B4DB-6514-4840-97E3-720F23E8C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7" y="4302558"/>
            <a:ext cx="3488613" cy="2326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3C0BB8-F80A-46AC-BA7A-8AE7331B0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70" y="4401127"/>
            <a:ext cx="3311069" cy="22082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E3589EF-DCF4-431A-9B4B-D4346D81EB44}"/>
              </a:ext>
            </a:extLst>
          </p:cNvPr>
          <p:cNvSpPr txBox="1"/>
          <p:nvPr/>
        </p:nvSpPr>
        <p:spPr>
          <a:xfrm>
            <a:off x="2697851" y="3996402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8836E2-8C2B-4465-89B7-1278177F92C7}"/>
              </a:ext>
            </a:extLst>
          </p:cNvPr>
          <p:cNvSpPr txBox="1"/>
          <p:nvPr/>
        </p:nvSpPr>
        <p:spPr>
          <a:xfrm>
            <a:off x="6090215" y="3996402"/>
            <a:ext cx="3032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Open Cavity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D42A47-D240-4BFE-A572-5ECE1BA31CEF}"/>
              </a:ext>
            </a:extLst>
          </p:cNvPr>
          <p:cNvSpPr txBox="1"/>
          <p:nvPr/>
        </p:nvSpPr>
        <p:spPr>
          <a:xfrm>
            <a:off x="201172" y="1747659"/>
            <a:ext cx="8747838" cy="3662541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Video of Cuts (</a:t>
            </a:r>
            <a:r>
              <a:rPr lang="en-US" sz="5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</a:t>
            </a: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3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26863" y="-1161557"/>
            <a:ext cx="16837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cut away 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yourself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D173AD-0C26-4A1D-8A10-05BFC6FD1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130"/>
            <a:ext cx="3134552" cy="2091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5B4115-308F-4A35-B576-C3F407F07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7" y="1292788"/>
            <a:ext cx="3370734" cy="22507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26CE13-EE71-4337-9E2D-09316FD54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90" y="1251796"/>
            <a:ext cx="3099449" cy="20662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FE92F05-B090-4E2A-B8F2-8D2E4358D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b="3226"/>
          <a:stretch/>
        </p:blipFill>
        <p:spPr>
          <a:xfrm>
            <a:off x="12700" y="4609335"/>
            <a:ext cx="3134552" cy="22507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443B4DB-6514-4840-97E3-720F23E8C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27" y="4401898"/>
            <a:ext cx="3488613" cy="2326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3C0BB8-F80A-46AC-BA7A-8AE7331B0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31" y="4527963"/>
            <a:ext cx="3311069" cy="22082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D42A47-D240-4BFE-A572-5ECE1BA31CEF}"/>
              </a:ext>
            </a:extLst>
          </p:cNvPr>
          <p:cNvSpPr txBox="1"/>
          <p:nvPr/>
        </p:nvSpPr>
        <p:spPr>
          <a:xfrm>
            <a:off x="331912" y="1447800"/>
            <a:ext cx="8747838" cy="3262432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</a:rPr>
              <a:t>The same cuts must be made for the muscles.</a:t>
            </a:r>
          </a:p>
        </p:txBody>
      </p:sp>
    </p:spTree>
    <p:extLst>
      <p:ext uri="{BB962C8B-B14F-4D97-AF65-F5344CB8AC3E}">
        <p14:creationId xmlns:p14="http://schemas.microsoft.com/office/powerpoint/2010/main" val="346117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26863" y="-1161557"/>
            <a:ext cx="16837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cut away 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yourself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D173AD-0C26-4A1D-8A10-05BFC6FD1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87" y="1718635"/>
            <a:ext cx="3134552" cy="2091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5B4115-308F-4A35-B576-C3F407F07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04" y="1559288"/>
            <a:ext cx="3370734" cy="22507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26CE13-EE71-4337-9E2D-09316FD54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25" y="1676400"/>
            <a:ext cx="3099449" cy="20662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FE92F05-B090-4E2A-B8F2-8D2E4358D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276" y="4386587"/>
            <a:ext cx="3488613" cy="23257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443B4DB-6514-4840-97E3-720F23E8C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7" y="4302558"/>
            <a:ext cx="3488613" cy="2326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3C0BB8-F80A-46AC-BA7A-8AE7331B0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70" y="4401127"/>
            <a:ext cx="3311069" cy="22082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CF550-2BFA-4207-9D30-D33E7DAB397A}"/>
              </a:ext>
            </a:extLst>
          </p:cNvPr>
          <p:cNvSpPr txBox="1"/>
          <p:nvPr/>
        </p:nvSpPr>
        <p:spPr>
          <a:xfrm>
            <a:off x="0" y="1579602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C253D7-6BCD-49F0-9BA2-33F67B2FC1B8}"/>
              </a:ext>
            </a:extLst>
          </p:cNvPr>
          <p:cNvSpPr txBox="1"/>
          <p:nvPr/>
        </p:nvSpPr>
        <p:spPr>
          <a:xfrm>
            <a:off x="3405547" y="1460260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DAC2E8-71B0-4FB4-A976-EC0FFA7BFA97}"/>
              </a:ext>
            </a:extLst>
          </p:cNvPr>
          <p:cNvSpPr txBox="1"/>
          <p:nvPr/>
        </p:nvSpPr>
        <p:spPr>
          <a:xfrm>
            <a:off x="6116977" y="1485323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87B9D0-DB5B-4CFE-BECD-BC944CF9FE24}"/>
              </a:ext>
            </a:extLst>
          </p:cNvPr>
          <p:cNvSpPr txBox="1"/>
          <p:nvPr/>
        </p:nvSpPr>
        <p:spPr>
          <a:xfrm>
            <a:off x="68321" y="3904764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3589EF-DCF4-431A-9B4B-D4346D81EB44}"/>
              </a:ext>
            </a:extLst>
          </p:cNvPr>
          <p:cNvSpPr txBox="1"/>
          <p:nvPr/>
        </p:nvSpPr>
        <p:spPr>
          <a:xfrm>
            <a:off x="3296900" y="4409729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8836E2-8C2B-4465-89B7-1278177F92C7}"/>
              </a:ext>
            </a:extLst>
          </p:cNvPr>
          <p:cNvSpPr txBox="1"/>
          <p:nvPr/>
        </p:nvSpPr>
        <p:spPr>
          <a:xfrm>
            <a:off x="6090215" y="3996402"/>
            <a:ext cx="3032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Open Cavity</a:t>
            </a:r>
          </a:p>
        </p:txBody>
      </p:sp>
    </p:spTree>
    <p:extLst>
      <p:ext uri="{BB962C8B-B14F-4D97-AF65-F5344CB8AC3E}">
        <p14:creationId xmlns:p14="http://schemas.microsoft.com/office/powerpoint/2010/main" val="419634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179DF5B-647F-463C-9B0C-D39FA2F25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757" y="740238"/>
            <a:ext cx="8510486" cy="567870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10584C-3549-4552-9310-4B54FA1A9B69}"/>
              </a:ext>
            </a:extLst>
          </p:cNvPr>
          <p:cNvSpPr/>
          <p:nvPr/>
        </p:nvSpPr>
        <p:spPr>
          <a:xfrm>
            <a:off x="32657" y="1143000"/>
            <a:ext cx="9495452" cy="5257799"/>
          </a:xfrm>
          <a:prstGeom prst="roundRect">
            <a:avLst/>
          </a:prstGeom>
          <a:solidFill>
            <a:srgbClr val="FFFFFF">
              <a:alpha val="87843"/>
            </a:srgb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2480D-3465-4EE9-AB3B-04CD6D9CDC0D}"/>
              </a:ext>
            </a:extLst>
          </p:cNvPr>
          <p:cNvSpPr txBox="1"/>
          <p:nvPr/>
        </p:nvSpPr>
        <p:spPr>
          <a:xfrm>
            <a:off x="685800" y="2335656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Structure identification: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specimen is unique. Many of the structures will not look exactly like the photos or drawings in your book.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following slides will identify structures using multiple views and specimens.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will identify structures in both male and female frogs.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067C2-5E98-4617-89D0-E6E2EAB46C5F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28591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93" y="914400"/>
            <a:ext cx="4230914" cy="40179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BF79A3-5379-4847-A2F8-0567AEA5094C}"/>
              </a:ext>
            </a:extLst>
          </p:cNvPr>
          <p:cNvSpPr txBox="1"/>
          <p:nvPr/>
        </p:nvSpPr>
        <p:spPr>
          <a:xfrm>
            <a:off x="135284" y="5033481"/>
            <a:ext cx="89916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frog on the left is a mature male; the frog on the right is a female. 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mature female is easy to identify because of the large paired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ovaries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extensive oviducts.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Also note the difference between the oviducts and fat bodies.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Fat bodies are fingerlike and found in both male and female frogs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oviducts are long tube-like structures.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6AB80A-E638-441C-8921-8B3399038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609" y="990600"/>
            <a:ext cx="4640764" cy="388620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CB3768-5A0C-42B7-8893-13D4D274655E}"/>
              </a:ext>
            </a:extLst>
          </p:cNvPr>
          <p:cNvCxnSpPr>
            <a:cxnSpLocks/>
          </p:cNvCxnSpPr>
          <p:nvPr/>
        </p:nvCxnSpPr>
        <p:spPr>
          <a:xfrm flipH="1">
            <a:off x="7216502" y="1721295"/>
            <a:ext cx="726107" cy="1357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354F36-430E-4F41-B479-147877740BF4}"/>
              </a:ext>
            </a:extLst>
          </p:cNvPr>
          <p:cNvSpPr txBox="1"/>
          <p:nvPr/>
        </p:nvSpPr>
        <p:spPr>
          <a:xfrm>
            <a:off x="7505724" y="1295400"/>
            <a:ext cx="118107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Ovaries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202585-719B-46A8-BC56-31A978DF2DA3}"/>
              </a:ext>
            </a:extLst>
          </p:cNvPr>
          <p:cNvCxnSpPr>
            <a:cxnSpLocks/>
          </p:cNvCxnSpPr>
          <p:nvPr/>
        </p:nvCxnSpPr>
        <p:spPr>
          <a:xfrm flipH="1" flipV="1">
            <a:off x="2971801" y="3476265"/>
            <a:ext cx="743627" cy="201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2DB663-B0C7-4529-905E-73F17EB36BF3}"/>
              </a:ext>
            </a:extLst>
          </p:cNvPr>
          <p:cNvCxnSpPr>
            <a:cxnSpLocks/>
          </p:cNvCxnSpPr>
          <p:nvPr/>
        </p:nvCxnSpPr>
        <p:spPr>
          <a:xfrm flipH="1">
            <a:off x="5800465" y="1898758"/>
            <a:ext cx="2048135" cy="1191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E38A36-9DD9-4DF9-8CAA-7099EC79F9EA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4018044"/>
            <a:ext cx="1102555" cy="430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C8B615-0DE6-4F39-B2D5-8EF8AF1712BB}"/>
              </a:ext>
            </a:extLst>
          </p:cNvPr>
          <p:cNvSpPr txBox="1"/>
          <p:nvPr/>
        </p:nvSpPr>
        <p:spPr>
          <a:xfrm>
            <a:off x="7458980" y="4358677"/>
            <a:ext cx="157967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Oviducts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B31AC-7DA9-4F01-B46F-F73C5C59C979}"/>
              </a:ext>
            </a:extLst>
          </p:cNvPr>
          <p:cNvSpPr txBox="1"/>
          <p:nvPr/>
        </p:nvSpPr>
        <p:spPr>
          <a:xfrm>
            <a:off x="3599100" y="3659968"/>
            <a:ext cx="157967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Fat bodies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2CE85A-4D59-47CA-B09E-9524F521BB92}"/>
              </a:ext>
            </a:extLst>
          </p:cNvPr>
          <p:cNvCxnSpPr>
            <a:cxnSpLocks/>
          </p:cNvCxnSpPr>
          <p:nvPr/>
        </p:nvCxnSpPr>
        <p:spPr>
          <a:xfrm flipH="1">
            <a:off x="1725524" y="3552463"/>
            <a:ext cx="1524783" cy="33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8C3B26-EA85-4205-AC04-DE0F7D19F067}"/>
              </a:ext>
            </a:extLst>
          </p:cNvPr>
          <p:cNvCxnSpPr>
            <a:cxnSpLocks/>
          </p:cNvCxnSpPr>
          <p:nvPr/>
        </p:nvCxnSpPr>
        <p:spPr>
          <a:xfrm flipH="1" flipV="1">
            <a:off x="5324976" y="3670294"/>
            <a:ext cx="1990224" cy="37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C59546-0E29-4E6F-A60A-7E20C91ECAAD}"/>
              </a:ext>
            </a:extLst>
          </p:cNvPr>
          <p:cNvCxnSpPr>
            <a:cxnSpLocks/>
          </p:cNvCxnSpPr>
          <p:nvPr/>
        </p:nvCxnSpPr>
        <p:spPr>
          <a:xfrm flipH="1">
            <a:off x="5107005" y="3605392"/>
            <a:ext cx="693460" cy="89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938FEC8-7193-4421-8D7E-E0A5F1F5306B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A4A76-133B-4DA2-9B61-DD82FAEA82A8}"/>
              </a:ext>
            </a:extLst>
          </p:cNvPr>
          <p:cNvSpPr txBox="1"/>
          <p:nvPr/>
        </p:nvSpPr>
        <p:spPr>
          <a:xfrm>
            <a:off x="4513843" y="1059597"/>
            <a:ext cx="118107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Female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D98A7C-826E-42BB-904D-E8A305869439}"/>
              </a:ext>
            </a:extLst>
          </p:cNvPr>
          <p:cNvSpPr txBox="1"/>
          <p:nvPr/>
        </p:nvSpPr>
        <p:spPr>
          <a:xfrm>
            <a:off x="75966" y="1024715"/>
            <a:ext cx="91463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40341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54F270-540B-426B-8EF2-B11B50D7EE83}"/>
              </a:ext>
            </a:extLst>
          </p:cNvPr>
          <p:cNvSpPr txBox="1"/>
          <p:nvPr/>
        </p:nvSpPr>
        <p:spPr>
          <a:xfrm>
            <a:off x="1725524" y="-101970"/>
            <a:ext cx="6270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528E47-E271-4328-921F-63A2633F1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93" y="914400"/>
            <a:ext cx="4230914" cy="40179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B112E3-900B-4AAA-85EC-34C49D137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609" y="990600"/>
            <a:ext cx="4640764" cy="3886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2AA435-78B1-423C-83F6-B298B8F0CDC5}"/>
              </a:ext>
            </a:extLst>
          </p:cNvPr>
          <p:cNvSpPr txBox="1"/>
          <p:nvPr/>
        </p:nvSpPr>
        <p:spPr>
          <a:xfrm>
            <a:off x="71348" y="4920263"/>
            <a:ext cx="8839199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	the large organ (3 main lobes) at the anterior end of the body cavity. </a:t>
            </a:r>
          </a:p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has many functions including detoxifying blood, storing of fats for energy, and the production of bile for fat digestion in the small intestine.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8AE8E44-355C-41C3-9D34-E86553F62F92}"/>
              </a:ext>
            </a:extLst>
          </p:cNvPr>
          <p:cNvCxnSpPr>
            <a:cxnSpLocks/>
          </p:cNvCxnSpPr>
          <p:nvPr/>
        </p:nvCxnSpPr>
        <p:spPr>
          <a:xfrm flipH="1">
            <a:off x="2487915" y="2689272"/>
            <a:ext cx="1329477" cy="153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1696E1-6E9B-4E10-99AD-12A6806F19BE}"/>
              </a:ext>
            </a:extLst>
          </p:cNvPr>
          <p:cNvCxnSpPr>
            <a:cxnSpLocks/>
          </p:cNvCxnSpPr>
          <p:nvPr/>
        </p:nvCxnSpPr>
        <p:spPr>
          <a:xfrm flipH="1">
            <a:off x="5193517" y="2301570"/>
            <a:ext cx="1251238" cy="3554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AB755F1-F31D-4BE0-B4AB-80DD2D13FC56}"/>
              </a:ext>
            </a:extLst>
          </p:cNvPr>
          <p:cNvSpPr txBox="1"/>
          <p:nvPr/>
        </p:nvSpPr>
        <p:spPr>
          <a:xfrm>
            <a:off x="3651773" y="2504606"/>
            <a:ext cx="157967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    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30BCAC-ACE8-466A-B2A8-7BFE09D14207}"/>
              </a:ext>
            </a:extLst>
          </p:cNvPr>
          <p:cNvSpPr txBox="1"/>
          <p:nvPr/>
        </p:nvSpPr>
        <p:spPr>
          <a:xfrm>
            <a:off x="4513843" y="1059597"/>
            <a:ext cx="118107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Female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6570F-5C44-4109-BD58-FCC22B4C2CFA}"/>
              </a:ext>
            </a:extLst>
          </p:cNvPr>
          <p:cNvSpPr txBox="1"/>
          <p:nvPr/>
        </p:nvSpPr>
        <p:spPr>
          <a:xfrm>
            <a:off x="75966" y="1024715"/>
            <a:ext cx="91463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/>
              <a:t>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7592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690" y="1225689"/>
            <a:ext cx="8458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You may use the Dissection Videos and </a:t>
            </a:r>
          </a:p>
          <a:p>
            <a:pPr algn="ctr"/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Accompanying PowerPoint Presentation to do a simulated dissection</a:t>
            </a:r>
          </a:p>
          <a:p>
            <a:pPr algn="ctr"/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Purchase a preserved frog from a reputable science store. You will also need a scalpel, probe, forceps, nitrile gloves, and scissors.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try to dissect a frog from nature or anyplace that is not licensed to sell preserved specimen.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Unpreserved specimen may have parasites.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D62AC-8E03-4E3B-B068-A0DB2EAD2480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17590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D173AD-0C26-4A1D-8A10-05BFC6FD1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75949"/>
            <a:ext cx="3551530" cy="24714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5B4115-308F-4A35-B576-C3F407F073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0"/>
          <a:stretch/>
        </p:blipFill>
        <p:spPr>
          <a:xfrm>
            <a:off x="3060337" y="1467251"/>
            <a:ext cx="3175966" cy="26276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26CE13-EE71-4337-9E2D-09316FD5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7"/>
          <a:stretch/>
        </p:blipFill>
        <p:spPr>
          <a:xfrm>
            <a:off x="6096000" y="1524000"/>
            <a:ext cx="2942164" cy="26276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FE92F05-B090-4E2A-B8F2-8D2E4358D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01" y="4542762"/>
            <a:ext cx="3316772" cy="22636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443B4DB-6514-4840-97E3-720F23E8C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660" y="4495800"/>
            <a:ext cx="2996345" cy="2326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3C0BB8-F80A-46AC-BA7A-8AE7331B0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9619" y="4495800"/>
            <a:ext cx="2954381" cy="23353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948B7F-06C2-4AB6-98EE-108DE77928F9}"/>
              </a:ext>
            </a:extLst>
          </p:cNvPr>
          <p:cNvSpPr txBox="1"/>
          <p:nvPr/>
        </p:nvSpPr>
        <p:spPr>
          <a:xfrm>
            <a:off x="68891" y="4094897"/>
            <a:ext cx="9087999" cy="41549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</a:rPr>
              <a:t>Female - Remove fat bodies, ovaries, and oviducts.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6A9368-D216-4B73-A9D4-409A6619180F}"/>
              </a:ext>
            </a:extLst>
          </p:cNvPr>
          <p:cNvSpPr txBox="1"/>
          <p:nvPr/>
        </p:nvSpPr>
        <p:spPr>
          <a:xfrm>
            <a:off x="56001" y="1099167"/>
            <a:ext cx="8982163" cy="415498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</a:rPr>
              <a:t>Male – Remove fat bodies to identify additional structures.</a:t>
            </a:r>
          </a:p>
        </p:txBody>
      </p:sp>
    </p:spTree>
    <p:extLst>
      <p:ext uri="{BB962C8B-B14F-4D97-AF65-F5344CB8AC3E}">
        <p14:creationId xmlns:p14="http://schemas.microsoft.com/office/powerpoint/2010/main" val="42612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8" y="1778006"/>
            <a:ext cx="5475423" cy="39115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54F270-540B-426B-8EF2-B11B50D7EE83}"/>
              </a:ext>
            </a:extLst>
          </p:cNvPr>
          <p:cNvSpPr txBox="1"/>
          <p:nvPr/>
        </p:nvSpPr>
        <p:spPr>
          <a:xfrm>
            <a:off x="1752600" y="-88793"/>
            <a:ext cx="672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F79A3-5379-4847-A2F8-0567AEA5094C}"/>
              </a:ext>
            </a:extLst>
          </p:cNvPr>
          <p:cNvSpPr txBox="1"/>
          <p:nvPr/>
        </p:nvSpPr>
        <p:spPr>
          <a:xfrm>
            <a:off x="5834149" y="1652001"/>
            <a:ext cx="3233650" cy="413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Gallbladder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 –</a:t>
            </a:r>
          </a:p>
          <a:p>
            <a:pPr>
              <a:spcBef>
                <a:spcPts val="600"/>
              </a:spcBef>
            </a:pPr>
            <a:r>
              <a:rPr lang="en-US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Green in color, found within the lobes of the liver 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3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liver pulled back in photo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Stores bile produced by liver for fat digestion; enters small intestine.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</p:cNvCxnSpPr>
          <p:nvPr/>
        </p:nvCxnSpPr>
        <p:spPr>
          <a:xfrm flipH="1">
            <a:off x="4876800" y="1993670"/>
            <a:ext cx="990600" cy="1435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7F91F77-7B5B-4CF8-8366-EFFB1843C531}"/>
              </a:ext>
            </a:extLst>
          </p:cNvPr>
          <p:cNvSpPr/>
          <p:nvPr/>
        </p:nvSpPr>
        <p:spPr>
          <a:xfrm>
            <a:off x="4169527" y="2787277"/>
            <a:ext cx="1109748" cy="1239854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6AB32-79DF-4673-ABF3-6788F2A43719}"/>
              </a:ext>
            </a:extLst>
          </p:cNvPr>
          <p:cNvSpPr txBox="1"/>
          <p:nvPr/>
        </p:nvSpPr>
        <p:spPr>
          <a:xfrm>
            <a:off x="457200" y="5912465"/>
            <a:ext cx="6705600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803275" indent="-803275"/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Note: 	Not every specimen will have a green gallbladder like the first specimen shown. </a:t>
            </a:r>
          </a:p>
        </p:txBody>
      </p:sp>
    </p:spTree>
    <p:extLst>
      <p:ext uri="{BB962C8B-B14F-4D97-AF65-F5344CB8AC3E}">
        <p14:creationId xmlns:p14="http://schemas.microsoft.com/office/powerpoint/2010/main" val="11533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54F270-540B-426B-8EF2-B11B50D7EE83}"/>
              </a:ext>
            </a:extLst>
          </p:cNvPr>
          <p:cNvSpPr txBox="1"/>
          <p:nvPr/>
        </p:nvSpPr>
        <p:spPr>
          <a:xfrm>
            <a:off x="1752600" y="-88793"/>
            <a:ext cx="672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</p:cNvCxnSpPr>
          <p:nvPr/>
        </p:nvCxnSpPr>
        <p:spPr>
          <a:xfrm flipH="1">
            <a:off x="4724401" y="2438400"/>
            <a:ext cx="1295399" cy="1082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70CA221-E906-45F1-BDAA-CF5EF2615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9094" y="900164"/>
            <a:ext cx="4554910" cy="52407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F91F77-7B5B-4CF8-8366-EFFB1843C531}"/>
              </a:ext>
            </a:extLst>
          </p:cNvPr>
          <p:cNvSpPr/>
          <p:nvPr/>
        </p:nvSpPr>
        <p:spPr>
          <a:xfrm>
            <a:off x="4985827" y="2438400"/>
            <a:ext cx="1109748" cy="1239854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A7039-9583-3809-3337-571750B36CD6}"/>
              </a:ext>
            </a:extLst>
          </p:cNvPr>
          <p:cNvSpPr txBox="1"/>
          <p:nvPr/>
        </p:nvSpPr>
        <p:spPr>
          <a:xfrm>
            <a:off x="6786941" y="2756340"/>
            <a:ext cx="2280858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Gallbladder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2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01" y="495302"/>
            <a:ext cx="5529998" cy="63627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9C103F-266F-4CD0-8B8C-9F744C65368B}"/>
              </a:ext>
            </a:extLst>
          </p:cNvPr>
          <p:cNvCxnSpPr>
            <a:cxnSpLocks/>
          </p:cNvCxnSpPr>
          <p:nvPr/>
        </p:nvCxnSpPr>
        <p:spPr>
          <a:xfrm flipV="1">
            <a:off x="1370749" y="2082464"/>
            <a:ext cx="1121128" cy="377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82DA59-5503-4259-83D7-08C4DD9562C9}"/>
              </a:ext>
            </a:extLst>
          </p:cNvPr>
          <p:cNvCxnSpPr>
            <a:cxnSpLocks/>
          </p:cNvCxnSpPr>
          <p:nvPr/>
        </p:nvCxnSpPr>
        <p:spPr>
          <a:xfrm flipV="1">
            <a:off x="3200400" y="3144062"/>
            <a:ext cx="2874671" cy="24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BF79A3-5379-4847-A2F8-0567AEA5094C}"/>
              </a:ext>
            </a:extLst>
          </p:cNvPr>
          <p:cNvSpPr txBox="1"/>
          <p:nvPr/>
        </p:nvSpPr>
        <p:spPr>
          <a:xfrm>
            <a:off x="5966935" y="1112728"/>
            <a:ext cx="3068929" cy="1554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Stomach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– Large        j-shaped structure; food storage and digestion; complete digestive system.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</p:cNvCxnSpPr>
          <p:nvPr/>
        </p:nvCxnSpPr>
        <p:spPr>
          <a:xfrm flipH="1">
            <a:off x="3924301" y="1586856"/>
            <a:ext cx="2042634" cy="1282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2008C0-C7BD-4106-A209-A6EC1C83CF01}"/>
              </a:ext>
            </a:extLst>
          </p:cNvPr>
          <p:cNvSpPr txBox="1"/>
          <p:nvPr/>
        </p:nvSpPr>
        <p:spPr>
          <a:xfrm>
            <a:off x="242387" y="1078468"/>
            <a:ext cx="147562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 lifted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1E7EFB-DDF9-43EF-9878-295171B27365}"/>
              </a:ext>
            </a:extLst>
          </p:cNvPr>
          <p:cNvCxnSpPr>
            <a:cxnSpLocks/>
          </p:cNvCxnSpPr>
          <p:nvPr/>
        </p:nvCxnSpPr>
        <p:spPr>
          <a:xfrm flipH="1" flipV="1">
            <a:off x="946079" y="1336877"/>
            <a:ext cx="970725" cy="669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15A706-8A18-4234-8434-E79F06D977C2}"/>
              </a:ext>
            </a:extLst>
          </p:cNvPr>
          <p:cNvSpPr txBox="1"/>
          <p:nvPr/>
        </p:nvSpPr>
        <p:spPr>
          <a:xfrm>
            <a:off x="0" y="2276340"/>
            <a:ext cx="1475627" cy="3676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Gallbladder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B21F62-734E-4377-8B7E-DD851069479D}"/>
              </a:ext>
            </a:extLst>
          </p:cNvPr>
          <p:cNvCxnSpPr>
            <a:cxnSpLocks/>
          </p:cNvCxnSpPr>
          <p:nvPr/>
        </p:nvCxnSpPr>
        <p:spPr>
          <a:xfrm flipH="1">
            <a:off x="1370749" y="1260678"/>
            <a:ext cx="1121128" cy="342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276375-F456-4518-BC71-3EE33A388EDA}"/>
              </a:ext>
            </a:extLst>
          </p:cNvPr>
          <p:cNvSpPr txBox="1"/>
          <p:nvPr/>
        </p:nvSpPr>
        <p:spPr>
          <a:xfrm>
            <a:off x="5891045" y="2743200"/>
            <a:ext cx="3252955" cy="15542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 intestine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– Long tube-like structure (increased surface area); digestion and </a:t>
            </a:r>
            <a:r>
              <a:rPr lang="en-US" sz="1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nutrient absorption.</a:t>
            </a:r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B0B35-56C1-4734-83E7-D29A957DBF88}"/>
              </a:ext>
            </a:extLst>
          </p:cNvPr>
          <p:cNvCxnSpPr>
            <a:cxnSpLocks/>
          </p:cNvCxnSpPr>
          <p:nvPr/>
        </p:nvCxnSpPr>
        <p:spPr>
          <a:xfrm flipV="1">
            <a:off x="2667000" y="3156441"/>
            <a:ext cx="1524000" cy="1034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2B5060-D365-4EAF-A112-2724F74F9618}"/>
              </a:ext>
            </a:extLst>
          </p:cNvPr>
          <p:cNvCxnSpPr>
            <a:cxnSpLocks/>
          </p:cNvCxnSpPr>
          <p:nvPr/>
        </p:nvCxnSpPr>
        <p:spPr>
          <a:xfrm flipV="1">
            <a:off x="2491877" y="3168819"/>
            <a:ext cx="1622923" cy="272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BE7B6E-0E72-4E55-A9F2-9502DD751536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1370749" y="4562160"/>
            <a:ext cx="610451" cy="887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B3D3F67-10C6-440F-BC60-F4EC73F1B819}"/>
              </a:ext>
            </a:extLst>
          </p:cNvPr>
          <p:cNvSpPr txBox="1"/>
          <p:nvPr/>
        </p:nvSpPr>
        <p:spPr>
          <a:xfrm>
            <a:off x="0" y="5266114"/>
            <a:ext cx="1370749" cy="3676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Fat bodies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15E210-9B62-4D6D-AFEC-ACF68FA98FFC}"/>
              </a:ext>
            </a:extLst>
          </p:cNvPr>
          <p:cNvCxnSpPr>
            <a:cxnSpLocks/>
          </p:cNvCxnSpPr>
          <p:nvPr/>
        </p:nvCxnSpPr>
        <p:spPr>
          <a:xfrm flipV="1">
            <a:off x="3168805" y="4701977"/>
            <a:ext cx="2906265" cy="490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DFAB538-D0EB-4E0A-9D66-16953F20DBB4}"/>
              </a:ext>
            </a:extLst>
          </p:cNvPr>
          <p:cNvSpPr txBox="1"/>
          <p:nvPr/>
        </p:nvSpPr>
        <p:spPr>
          <a:xfrm>
            <a:off x="5867400" y="4267200"/>
            <a:ext cx="3092574" cy="1554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/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Large intestine (colon) </a:t>
            </a:r>
            <a:r>
              <a:rPr lang="en-US" sz="1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Water absorption; forms feces, excreted through cloaca.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0922B77-30DE-451F-A307-BB90B8D8B16E}"/>
              </a:ext>
            </a:extLst>
          </p:cNvPr>
          <p:cNvCxnSpPr>
            <a:cxnSpLocks/>
          </p:cNvCxnSpPr>
          <p:nvPr/>
        </p:nvCxnSpPr>
        <p:spPr>
          <a:xfrm>
            <a:off x="3168805" y="6304441"/>
            <a:ext cx="2698595" cy="58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FB24AD-613E-403C-935F-CF8F0F81CEAB}"/>
              </a:ext>
            </a:extLst>
          </p:cNvPr>
          <p:cNvSpPr txBox="1"/>
          <p:nvPr/>
        </p:nvSpPr>
        <p:spPr>
          <a:xfrm>
            <a:off x="5891045" y="5867400"/>
            <a:ext cx="3068929" cy="96949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Urinary bladder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– Thin walled; urine storage.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EDF345-6F0C-48E2-A665-E4CCFB29ADA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18790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49" grpId="0" animBg="1"/>
      <p:bldP spid="53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01" y="820298"/>
            <a:ext cx="5529998" cy="57127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9C103F-266F-4CD0-8B8C-9F744C65368B}"/>
              </a:ext>
            </a:extLst>
          </p:cNvPr>
          <p:cNvCxnSpPr>
            <a:cxnSpLocks/>
          </p:cNvCxnSpPr>
          <p:nvPr/>
        </p:nvCxnSpPr>
        <p:spPr>
          <a:xfrm flipV="1">
            <a:off x="1752600" y="1704507"/>
            <a:ext cx="1269359" cy="224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82DA59-5503-4259-83D7-08C4DD9562C9}"/>
              </a:ext>
            </a:extLst>
          </p:cNvPr>
          <p:cNvCxnSpPr>
            <a:cxnSpLocks/>
          </p:cNvCxnSpPr>
          <p:nvPr/>
        </p:nvCxnSpPr>
        <p:spPr>
          <a:xfrm>
            <a:off x="3318282" y="2622808"/>
            <a:ext cx="2690335" cy="1068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BF79A3-5379-4847-A2F8-0567AEA5094C}"/>
              </a:ext>
            </a:extLst>
          </p:cNvPr>
          <p:cNvSpPr txBox="1"/>
          <p:nvPr/>
        </p:nvSpPr>
        <p:spPr>
          <a:xfrm>
            <a:off x="6019799" y="1066800"/>
            <a:ext cx="2743201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Stomach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886201" y="1259161"/>
            <a:ext cx="2133598" cy="1200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2008C0-C7BD-4106-A209-A6EC1C83CF01}"/>
              </a:ext>
            </a:extLst>
          </p:cNvPr>
          <p:cNvSpPr txBox="1"/>
          <p:nvPr/>
        </p:nvSpPr>
        <p:spPr>
          <a:xfrm>
            <a:off x="124196" y="1037667"/>
            <a:ext cx="1728958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 lifted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1E7EFB-DDF9-43EF-9878-295171B27365}"/>
              </a:ext>
            </a:extLst>
          </p:cNvPr>
          <p:cNvCxnSpPr>
            <a:cxnSpLocks/>
          </p:cNvCxnSpPr>
          <p:nvPr/>
        </p:nvCxnSpPr>
        <p:spPr>
          <a:xfrm flipH="1" flipV="1">
            <a:off x="946080" y="1336877"/>
            <a:ext cx="1416120" cy="249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15A706-8A18-4234-8434-E79F06D977C2}"/>
              </a:ext>
            </a:extLst>
          </p:cNvPr>
          <p:cNvSpPr txBox="1"/>
          <p:nvPr/>
        </p:nvSpPr>
        <p:spPr>
          <a:xfrm>
            <a:off x="14678" y="1717694"/>
            <a:ext cx="1886153" cy="35394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Small intestine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76375-F456-4518-BC71-3EE33A388EDA}"/>
              </a:ext>
            </a:extLst>
          </p:cNvPr>
          <p:cNvSpPr txBox="1"/>
          <p:nvPr/>
        </p:nvSpPr>
        <p:spPr>
          <a:xfrm>
            <a:off x="6008617" y="3429785"/>
            <a:ext cx="306892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Pancreas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BE7B6E-0E72-4E55-A9F2-9502DD751536}"/>
              </a:ext>
            </a:extLst>
          </p:cNvPr>
          <p:cNvCxnSpPr>
            <a:cxnSpLocks/>
          </p:cNvCxnSpPr>
          <p:nvPr/>
        </p:nvCxnSpPr>
        <p:spPr>
          <a:xfrm flipV="1">
            <a:off x="1412431" y="4562160"/>
            <a:ext cx="610451" cy="887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B3D3F67-10C6-440F-BC60-F4EC73F1B819}"/>
              </a:ext>
            </a:extLst>
          </p:cNvPr>
          <p:cNvSpPr txBox="1"/>
          <p:nvPr/>
        </p:nvSpPr>
        <p:spPr>
          <a:xfrm>
            <a:off x="0" y="5266114"/>
            <a:ext cx="1370749" cy="3676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Fat bodies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15E210-9B62-4D6D-AFEC-ACF68FA98FFC}"/>
              </a:ext>
            </a:extLst>
          </p:cNvPr>
          <p:cNvCxnSpPr>
            <a:cxnSpLocks/>
          </p:cNvCxnSpPr>
          <p:nvPr/>
        </p:nvCxnSpPr>
        <p:spPr>
          <a:xfrm flipH="1">
            <a:off x="3241515" y="4677581"/>
            <a:ext cx="318653" cy="1043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DFAB538-D0EB-4E0A-9D66-16953F20DBB4}"/>
              </a:ext>
            </a:extLst>
          </p:cNvPr>
          <p:cNvSpPr txBox="1"/>
          <p:nvPr/>
        </p:nvSpPr>
        <p:spPr>
          <a:xfrm>
            <a:off x="1944373" y="5704380"/>
            <a:ext cx="2135910" cy="3847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Large intestine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89C744-E004-4B34-AD09-258C94BBFF10}"/>
              </a:ext>
            </a:extLst>
          </p:cNvPr>
          <p:cNvCxnSpPr>
            <a:cxnSpLocks/>
          </p:cNvCxnSpPr>
          <p:nvPr/>
        </p:nvCxnSpPr>
        <p:spPr>
          <a:xfrm>
            <a:off x="1984829" y="1895528"/>
            <a:ext cx="932305" cy="671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01B304-1F36-4382-BE14-FEB1C3110F48}"/>
              </a:ext>
            </a:extLst>
          </p:cNvPr>
          <p:cNvCxnSpPr>
            <a:cxnSpLocks/>
          </p:cNvCxnSpPr>
          <p:nvPr/>
        </p:nvCxnSpPr>
        <p:spPr>
          <a:xfrm>
            <a:off x="1988457" y="1895528"/>
            <a:ext cx="669591" cy="1333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4F53A1-5FA8-4ED1-B224-073DB3FF552E}"/>
              </a:ext>
            </a:extLst>
          </p:cNvPr>
          <p:cNvCxnSpPr>
            <a:cxnSpLocks/>
          </p:cNvCxnSpPr>
          <p:nvPr/>
        </p:nvCxnSpPr>
        <p:spPr>
          <a:xfrm flipH="1">
            <a:off x="1545642" y="1209646"/>
            <a:ext cx="2184377" cy="225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4A5902B-053F-4BD0-BA5A-C8E8C233776F}"/>
              </a:ext>
            </a:extLst>
          </p:cNvPr>
          <p:cNvSpPr txBox="1"/>
          <p:nvPr/>
        </p:nvSpPr>
        <p:spPr>
          <a:xfrm>
            <a:off x="532889" y="3199733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Small intestine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E13D02-59E8-42C0-A4CC-0B2162A91316}"/>
              </a:ext>
            </a:extLst>
          </p:cNvPr>
          <p:cNvCxnSpPr>
            <a:cxnSpLocks/>
          </p:cNvCxnSpPr>
          <p:nvPr/>
        </p:nvCxnSpPr>
        <p:spPr>
          <a:xfrm>
            <a:off x="1795348" y="3566449"/>
            <a:ext cx="1100224" cy="3038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96C09AE-C2E9-42B0-8C07-D77B2871EF41}"/>
              </a:ext>
            </a:extLst>
          </p:cNvPr>
          <p:cNvSpPr txBox="1"/>
          <p:nvPr/>
        </p:nvSpPr>
        <p:spPr>
          <a:xfrm>
            <a:off x="4552513" y="477548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Stomach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487A458-31F8-49C3-827D-6B862D7ADA1E}"/>
              </a:ext>
            </a:extLst>
          </p:cNvPr>
          <p:cNvCxnSpPr>
            <a:cxnSpLocks/>
          </p:cNvCxnSpPr>
          <p:nvPr/>
        </p:nvCxnSpPr>
        <p:spPr>
          <a:xfrm>
            <a:off x="4256438" y="4057724"/>
            <a:ext cx="750991" cy="79881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1118B5F-04B0-46CA-8A92-980940B08349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1938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4" grpId="0" animBg="1"/>
      <p:bldP spid="49" grpId="0" animBg="1"/>
      <p:bldP spid="53" grpId="0" animBg="1"/>
      <p:bldP spid="50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E1B882B-3DD9-4D53-A2F5-5B1B99751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7" y="1465635"/>
            <a:ext cx="7205571" cy="467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276375-F456-4518-BC71-3EE33A388EDA}"/>
              </a:ext>
            </a:extLst>
          </p:cNvPr>
          <p:cNvSpPr txBox="1"/>
          <p:nvPr/>
        </p:nvSpPr>
        <p:spPr>
          <a:xfrm>
            <a:off x="6075071" y="1873678"/>
            <a:ext cx="3068929" cy="338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Pancreas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 Located at the start of the small intestine;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enzyme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producing structure for digestion (pancreatic juices);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hormone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production, like insulin used for blood sugar regulation.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F6030E-0966-498C-9516-CFF3082E23DD}"/>
              </a:ext>
            </a:extLst>
          </p:cNvPr>
          <p:cNvSpPr txBox="1"/>
          <p:nvPr/>
        </p:nvSpPr>
        <p:spPr>
          <a:xfrm>
            <a:off x="2977202" y="185572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Close-up of pancreas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99F9F2-97DB-4CC1-AA95-E25677FA5553}"/>
              </a:ext>
            </a:extLst>
          </p:cNvPr>
          <p:cNvCxnSpPr>
            <a:cxnSpLocks/>
          </p:cNvCxnSpPr>
          <p:nvPr/>
        </p:nvCxnSpPr>
        <p:spPr>
          <a:xfrm flipH="1">
            <a:off x="3485779" y="2228599"/>
            <a:ext cx="696270" cy="134046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4A5902B-053F-4BD0-BA5A-C8E8C233776F}"/>
              </a:ext>
            </a:extLst>
          </p:cNvPr>
          <p:cNvSpPr txBox="1"/>
          <p:nvPr/>
        </p:nvSpPr>
        <p:spPr>
          <a:xfrm>
            <a:off x="532889" y="3199733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Small intestine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E13D02-59E8-42C0-A4CC-0B2162A91316}"/>
              </a:ext>
            </a:extLst>
          </p:cNvPr>
          <p:cNvCxnSpPr>
            <a:cxnSpLocks/>
          </p:cNvCxnSpPr>
          <p:nvPr/>
        </p:nvCxnSpPr>
        <p:spPr>
          <a:xfrm>
            <a:off x="1795348" y="3566449"/>
            <a:ext cx="1100224" cy="3038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96C09AE-C2E9-42B0-8C07-D77B2871EF41}"/>
              </a:ext>
            </a:extLst>
          </p:cNvPr>
          <p:cNvSpPr txBox="1"/>
          <p:nvPr/>
        </p:nvSpPr>
        <p:spPr>
          <a:xfrm>
            <a:off x="4552513" y="477548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Stomach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487A458-31F8-49C3-827D-6B862D7ADA1E}"/>
              </a:ext>
            </a:extLst>
          </p:cNvPr>
          <p:cNvCxnSpPr>
            <a:cxnSpLocks/>
          </p:cNvCxnSpPr>
          <p:nvPr/>
        </p:nvCxnSpPr>
        <p:spPr>
          <a:xfrm>
            <a:off x="4256438" y="4057724"/>
            <a:ext cx="750991" cy="79881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1118B5F-04B0-46CA-8A92-980940B08349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8240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60" y="1394741"/>
            <a:ext cx="6154840" cy="4618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9C103F-266F-4CD0-8B8C-9F744C65368B}"/>
              </a:ext>
            </a:extLst>
          </p:cNvPr>
          <p:cNvCxnSpPr>
            <a:cxnSpLocks/>
          </p:cNvCxnSpPr>
          <p:nvPr/>
        </p:nvCxnSpPr>
        <p:spPr>
          <a:xfrm>
            <a:off x="2019949" y="1785209"/>
            <a:ext cx="864162" cy="594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82DA59-5503-4259-83D7-08C4DD9562C9}"/>
              </a:ext>
            </a:extLst>
          </p:cNvPr>
          <p:cNvCxnSpPr>
            <a:cxnSpLocks/>
          </p:cNvCxnSpPr>
          <p:nvPr/>
        </p:nvCxnSpPr>
        <p:spPr>
          <a:xfrm flipV="1">
            <a:off x="2647342" y="2240901"/>
            <a:ext cx="3895725" cy="988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</p:cNvCxnSpPr>
          <p:nvPr/>
        </p:nvCxnSpPr>
        <p:spPr>
          <a:xfrm>
            <a:off x="2547184" y="3429000"/>
            <a:ext cx="200316" cy="2664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2008C0-C7BD-4106-A209-A6EC1C83CF01}"/>
              </a:ext>
            </a:extLst>
          </p:cNvPr>
          <p:cNvSpPr txBox="1"/>
          <p:nvPr/>
        </p:nvSpPr>
        <p:spPr>
          <a:xfrm>
            <a:off x="1219200" y="1063189"/>
            <a:ext cx="3810202" cy="3776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 and stomach pulled back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15A706-8A18-4234-8434-E79F06D977C2}"/>
              </a:ext>
            </a:extLst>
          </p:cNvPr>
          <p:cNvSpPr txBox="1"/>
          <p:nvPr/>
        </p:nvSpPr>
        <p:spPr>
          <a:xfrm>
            <a:off x="117122" y="1570556"/>
            <a:ext cx="2014439" cy="35394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Small intestines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76375-F456-4518-BC71-3EE33A388EDA}"/>
              </a:ext>
            </a:extLst>
          </p:cNvPr>
          <p:cNvSpPr txBox="1"/>
          <p:nvPr/>
        </p:nvSpPr>
        <p:spPr>
          <a:xfrm>
            <a:off x="6516941" y="1225238"/>
            <a:ext cx="2588576" cy="26776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Spleen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– Immune (white blood cell production); filters and stores blood; found in mesentery; dark here, many times fleshy color. 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BE7B6E-0E72-4E55-A9F2-9502DD751536}"/>
              </a:ext>
            </a:extLst>
          </p:cNvPr>
          <p:cNvCxnSpPr>
            <a:cxnSpLocks/>
          </p:cNvCxnSpPr>
          <p:nvPr/>
        </p:nvCxnSpPr>
        <p:spPr>
          <a:xfrm>
            <a:off x="2976926" y="3725095"/>
            <a:ext cx="3426441" cy="618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B3D3F67-10C6-440F-BC60-F4EC73F1B819}"/>
              </a:ext>
            </a:extLst>
          </p:cNvPr>
          <p:cNvSpPr txBox="1"/>
          <p:nvPr/>
        </p:nvSpPr>
        <p:spPr>
          <a:xfrm>
            <a:off x="262333" y="3457563"/>
            <a:ext cx="1370749" cy="3676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Fat bodies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FAB538-D0EB-4E0A-9D66-16953F20DBB4}"/>
              </a:ext>
            </a:extLst>
          </p:cNvPr>
          <p:cNvSpPr txBox="1"/>
          <p:nvPr/>
        </p:nvSpPr>
        <p:spPr>
          <a:xfrm>
            <a:off x="-131145" y="4682865"/>
            <a:ext cx="2042635" cy="35394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Large intestine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13967-8FCE-45C4-B383-7524D55A1C4A}"/>
              </a:ext>
            </a:extLst>
          </p:cNvPr>
          <p:cNvSpPr txBox="1"/>
          <p:nvPr/>
        </p:nvSpPr>
        <p:spPr>
          <a:xfrm>
            <a:off x="6425073" y="4109618"/>
            <a:ext cx="2588576" cy="23698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Paired male gonads (testis - singular) located at the cranial end of the kidneys; produce sperm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(larger in mating male).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A1FA65-F811-44D1-A591-88D5FBFDB3D2}"/>
              </a:ext>
            </a:extLst>
          </p:cNvPr>
          <p:cNvCxnSpPr>
            <a:cxnSpLocks/>
          </p:cNvCxnSpPr>
          <p:nvPr/>
        </p:nvCxnSpPr>
        <p:spPr>
          <a:xfrm>
            <a:off x="3295495" y="4133066"/>
            <a:ext cx="2107307" cy="32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37C63C-9C8F-4AEF-8ABE-9A17CF5E5B04}"/>
              </a:ext>
            </a:extLst>
          </p:cNvPr>
          <p:cNvSpPr txBox="1"/>
          <p:nvPr/>
        </p:nvSpPr>
        <p:spPr>
          <a:xfrm>
            <a:off x="628026" y="6093081"/>
            <a:ext cx="5587213" cy="6771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Mesentery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– Connective tissue; houses lymphatic tissue and blood vessels.</a:t>
            </a:r>
            <a:endParaRPr lang="en-US" sz="17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D73D5C-772D-4455-8EAE-FA0537DC09A8}"/>
              </a:ext>
            </a:extLst>
          </p:cNvPr>
          <p:cNvCxnSpPr>
            <a:cxnSpLocks/>
          </p:cNvCxnSpPr>
          <p:nvPr/>
        </p:nvCxnSpPr>
        <p:spPr>
          <a:xfrm flipH="1">
            <a:off x="1009496" y="4243995"/>
            <a:ext cx="1266595" cy="4589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F80BF2-0CB2-4F28-8DFC-C9935D85FFB6}"/>
              </a:ext>
            </a:extLst>
          </p:cNvPr>
          <p:cNvCxnSpPr>
            <a:cxnSpLocks/>
          </p:cNvCxnSpPr>
          <p:nvPr/>
        </p:nvCxnSpPr>
        <p:spPr>
          <a:xfrm flipH="1">
            <a:off x="2669938" y="4237804"/>
            <a:ext cx="155434" cy="57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42C412D-1B9D-4F43-8ACC-BB74CD12C99C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26508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49" grpId="0" animBg="1"/>
      <p:bldP spid="53" grpId="0" animBg="1"/>
      <p:bldP spid="2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9" y="1650522"/>
            <a:ext cx="6410407" cy="42774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</p:cNvCxnSpPr>
          <p:nvPr/>
        </p:nvCxnSpPr>
        <p:spPr>
          <a:xfrm flipH="1">
            <a:off x="3688061" y="3764841"/>
            <a:ext cx="2765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2008C0-C7BD-4106-A209-A6EC1C83CF01}"/>
              </a:ext>
            </a:extLst>
          </p:cNvPr>
          <p:cNvSpPr txBox="1"/>
          <p:nvPr/>
        </p:nvSpPr>
        <p:spPr>
          <a:xfrm>
            <a:off x="961550" y="1221115"/>
            <a:ext cx="680357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Mesentery and Digestive System Removed (Male Shown)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BE7B6E-0E72-4E55-A9F2-9502DD751536}"/>
              </a:ext>
            </a:extLst>
          </p:cNvPr>
          <p:cNvCxnSpPr>
            <a:cxnSpLocks/>
          </p:cNvCxnSpPr>
          <p:nvPr/>
        </p:nvCxnSpPr>
        <p:spPr>
          <a:xfrm flipV="1">
            <a:off x="2998157" y="2057401"/>
            <a:ext cx="3555859" cy="141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B3D3F67-10C6-440F-BC60-F4EC73F1B819}"/>
              </a:ext>
            </a:extLst>
          </p:cNvPr>
          <p:cNvSpPr txBox="1"/>
          <p:nvPr/>
        </p:nvSpPr>
        <p:spPr>
          <a:xfrm>
            <a:off x="1236547" y="2926645"/>
            <a:ext cx="1370749" cy="3676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Fat bodies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13967-8FCE-45C4-B383-7524D55A1C4A}"/>
              </a:ext>
            </a:extLst>
          </p:cNvPr>
          <p:cNvSpPr txBox="1"/>
          <p:nvPr/>
        </p:nvSpPr>
        <p:spPr>
          <a:xfrm>
            <a:off x="6510633" y="1785209"/>
            <a:ext cx="165976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Testes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A1FA65-F811-44D1-A591-88D5FBFDB3D2}"/>
              </a:ext>
            </a:extLst>
          </p:cNvPr>
          <p:cNvCxnSpPr>
            <a:cxnSpLocks/>
          </p:cNvCxnSpPr>
          <p:nvPr/>
        </p:nvCxnSpPr>
        <p:spPr>
          <a:xfrm flipV="1">
            <a:off x="3421632" y="3124201"/>
            <a:ext cx="532858" cy="350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37C63C-9C8F-4AEF-8ABE-9A17CF5E5B04}"/>
              </a:ext>
            </a:extLst>
          </p:cNvPr>
          <p:cNvSpPr txBox="1"/>
          <p:nvPr/>
        </p:nvSpPr>
        <p:spPr>
          <a:xfrm>
            <a:off x="6495563" y="3360641"/>
            <a:ext cx="2539114" cy="286232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Kidneys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Excrete waste from the blood, produce urine; large, paired, dark organs found against the dorsal body wall.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F80BF2-0CB2-4F28-8DFC-C9935D85FFB6}"/>
              </a:ext>
            </a:extLst>
          </p:cNvPr>
          <p:cNvCxnSpPr>
            <a:cxnSpLocks/>
          </p:cNvCxnSpPr>
          <p:nvPr/>
        </p:nvCxnSpPr>
        <p:spPr>
          <a:xfrm flipH="1">
            <a:off x="2819400" y="3768857"/>
            <a:ext cx="1644144" cy="2858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E302A4-33EB-4083-B35D-62DBA15483EB}"/>
              </a:ext>
            </a:extLst>
          </p:cNvPr>
          <p:cNvSpPr txBox="1"/>
          <p:nvPr/>
        </p:nvSpPr>
        <p:spPr>
          <a:xfrm>
            <a:off x="1326119" y="5980865"/>
            <a:ext cx="2042635" cy="35394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Urinary bladder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BE6A00-BF73-42E3-A232-15599A3CABF1}"/>
              </a:ext>
            </a:extLst>
          </p:cNvPr>
          <p:cNvCxnSpPr>
            <a:cxnSpLocks/>
          </p:cNvCxnSpPr>
          <p:nvPr/>
        </p:nvCxnSpPr>
        <p:spPr>
          <a:xfrm flipH="1">
            <a:off x="2133600" y="4631727"/>
            <a:ext cx="864558" cy="1349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8C827EA-3109-403F-94DB-D8C86823D2FE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6748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28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E9EDC6-D84B-4F24-A913-080853836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56" y="1371600"/>
            <a:ext cx="6747035" cy="45020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02A367-6CE2-41CC-8D2B-5302223607F0}"/>
              </a:ext>
            </a:extLst>
          </p:cNvPr>
          <p:cNvCxnSpPr>
            <a:cxnSpLocks/>
          </p:cNvCxnSpPr>
          <p:nvPr/>
        </p:nvCxnSpPr>
        <p:spPr>
          <a:xfrm flipV="1">
            <a:off x="1524000" y="3886200"/>
            <a:ext cx="23622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2008C0-C7BD-4106-A209-A6EC1C83CF01}"/>
              </a:ext>
            </a:extLst>
          </p:cNvPr>
          <p:cNvSpPr txBox="1"/>
          <p:nvPr/>
        </p:nvSpPr>
        <p:spPr>
          <a:xfrm>
            <a:off x="1358256" y="1074106"/>
            <a:ext cx="680357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Mesentery, Digestive System and Liver Moved Upward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37C63C-9C8F-4AEF-8ABE-9A17CF5E5B04}"/>
              </a:ext>
            </a:extLst>
          </p:cNvPr>
          <p:cNvSpPr txBox="1"/>
          <p:nvPr/>
        </p:nvSpPr>
        <p:spPr>
          <a:xfrm>
            <a:off x="638181" y="5858470"/>
            <a:ext cx="8505819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Lungs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(paired)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– Deflated; not as complex as the human lung,  have some compartmentalization but no alveoli; gas exchange for respiration, also gas exchange through skin/mouth. </a:t>
            </a:r>
            <a:endParaRPr lang="en-US" sz="17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C827EA-3109-403F-94DB-D8C86823D2FE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FCDDEC-D3D3-4D32-BB6B-B01F3AC3FFAE}"/>
              </a:ext>
            </a:extLst>
          </p:cNvPr>
          <p:cNvCxnSpPr>
            <a:cxnSpLocks/>
          </p:cNvCxnSpPr>
          <p:nvPr/>
        </p:nvCxnSpPr>
        <p:spPr>
          <a:xfrm flipV="1">
            <a:off x="2667000" y="3802695"/>
            <a:ext cx="2110513" cy="1150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8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26863" y="-1161557"/>
            <a:ext cx="1683736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cut away 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yourself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B51F-A713-4C08-A9B4-F6048207755F}"/>
              </a:ext>
            </a:extLst>
          </p:cNvPr>
          <p:cNvSpPr txBox="1"/>
          <p:nvPr/>
        </p:nvSpPr>
        <p:spPr>
          <a:xfrm>
            <a:off x="1514697" y="1049568"/>
            <a:ext cx="610332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Cuts to Expose the Heart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D173AD-0C26-4A1D-8A10-05BFC6FD1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530" y="1724102"/>
            <a:ext cx="4675890" cy="26931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5B4115-308F-4A35-B576-C3F407F07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530" y="1575375"/>
            <a:ext cx="4713204" cy="28205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26CE13-EE71-4337-9E2D-09316FD54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08" y="4209464"/>
            <a:ext cx="4748054" cy="28205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CF550-2BFA-4207-9D30-D33E7DAB397A}"/>
              </a:ext>
            </a:extLst>
          </p:cNvPr>
          <p:cNvSpPr txBox="1"/>
          <p:nvPr/>
        </p:nvSpPr>
        <p:spPr>
          <a:xfrm>
            <a:off x="0" y="1579602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C253D7-6BCD-49F0-9BA2-33F67B2FC1B8}"/>
              </a:ext>
            </a:extLst>
          </p:cNvPr>
          <p:cNvSpPr txBox="1"/>
          <p:nvPr/>
        </p:nvSpPr>
        <p:spPr>
          <a:xfrm>
            <a:off x="4848480" y="1575375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DAC2E8-71B0-4FB4-A976-EC0FFA7BFA97}"/>
              </a:ext>
            </a:extLst>
          </p:cNvPr>
          <p:cNvSpPr txBox="1"/>
          <p:nvPr/>
        </p:nvSpPr>
        <p:spPr>
          <a:xfrm>
            <a:off x="2510708" y="4424874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42190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0"/>
            <a:ext cx="8991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Reasons to Use the Dissection Video and </a:t>
            </a:r>
          </a:p>
          <a:p>
            <a:pPr algn="ctr"/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Accompanying PowerPoint Presentation: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the quality of the dissection for the students.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opportunity, increasing the learning experience for the students.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 unable to dissect due to pregnancy or hypersensitivity to the preservatives.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Student chooses not to dissect due to ethical/moral reasons.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Open the WORD document of this lab and do the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simulated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actual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dissection, labelling the anatomy of the frog.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D62AC-8E03-4E3B-B068-A0DB2EAD2480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14889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5D62C2A-5D4A-4BEC-8B49-FAEBE1102357}"/>
              </a:ext>
            </a:extLst>
          </p:cNvPr>
          <p:cNvSpPr txBox="1"/>
          <p:nvPr/>
        </p:nvSpPr>
        <p:spPr>
          <a:xfrm>
            <a:off x="2305991" y="6037659"/>
            <a:ext cx="43796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 Chambered Heart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A2D8D0-557F-471B-BEC3-4109F52A9381}"/>
              </a:ext>
            </a:extLst>
          </p:cNvPr>
          <p:cNvCxnSpPr>
            <a:cxnSpLocks/>
          </p:cNvCxnSpPr>
          <p:nvPr/>
        </p:nvCxnSpPr>
        <p:spPr>
          <a:xfrm flipV="1">
            <a:off x="5175852" y="1720789"/>
            <a:ext cx="1123951" cy="4504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30382-3084-4258-8542-56473371FFF7}"/>
              </a:ext>
            </a:extLst>
          </p:cNvPr>
          <p:cNvCxnSpPr>
            <a:cxnSpLocks/>
          </p:cNvCxnSpPr>
          <p:nvPr/>
        </p:nvCxnSpPr>
        <p:spPr>
          <a:xfrm flipH="1">
            <a:off x="2633180" y="2591916"/>
            <a:ext cx="1671611" cy="4875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FA777C-9ADE-431D-B4F8-BE076994BC55}"/>
              </a:ext>
            </a:extLst>
          </p:cNvPr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F17D12D-A465-4955-B34F-C76EEA117090}"/>
              </a:ext>
            </a:extLst>
          </p:cNvPr>
          <p:cNvCxnSpPr/>
          <p:nvPr/>
        </p:nvCxnSpPr>
        <p:spPr>
          <a:xfrm>
            <a:off x="-76201" y="95886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F8079F0-B508-41EE-A5D5-B8296302C10C}"/>
              </a:ext>
            </a:extLst>
          </p:cNvPr>
          <p:cNvSpPr txBox="1"/>
          <p:nvPr/>
        </p:nvSpPr>
        <p:spPr>
          <a:xfrm>
            <a:off x="1629869" y="-11267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008BA2-D54A-40C5-89AD-A479637030A2}"/>
              </a:ext>
            </a:extLst>
          </p:cNvPr>
          <p:cNvSpPr/>
          <p:nvPr/>
        </p:nvSpPr>
        <p:spPr>
          <a:xfrm>
            <a:off x="7575343" y="3429000"/>
            <a:ext cx="122466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Ventricle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490575-E5F3-4C25-96D4-7C2DF7320B0A}"/>
              </a:ext>
            </a:extLst>
          </p:cNvPr>
          <p:cNvSpPr/>
          <p:nvPr/>
        </p:nvSpPr>
        <p:spPr>
          <a:xfrm>
            <a:off x="534517" y="2956964"/>
            <a:ext cx="207588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Right Atrium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810517-E057-4F78-8B31-3C6003ED62E9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5138841" y="3093590"/>
            <a:ext cx="2436502" cy="5200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E097F89-A384-4AC3-BB40-F4763B5247C2}"/>
              </a:ext>
            </a:extLst>
          </p:cNvPr>
          <p:cNvSpPr/>
          <p:nvPr/>
        </p:nvSpPr>
        <p:spPr>
          <a:xfrm>
            <a:off x="6221662" y="1284809"/>
            <a:ext cx="1528761" cy="3693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Left Atria</a:t>
            </a:r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6884E4-59A3-42F6-8B9C-7362767E3269}"/>
              </a:ext>
            </a:extLst>
          </p:cNvPr>
          <p:cNvCxnSpPr>
            <a:cxnSpLocks/>
          </p:cNvCxnSpPr>
          <p:nvPr/>
        </p:nvCxnSpPr>
        <p:spPr>
          <a:xfrm>
            <a:off x="2633180" y="1553723"/>
            <a:ext cx="1862619" cy="7914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67B81A5-CFBF-4AA2-AB52-50BB4F03EEDE}"/>
              </a:ext>
            </a:extLst>
          </p:cNvPr>
          <p:cNvSpPr/>
          <p:nvPr/>
        </p:nvSpPr>
        <p:spPr>
          <a:xfrm>
            <a:off x="3715865" y="4128595"/>
            <a:ext cx="11239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</a:t>
            </a: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AC2A163-BA48-4389-8928-A9EB2E06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559" y="1183512"/>
            <a:ext cx="8173915" cy="4879227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0150F4-F28F-4CBA-AE6D-85FAE0C9F003}"/>
              </a:ext>
            </a:extLst>
          </p:cNvPr>
          <p:cNvCxnSpPr>
            <a:cxnSpLocks/>
          </p:cNvCxnSpPr>
          <p:nvPr/>
        </p:nvCxnSpPr>
        <p:spPr>
          <a:xfrm flipV="1">
            <a:off x="5080330" y="2902799"/>
            <a:ext cx="1123951" cy="4504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D7C8CC-C168-4454-9F3B-ACCAD095750D}"/>
              </a:ext>
            </a:extLst>
          </p:cNvPr>
          <p:cNvCxnSpPr>
            <a:cxnSpLocks/>
          </p:cNvCxnSpPr>
          <p:nvPr/>
        </p:nvCxnSpPr>
        <p:spPr>
          <a:xfrm flipH="1">
            <a:off x="2340946" y="3481223"/>
            <a:ext cx="1725056" cy="40895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1A40530-95C3-4C68-8C03-00D5D3E5685D}"/>
              </a:ext>
            </a:extLst>
          </p:cNvPr>
          <p:cNvSpPr/>
          <p:nvPr/>
        </p:nvSpPr>
        <p:spPr>
          <a:xfrm>
            <a:off x="7213176" y="4409560"/>
            <a:ext cx="122466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Ventricle 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0DDBE6-8967-47B5-980A-334535A5C316}"/>
              </a:ext>
            </a:extLst>
          </p:cNvPr>
          <p:cNvSpPr/>
          <p:nvPr/>
        </p:nvSpPr>
        <p:spPr>
          <a:xfrm>
            <a:off x="469382" y="3894937"/>
            <a:ext cx="207588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Right Atrium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3414B8-2287-4713-BD74-B31C61DB47CF}"/>
              </a:ext>
            </a:extLst>
          </p:cNvPr>
          <p:cNvCxnSpPr>
            <a:cxnSpLocks/>
          </p:cNvCxnSpPr>
          <p:nvPr/>
        </p:nvCxnSpPr>
        <p:spPr>
          <a:xfrm flipH="1" flipV="1">
            <a:off x="4792169" y="4110993"/>
            <a:ext cx="2436502" cy="5200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A5CB473-F946-4E67-B3C8-94FED8634ACF}"/>
              </a:ext>
            </a:extLst>
          </p:cNvPr>
          <p:cNvSpPr/>
          <p:nvPr/>
        </p:nvSpPr>
        <p:spPr>
          <a:xfrm>
            <a:off x="6169765" y="2516646"/>
            <a:ext cx="152876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Left Atrium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6001DF-3D52-48F5-94B9-390762E045FE}"/>
              </a:ext>
            </a:extLst>
          </p:cNvPr>
          <p:cNvCxnSpPr>
            <a:cxnSpLocks/>
          </p:cNvCxnSpPr>
          <p:nvPr/>
        </p:nvCxnSpPr>
        <p:spPr>
          <a:xfrm>
            <a:off x="2852946" y="2167347"/>
            <a:ext cx="1642853" cy="13942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E5B40A9-1C1B-43CA-9387-A3F817415169}"/>
              </a:ext>
            </a:extLst>
          </p:cNvPr>
          <p:cNvSpPr/>
          <p:nvPr/>
        </p:nvSpPr>
        <p:spPr>
          <a:xfrm>
            <a:off x="627217" y="1891879"/>
            <a:ext cx="234702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Conus Arteriosus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6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5D62C2A-5D4A-4BEC-8B49-FAEBE1102357}"/>
              </a:ext>
            </a:extLst>
          </p:cNvPr>
          <p:cNvSpPr txBox="1"/>
          <p:nvPr/>
        </p:nvSpPr>
        <p:spPr>
          <a:xfrm>
            <a:off x="152400" y="4800600"/>
            <a:ext cx="8899134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Closed system; deoxygenated blood (from the body) and oxygenated blood (from the skin) enters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atrium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oxygenated blood (from the lungs) enters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atrium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441E-40E9-41E6-B76F-6FDC5BD80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273" y="569799"/>
            <a:ext cx="6669088" cy="450733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A2D8D0-557F-471B-BEC3-4109F52A9381}"/>
              </a:ext>
            </a:extLst>
          </p:cNvPr>
          <p:cNvCxnSpPr>
            <a:cxnSpLocks/>
          </p:cNvCxnSpPr>
          <p:nvPr/>
        </p:nvCxnSpPr>
        <p:spPr>
          <a:xfrm flipV="1">
            <a:off x="5175852" y="1720789"/>
            <a:ext cx="1123951" cy="4504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30382-3084-4258-8542-56473371FFF7}"/>
              </a:ext>
            </a:extLst>
          </p:cNvPr>
          <p:cNvCxnSpPr>
            <a:cxnSpLocks/>
          </p:cNvCxnSpPr>
          <p:nvPr/>
        </p:nvCxnSpPr>
        <p:spPr>
          <a:xfrm flipH="1">
            <a:off x="2633180" y="2591916"/>
            <a:ext cx="1671611" cy="4875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FA777C-9ADE-431D-B4F8-BE076994BC55}"/>
              </a:ext>
            </a:extLst>
          </p:cNvPr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F17D12D-A465-4955-B34F-C76EEA117090}"/>
              </a:ext>
            </a:extLst>
          </p:cNvPr>
          <p:cNvCxnSpPr/>
          <p:nvPr/>
        </p:nvCxnSpPr>
        <p:spPr>
          <a:xfrm>
            <a:off x="-76201" y="95886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F8079F0-B508-41EE-A5D5-B8296302C10C}"/>
              </a:ext>
            </a:extLst>
          </p:cNvPr>
          <p:cNvSpPr txBox="1"/>
          <p:nvPr/>
        </p:nvSpPr>
        <p:spPr>
          <a:xfrm>
            <a:off x="1629869" y="-11267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490575-E5F3-4C25-96D4-7C2DF7320B0A}"/>
              </a:ext>
            </a:extLst>
          </p:cNvPr>
          <p:cNvSpPr/>
          <p:nvPr/>
        </p:nvSpPr>
        <p:spPr>
          <a:xfrm>
            <a:off x="667320" y="2956964"/>
            <a:ext cx="207588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Right Atrium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097F89-A384-4AC3-BB40-F4763B5247C2}"/>
              </a:ext>
            </a:extLst>
          </p:cNvPr>
          <p:cNvSpPr/>
          <p:nvPr/>
        </p:nvSpPr>
        <p:spPr>
          <a:xfrm>
            <a:off x="6159207" y="1461242"/>
            <a:ext cx="1528761" cy="3693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Left Atria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7B81A5-CFBF-4AA2-AB52-50BB4F03EEDE}"/>
              </a:ext>
            </a:extLst>
          </p:cNvPr>
          <p:cNvSpPr/>
          <p:nvPr/>
        </p:nvSpPr>
        <p:spPr>
          <a:xfrm>
            <a:off x="3715865" y="4128595"/>
            <a:ext cx="11239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5D62C2A-5D4A-4BEC-8B49-FAEBE1102357}"/>
              </a:ext>
            </a:extLst>
          </p:cNvPr>
          <p:cNvSpPr txBox="1"/>
          <p:nvPr/>
        </p:nvSpPr>
        <p:spPr>
          <a:xfrm>
            <a:off x="46232" y="4621564"/>
            <a:ext cx="8899134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is then pumped from both atria to 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ventricle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ventricle then pumps the blood through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 arteriosus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Oxygen-poor blood is pushed to the lungs; oxygen-rich blood is shunted to the rest of the body. The process then repeats.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441E-40E9-41E6-B76F-6FDC5BD80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273" y="569799"/>
            <a:ext cx="6669088" cy="450733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A2D8D0-557F-471B-BEC3-4109F52A9381}"/>
              </a:ext>
            </a:extLst>
          </p:cNvPr>
          <p:cNvCxnSpPr>
            <a:cxnSpLocks/>
          </p:cNvCxnSpPr>
          <p:nvPr/>
        </p:nvCxnSpPr>
        <p:spPr>
          <a:xfrm flipV="1">
            <a:off x="5175852" y="1720789"/>
            <a:ext cx="1123951" cy="4504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30382-3084-4258-8542-56473371FFF7}"/>
              </a:ext>
            </a:extLst>
          </p:cNvPr>
          <p:cNvCxnSpPr>
            <a:cxnSpLocks/>
          </p:cNvCxnSpPr>
          <p:nvPr/>
        </p:nvCxnSpPr>
        <p:spPr>
          <a:xfrm flipH="1">
            <a:off x="2633180" y="2591916"/>
            <a:ext cx="1671611" cy="4875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FA777C-9ADE-431D-B4F8-BE076994BC55}"/>
              </a:ext>
            </a:extLst>
          </p:cNvPr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F17D12D-A465-4955-B34F-C76EEA117090}"/>
              </a:ext>
            </a:extLst>
          </p:cNvPr>
          <p:cNvCxnSpPr/>
          <p:nvPr/>
        </p:nvCxnSpPr>
        <p:spPr>
          <a:xfrm>
            <a:off x="-76201" y="95886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F8079F0-B508-41EE-A5D5-B8296302C10C}"/>
              </a:ext>
            </a:extLst>
          </p:cNvPr>
          <p:cNvSpPr txBox="1"/>
          <p:nvPr/>
        </p:nvSpPr>
        <p:spPr>
          <a:xfrm>
            <a:off x="1629869" y="-11267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008BA2-D54A-40C5-89AD-A479637030A2}"/>
              </a:ext>
            </a:extLst>
          </p:cNvPr>
          <p:cNvSpPr/>
          <p:nvPr/>
        </p:nvSpPr>
        <p:spPr>
          <a:xfrm>
            <a:off x="7562029" y="3323327"/>
            <a:ext cx="122466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Ventricle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490575-E5F3-4C25-96D4-7C2DF7320B0A}"/>
              </a:ext>
            </a:extLst>
          </p:cNvPr>
          <p:cNvSpPr/>
          <p:nvPr/>
        </p:nvSpPr>
        <p:spPr>
          <a:xfrm>
            <a:off x="667320" y="2956964"/>
            <a:ext cx="207588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Right Atrium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810517-E057-4F78-8B31-3C6003ED62E9}"/>
              </a:ext>
            </a:extLst>
          </p:cNvPr>
          <p:cNvCxnSpPr>
            <a:cxnSpLocks/>
          </p:cNvCxnSpPr>
          <p:nvPr/>
        </p:nvCxnSpPr>
        <p:spPr>
          <a:xfrm flipH="1" flipV="1">
            <a:off x="5202225" y="2981381"/>
            <a:ext cx="2436502" cy="5200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E097F89-A384-4AC3-BB40-F4763B5247C2}"/>
              </a:ext>
            </a:extLst>
          </p:cNvPr>
          <p:cNvSpPr/>
          <p:nvPr/>
        </p:nvSpPr>
        <p:spPr>
          <a:xfrm>
            <a:off x="6159207" y="1461242"/>
            <a:ext cx="1528761" cy="3693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Left Atria</a:t>
            </a:r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6884E4-59A3-42F6-8B9C-7362767E3269}"/>
              </a:ext>
            </a:extLst>
          </p:cNvPr>
          <p:cNvCxnSpPr>
            <a:cxnSpLocks/>
          </p:cNvCxnSpPr>
          <p:nvPr/>
        </p:nvCxnSpPr>
        <p:spPr>
          <a:xfrm>
            <a:off x="2633180" y="1553723"/>
            <a:ext cx="1862619" cy="7914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2B46879-F08C-48A2-85EC-156A55F48C64}"/>
              </a:ext>
            </a:extLst>
          </p:cNvPr>
          <p:cNvSpPr/>
          <p:nvPr/>
        </p:nvSpPr>
        <p:spPr>
          <a:xfrm>
            <a:off x="396180" y="1351713"/>
            <a:ext cx="234702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Conus Arteriosus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7B81A5-CFBF-4AA2-AB52-50BB4F03EEDE}"/>
              </a:ext>
            </a:extLst>
          </p:cNvPr>
          <p:cNvSpPr/>
          <p:nvPr/>
        </p:nvSpPr>
        <p:spPr>
          <a:xfrm>
            <a:off x="3715865" y="4128595"/>
            <a:ext cx="11239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03" y="607466"/>
            <a:ext cx="5375097" cy="35700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95" y="3643535"/>
            <a:ext cx="5332099" cy="35414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8" y="4445908"/>
            <a:ext cx="3830908" cy="25644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50" y="2317855"/>
            <a:ext cx="4267200" cy="285655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34333"/>
            <a:ext cx="5554618" cy="3718381"/>
          </a:xfrm>
          <a:prstGeom prst="rect">
            <a:avLst/>
          </a:prstGeom>
          <a:effectLst>
            <a:softEdge rad="1079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041" y="372206"/>
            <a:ext cx="5780404" cy="3869527"/>
          </a:xfrm>
          <a:prstGeom prst="rect">
            <a:avLst/>
          </a:prstGeom>
          <a:effectLst>
            <a:softEdge rad="1079500"/>
          </a:effectLst>
        </p:spPr>
      </p:pic>
      <p:sp>
        <p:nvSpPr>
          <p:cNvPr id="22" name="Rectangle 21"/>
          <p:cNvSpPr/>
          <p:nvPr/>
        </p:nvSpPr>
        <p:spPr>
          <a:xfrm>
            <a:off x="-822931" y="638705"/>
            <a:ext cx="10841441" cy="6419030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836" y="4153673"/>
            <a:ext cx="4435436" cy="257447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367730"/>
            <a:ext cx="8763000" cy="21544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Frogs are vertebrates in a class called Amphibians, </a:t>
            </a:r>
            <a:r>
              <a:rPr lang="en-US" sz="19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living in water and on land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Frogs have similar body systems (like the digestive and circulatory systems) to other vertebrates like humans, making them a nice specimen for comparative anatomy. 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Along with toads, they make up the largest group of Amphibians.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767E11-ADED-407F-9F2E-48A0B05283DC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2623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03" y="607466"/>
            <a:ext cx="5375097" cy="35700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95" y="3643535"/>
            <a:ext cx="5332099" cy="35414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8" y="4445908"/>
            <a:ext cx="3830908" cy="25644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50" y="2317855"/>
            <a:ext cx="4267200" cy="285655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34333"/>
            <a:ext cx="5554618" cy="3718381"/>
          </a:xfrm>
          <a:prstGeom prst="rect">
            <a:avLst/>
          </a:prstGeom>
          <a:effectLst>
            <a:softEdge rad="1079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041" y="372206"/>
            <a:ext cx="5780404" cy="3869527"/>
          </a:xfrm>
          <a:prstGeom prst="rect">
            <a:avLst/>
          </a:prstGeom>
          <a:effectLst>
            <a:softEdge rad="1079500"/>
          </a:effectLst>
        </p:spPr>
      </p:pic>
      <p:sp>
        <p:nvSpPr>
          <p:cNvPr id="22" name="Rectangle 21"/>
          <p:cNvSpPr/>
          <p:nvPr/>
        </p:nvSpPr>
        <p:spPr>
          <a:xfrm>
            <a:off x="-822931" y="638705"/>
            <a:ext cx="10841441" cy="6419030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3863" y="1111366"/>
            <a:ext cx="4435436" cy="257447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2D3A63-C5F2-4789-A1E9-61957BAE9DC4}"/>
              </a:ext>
            </a:extLst>
          </p:cNvPr>
          <p:cNvSpPr txBox="1"/>
          <p:nvPr/>
        </p:nvSpPr>
        <p:spPr>
          <a:xfrm>
            <a:off x="228599" y="3048001"/>
            <a:ext cx="8686801" cy="3246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 of Frogs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Atypical Amphibian because they lack a tail; in a group called Anurans (without tail).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Unlike other tetrapod (4 limbed) vertebrates, Amphibians have smooth, moist, scaleless skin which is used for respiration (also have lungs).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Modified, extended back legs for jumping. </a:t>
            </a:r>
          </a:p>
          <a:p>
            <a:pPr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Ectothermic (cold-blooded).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767E11-ADED-407F-9F2E-48A0B05283DC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33189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09900" y="1029356"/>
            <a:ext cx="3695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Getting Started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D0534-AC5A-49EF-8C87-3FBF3F22F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492985"/>
            <a:ext cx="7162800" cy="41575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552450" y="58746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water to rinse the excess preservative from your specimen.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05B30-6C9A-40D4-BB08-DC233EA3112F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</p:spTree>
    <p:extLst>
      <p:ext uri="{BB962C8B-B14F-4D97-AF65-F5344CB8AC3E}">
        <p14:creationId xmlns:p14="http://schemas.microsoft.com/office/powerpoint/2010/main" val="38072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2" y="609274"/>
            <a:ext cx="7888736" cy="4115126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1" y="4800600"/>
            <a:ext cx="90677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5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start dissecting until the next TEN slides.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5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make 5 cuts to expose the coelom (body cavity) and going through the muscle layer.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5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cut AWAY from yourself. </a:t>
            </a:r>
            <a:endParaRPr lang="en-US" sz="1950" dirty="0">
              <a:solidFill>
                <a:srgbClr val="0070C0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6200000" flipV="1">
            <a:off x="5782966" y="1967230"/>
            <a:ext cx="1923937" cy="530930"/>
          </a:xfrm>
          <a:prstGeom prst="arc">
            <a:avLst>
              <a:gd name="adj1" fmla="val 12671746"/>
              <a:gd name="adj2" fmla="val 19584896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B1DBC93-434A-4BE8-8A74-8AB2C86570EE}"/>
              </a:ext>
            </a:extLst>
          </p:cNvPr>
          <p:cNvSpPr/>
          <p:nvPr/>
        </p:nvSpPr>
        <p:spPr>
          <a:xfrm rot="487529">
            <a:off x="3528002" y="2548986"/>
            <a:ext cx="5401355" cy="829099"/>
          </a:xfrm>
          <a:prstGeom prst="arc">
            <a:avLst>
              <a:gd name="adj1" fmla="val 11249152"/>
              <a:gd name="adj2" fmla="val 20035244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7F1AFEA-37F8-41C6-8533-DC1394129CEB}"/>
              </a:ext>
            </a:extLst>
          </p:cNvPr>
          <p:cNvSpPr/>
          <p:nvPr/>
        </p:nvSpPr>
        <p:spPr>
          <a:xfrm rot="18649199">
            <a:off x="3665515" y="1720100"/>
            <a:ext cx="2142433" cy="533400"/>
          </a:xfrm>
          <a:prstGeom prst="arc">
            <a:avLst>
              <a:gd name="adj1" fmla="val 11783288"/>
              <a:gd name="adj2" fmla="val 16607682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2BD86A9-3BD7-4761-8FB2-97BA6D60D608}"/>
              </a:ext>
            </a:extLst>
          </p:cNvPr>
          <p:cNvSpPr/>
          <p:nvPr/>
        </p:nvSpPr>
        <p:spPr>
          <a:xfrm rot="3182736" flipV="1">
            <a:off x="3065241" y="3786274"/>
            <a:ext cx="4523396" cy="393568"/>
          </a:xfrm>
          <a:prstGeom prst="arc">
            <a:avLst>
              <a:gd name="adj1" fmla="val 10969561"/>
              <a:gd name="adj2" fmla="val 11980887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253A0-2F57-4EC4-95D7-BD29AA9B4737}"/>
              </a:ext>
            </a:extLst>
          </p:cNvPr>
          <p:cNvSpPr txBox="1"/>
          <p:nvPr/>
        </p:nvSpPr>
        <p:spPr>
          <a:xfrm>
            <a:off x="4453923" y="2737498"/>
            <a:ext cx="719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860313-E6ED-45CD-A2CE-72850B3EB87A}"/>
              </a:ext>
            </a:extLst>
          </p:cNvPr>
          <p:cNvSpPr txBox="1"/>
          <p:nvPr/>
        </p:nvSpPr>
        <p:spPr>
          <a:xfrm>
            <a:off x="3946802" y="1734686"/>
            <a:ext cx="7192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9F5F1-928F-42B2-B7A8-C470AB57C9EF}"/>
              </a:ext>
            </a:extLst>
          </p:cNvPr>
          <p:cNvSpPr txBox="1"/>
          <p:nvPr/>
        </p:nvSpPr>
        <p:spPr>
          <a:xfrm>
            <a:off x="5435438" y="2441256"/>
            <a:ext cx="7192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AF6AD-9D03-46A5-A560-022817EE3E7B}"/>
              </a:ext>
            </a:extLst>
          </p:cNvPr>
          <p:cNvSpPr txBox="1"/>
          <p:nvPr/>
        </p:nvSpPr>
        <p:spPr>
          <a:xfrm>
            <a:off x="7012307" y="2142497"/>
            <a:ext cx="719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4FF04AB-23BF-41E6-982B-BE5567E5139B}"/>
              </a:ext>
            </a:extLst>
          </p:cNvPr>
          <p:cNvSpPr/>
          <p:nvPr/>
        </p:nvSpPr>
        <p:spPr>
          <a:xfrm rot="6356194">
            <a:off x="5653687" y="2865823"/>
            <a:ext cx="1923937" cy="531476"/>
          </a:xfrm>
          <a:prstGeom prst="arc">
            <a:avLst>
              <a:gd name="adj1" fmla="val 12671746"/>
              <a:gd name="adj2" fmla="val 19584896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79D049-9CDD-4229-9F51-2E89194657B6}"/>
              </a:ext>
            </a:extLst>
          </p:cNvPr>
          <p:cNvSpPr txBox="1"/>
          <p:nvPr/>
        </p:nvSpPr>
        <p:spPr>
          <a:xfrm>
            <a:off x="6986590" y="2887003"/>
            <a:ext cx="719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1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2" grpId="0"/>
      <p:bldP spid="19" grpId="0" animBg="1"/>
      <p:bldP spid="24" grpId="0" animBg="1"/>
      <p:bldP spid="25" grpId="0"/>
      <p:bldP spid="23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B044F4-A4E7-445F-96C0-1CA57C205059}"/>
              </a:ext>
            </a:extLst>
          </p:cNvPr>
          <p:cNvSpPr txBox="1"/>
          <p:nvPr/>
        </p:nvSpPr>
        <p:spPr>
          <a:xfrm>
            <a:off x="2988048" y="953567"/>
            <a:ext cx="3167904" cy="7912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Verdana" panose="020B0604030504040204" pitchFamily="34" charset="0"/>
                <a:ea typeface="Verdana" panose="020B0604030504040204" pitchFamily="34" charset="0"/>
              </a:rPr>
              <a:t>Skin Cuts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6955B-0E82-1ADB-349A-036F3C3AFA4A}"/>
              </a:ext>
            </a:extLst>
          </p:cNvPr>
          <p:cNvSpPr txBox="1"/>
          <p:nvPr/>
        </p:nvSpPr>
        <p:spPr>
          <a:xfrm>
            <a:off x="152400" y="1781834"/>
            <a:ext cx="8938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the frog on its back.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small incision in the abdomen near the legs (</a:t>
            </a:r>
            <a:r>
              <a:rPr lang="en-US" sz="18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enough to get the scissors inside the abdomen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the scissors in the incision and press upward with lower part of the scissors against the skin to prevent cutting too deep.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542CF-92B6-A973-754A-914A9594E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3730497"/>
            <a:ext cx="6019800" cy="314020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8AC56-13D8-E4CE-C5BC-B47DE6924FA6}"/>
              </a:ext>
            </a:extLst>
          </p:cNvPr>
          <p:cNvSpPr txBox="1"/>
          <p:nvPr/>
        </p:nvSpPr>
        <p:spPr>
          <a:xfrm>
            <a:off x="3852798" y="4953000"/>
            <a:ext cx="7192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966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92" y="609274"/>
            <a:ext cx="7888736" cy="4115126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0" y="-76200"/>
            <a:ext cx="9144000" cy="1143000"/>
          </a:xfrm>
          <a:prstGeom prst="rect">
            <a:avLst/>
          </a:prstGeom>
          <a:solidFill>
            <a:srgbClr val="7F232C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82BD86A9-3BD7-4761-8FB2-97BA6D60D608}"/>
              </a:ext>
            </a:extLst>
          </p:cNvPr>
          <p:cNvSpPr/>
          <p:nvPr/>
        </p:nvSpPr>
        <p:spPr>
          <a:xfrm rot="3182736" flipV="1">
            <a:off x="3065241" y="3786274"/>
            <a:ext cx="4523396" cy="393568"/>
          </a:xfrm>
          <a:prstGeom prst="arc">
            <a:avLst>
              <a:gd name="adj1" fmla="val 10969561"/>
              <a:gd name="adj2" fmla="val 11980887"/>
            </a:avLst>
          </a:prstGeom>
          <a:ln w="57150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253A0-2F57-4EC4-95D7-BD29AA9B4737}"/>
              </a:ext>
            </a:extLst>
          </p:cNvPr>
          <p:cNvSpPr txBox="1"/>
          <p:nvPr/>
        </p:nvSpPr>
        <p:spPr>
          <a:xfrm>
            <a:off x="4453923" y="2737498"/>
            <a:ext cx="719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47182-F9AB-4292-8903-1B2E43B8B4CD}"/>
              </a:ext>
            </a:extLst>
          </p:cNvPr>
          <p:cNvSpPr txBox="1"/>
          <p:nvPr/>
        </p:nvSpPr>
        <p:spPr>
          <a:xfrm>
            <a:off x="18288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otype Corsiva" pitchFamily="66" charset="0"/>
              </a:rPr>
              <a:t>Interior of the Frog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788DD-C3CA-5219-FD34-B17429A26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2012" y="4516339"/>
            <a:ext cx="4234757" cy="23829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FC654-F6AA-8CDB-8B60-A5F702B5951B}"/>
              </a:ext>
            </a:extLst>
          </p:cNvPr>
          <p:cNvSpPr txBox="1"/>
          <p:nvPr/>
        </p:nvSpPr>
        <p:spPr>
          <a:xfrm>
            <a:off x="2696108" y="4654781"/>
            <a:ext cx="894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D2E06-F9D1-C358-2E11-FA97C95ADBE0}"/>
              </a:ext>
            </a:extLst>
          </p:cNvPr>
          <p:cNvSpPr txBox="1"/>
          <p:nvPr/>
        </p:nvSpPr>
        <p:spPr>
          <a:xfrm>
            <a:off x="267402" y="520877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Cut #1.</a:t>
            </a:r>
          </a:p>
        </p:txBody>
      </p:sp>
    </p:spTree>
    <p:extLst>
      <p:ext uri="{BB962C8B-B14F-4D97-AF65-F5344CB8AC3E}">
        <p14:creationId xmlns:p14="http://schemas.microsoft.com/office/powerpoint/2010/main" val="9848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11974</TotalTime>
  <Words>1244</Words>
  <Application>Microsoft Office PowerPoint</Application>
  <PresentationFormat>On-screen Show (4:3)</PresentationFormat>
  <Paragraphs>213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Comic Sans MS</vt:lpstr>
      <vt:lpstr>Constantia</vt:lpstr>
      <vt:lpstr>Monotype Corsiva</vt:lpstr>
      <vt:lpstr>Noto Sans Symbols</vt:lpstr>
      <vt:lpstr>Times New Roman</vt:lpstr>
      <vt:lpstr>Verdana</vt:lpstr>
      <vt:lpstr>Wingdings</vt:lpstr>
      <vt:lpstr>Office Theme</vt:lpstr>
      <vt:lpstr>Ripple</vt:lpstr>
      <vt:lpstr>Go to the “Slide Show” shade above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Rokusek, Steven</dc:creator>
  <cp:lastModifiedBy>Craig Riesen</cp:lastModifiedBy>
  <cp:revision>1861</cp:revision>
  <dcterms:created xsi:type="dcterms:W3CDTF">2012-07-19T20:24:09Z</dcterms:created>
  <dcterms:modified xsi:type="dcterms:W3CDTF">2022-11-02T13:10:56Z</dcterms:modified>
</cp:coreProperties>
</file>